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8" r:id="rId2"/>
    <p:sldId id="259" r:id="rId3"/>
    <p:sldId id="263" r:id="rId4"/>
    <p:sldId id="285" r:id="rId5"/>
    <p:sldId id="283" r:id="rId6"/>
    <p:sldId id="267" r:id="rId7"/>
    <p:sldId id="278" r:id="rId8"/>
    <p:sldId id="279" r:id="rId9"/>
    <p:sldId id="286" r:id="rId10"/>
    <p:sldId id="281" r:id="rId11"/>
    <p:sldId id="284" r:id="rId12"/>
    <p:sldId id="270" r:id="rId13"/>
    <p:sldId id="282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ravaux_CN\Ateliers_S&#233;minaires_CN\AFRITAC%20MiniSeminaire%20CNT\Presentations_Burkina\traitement_services_financie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lineChart>
        <c:grouping val="standard"/>
        <c:ser>
          <c:idx val="0"/>
          <c:order val="1"/>
          <c:tx>
            <c:strRef>
              <c:f>trait!$I$1</c:f>
              <c:strCache>
                <c:ptCount val="1"/>
                <c:pt idx="0">
                  <c:v>Credit_eco_defl</c:v>
                </c:pt>
              </c:strCache>
            </c:strRef>
          </c:tx>
          <c:spPr>
            <a:ln>
              <a:solidFill>
                <a:schemeClr val="accent2"/>
              </a:solidFill>
              <a:prstDash val="sysDash"/>
            </a:ln>
          </c:spPr>
          <c:marker>
            <c:symbol val="none"/>
          </c:marker>
          <c:cat>
            <c:numRef>
              <c:f>trait!$H$2:$H$15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trait!$I$2:$I$15</c:f>
              <c:numCache>
                <c:formatCode>0.0</c:formatCode>
                <c:ptCount val="14"/>
                <c:pt idx="0">
                  <c:v>246.2987332224175</c:v>
                </c:pt>
                <c:pt idx="1">
                  <c:v>283.98272548054592</c:v>
                </c:pt>
                <c:pt idx="2">
                  <c:v>312.86570515659503</c:v>
                </c:pt>
                <c:pt idx="3">
                  <c:v>361.19470860546596</c:v>
                </c:pt>
                <c:pt idx="4">
                  <c:v>406.21447659936365</c:v>
                </c:pt>
                <c:pt idx="5">
                  <c:v>448.60155369239482</c:v>
                </c:pt>
                <c:pt idx="6">
                  <c:v>527.70408298234429</c:v>
                </c:pt>
                <c:pt idx="7">
                  <c:v>601.5133204080106</c:v>
                </c:pt>
                <c:pt idx="8">
                  <c:v>591.1164604835169</c:v>
                </c:pt>
                <c:pt idx="9">
                  <c:v>641.87781291178737</c:v>
                </c:pt>
                <c:pt idx="10">
                  <c:v>665.00782157019023</c:v>
                </c:pt>
                <c:pt idx="11">
                  <c:v>769.65315644260943</c:v>
                </c:pt>
                <c:pt idx="12">
                  <c:v>905.65412834842766</c:v>
                </c:pt>
                <c:pt idx="13">
                  <c:v>1085.6769574984041</c:v>
                </c:pt>
              </c:numCache>
            </c:numRef>
          </c:val>
        </c:ser>
        <c:dLbls/>
        <c:marker val="1"/>
        <c:axId val="94610944"/>
        <c:axId val="94612480"/>
      </c:lineChart>
      <c:lineChart>
        <c:grouping val="standard"/>
        <c:ser>
          <c:idx val="1"/>
          <c:order val="0"/>
          <c:tx>
            <c:strRef>
              <c:f>trait!$J$1</c:f>
              <c:strCache>
                <c:ptCount val="1"/>
                <c:pt idx="0">
                  <c:v>PROD_Banque_A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trait!$H$2:$H$16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trait!$J$2:$J$15</c:f>
              <c:numCache>
                <c:formatCode>0.0</c:formatCode>
                <c:ptCount val="14"/>
                <c:pt idx="0">
                  <c:v>39.143000000000001</c:v>
                </c:pt>
                <c:pt idx="1">
                  <c:v>35.024000000000001</c:v>
                </c:pt>
                <c:pt idx="2">
                  <c:v>42.804197102038316</c:v>
                </c:pt>
                <c:pt idx="3">
                  <c:v>50.872316230225074</c:v>
                </c:pt>
                <c:pt idx="4">
                  <c:v>51.589554407823307</c:v>
                </c:pt>
                <c:pt idx="5">
                  <c:v>54.047112656863177</c:v>
                </c:pt>
                <c:pt idx="6">
                  <c:v>72.907845922105167</c:v>
                </c:pt>
                <c:pt idx="7">
                  <c:v>78.622488340142723</c:v>
                </c:pt>
                <c:pt idx="8">
                  <c:v>82.59352277435363</c:v>
                </c:pt>
                <c:pt idx="9">
                  <c:v>91.252998246680804</c:v>
                </c:pt>
                <c:pt idx="10">
                  <c:v>101.02428277400749</c:v>
                </c:pt>
                <c:pt idx="11">
                  <c:v>98.279212953830722</c:v>
                </c:pt>
                <c:pt idx="12">
                  <c:v>114.3574577787866</c:v>
                </c:pt>
                <c:pt idx="13">
                  <c:v>128.51004483350351</c:v>
                </c:pt>
              </c:numCache>
            </c:numRef>
          </c:val>
        </c:ser>
        <c:dLbls/>
        <c:marker val="1"/>
        <c:axId val="134412544"/>
        <c:axId val="134411008"/>
      </c:lineChart>
      <c:catAx>
        <c:axId val="94610944"/>
        <c:scaling>
          <c:orientation val="minMax"/>
        </c:scaling>
        <c:axPos val="b"/>
        <c:majorGridlines/>
        <c:numFmt formatCode="General" sourceLinked="1"/>
        <c:tickLblPos val="nextTo"/>
        <c:crossAx val="94612480"/>
        <c:crosses val="autoZero"/>
        <c:auto val="1"/>
        <c:lblAlgn val="ctr"/>
        <c:lblOffset val="100"/>
      </c:catAx>
      <c:valAx>
        <c:axId val="94612480"/>
        <c:scaling>
          <c:orientation val="minMax"/>
        </c:scaling>
        <c:axPos val="l"/>
        <c:majorGridlines/>
        <c:numFmt formatCode="0.0" sourceLinked="1"/>
        <c:tickLblPos val="nextTo"/>
        <c:crossAx val="94610944"/>
        <c:crosses val="autoZero"/>
        <c:crossBetween val="midCat"/>
      </c:valAx>
      <c:valAx>
        <c:axId val="134411008"/>
        <c:scaling>
          <c:orientation val="minMax"/>
        </c:scaling>
        <c:axPos val="r"/>
        <c:numFmt formatCode="0.0" sourceLinked="1"/>
        <c:tickLblPos val="nextTo"/>
        <c:crossAx val="134412544"/>
        <c:crosses val="max"/>
        <c:crossBetween val="between"/>
      </c:valAx>
      <c:catAx>
        <c:axId val="134412544"/>
        <c:scaling>
          <c:orientation val="minMax"/>
        </c:scaling>
        <c:delete val="1"/>
        <c:axPos val="b"/>
        <c:numFmt formatCode="General" sourceLinked="1"/>
        <c:tickLblPos val="none"/>
        <c:crossAx val="134411008"/>
        <c:crosses val="autoZero"/>
        <c:auto val="1"/>
        <c:lblAlgn val="ctr"/>
        <c:lblOffset val="100"/>
      </c:catAx>
    </c:plotArea>
    <c:legend>
      <c:legendPos val="t"/>
      <c:layout/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F3EE-9C0F-4881-B4F7-9964616ACF63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E7FA8-7DED-41CA-A35A-EDB724A1DB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9698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5100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11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13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14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4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5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6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8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9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10</a:t>
            </a:fld>
            <a:endParaRPr lang="en-US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100" b="1" dirty="0">
                <a:latin typeface="+mj-lt"/>
                <a:ea typeface="+mj-ea"/>
                <a:cs typeface="+mj-cs"/>
              </a:rPr>
              <a:t/>
            </a: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latin typeface="+mn-lt"/>
                <a:cs typeface="+mn-cs"/>
              </a:rPr>
              <a:t>SEMINAIRE CONJOINT AFRITAC  CENTRE–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/>
              <a:t>Comptes Nationaux </a:t>
            </a:r>
            <a:r>
              <a:rPr lang="en-US" sz="8000" b="1" dirty="0" err="1" smtClean="0"/>
              <a:t>Trimestriels</a:t>
            </a:r>
            <a:r>
              <a:rPr lang="en-US" sz="8000" b="1" dirty="0" smtClean="0"/>
              <a:t> (CNT)</a:t>
            </a:r>
            <a:endParaRPr lang="en-US" sz="8000" b="1" dirty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 smtClean="0">
                <a:latin typeface="Calibri" pitchFamily="34" charset="0"/>
              </a:rPr>
              <a:t>METHODOLOGIE DES BRANCHES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276600"/>
            <a:ext cx="6400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/>
            <a:r>
              <a:rPr lang="fr-FR" altLang="fr-FR" sz="2400" b="1" dirty="0">
                <a:solidFill>
                  <a:schemeClr val="accent1"/>
                </a:solidFill>
                <a:latin typeface="Calibri" pitchFamily="34" charset="0"/>
              </a:rPr>
              <a:t>Institut national de la statistique </a:t>
            </a:r>
            <a:r>
              <a:rPr lang="fr-FR" altLang="fr-FR" sz="2400" b="1" dirty="0" smtClean="0">
                <a:solidFill>
                  <a:schemeClr val="accent1"/>
                </a:solidFill>
                <a:latin typeface="Calibri" pitchFamily="34" charset="0"/>
              </a:rPr>
              <a:t>et de la démographie (INSD)  - BURKINA FASO</a:t>
            </a:r>
            <a:endParaRPr lang="fr-FR" altLang="fr-FR" sz="1600" b="1" dirty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</a:rPr>
              <a:t>Méthodologie d’élaboration des CNT des services financiers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705600" y="533400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1200" dirty="0">
                <a:latin typeface="Calibri" pitchFamily="34" charset="0"/>
              </a:rPr>
              <a:t>Par : </a:t>
            </a:r>
            <a:r>
              <a:rPr lang="fr-FR" altLang="fr-FR" sz="1200" dirty="0" smtClean="0">
                <a:latin typeface="Calibri" pitchFamily="34" charset="0"/>
              </a:rPr>
              <a:t> B. François RAMDE</a:t>
            </a:r>
          </a:p>
          <a:p>
            <a:r>
              <a:rPr lang="fr-FR" altLang="fr-FR" sz="1200" dirty="0">
                <a:latin typeface="Calibri" pitchFamily="34" charset="0"/>
              </a:rPr>
              <a:t> </a:t>
            </a:r>
            <a:r>
              <a:rPr lang="fr-FR" altLang="fr-FR" sz="1200" dirty="0" smtClean="0">
                <a:latin typeface="Calibri" pitchFamily="34" charset="0"/>
              </a:rPr>
              <a:t>         P. Dieudonné SAWADOGO</a:t>
            </a:r>
            <a:endParaRPr lang="fr-FR" altLang="fr-FR" sz="1200" dirty="0">
              <a:latin typeface="Calibri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1/9/2015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1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3. Tests d’étalonnage réalisés et leurs limites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1/9/2015</a:t>
            </a:fld>
            <a:endParaRPr lang="en-US" sz="1000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866161" y="2362200"/>
            <a:ext cx="2745678" cy="23083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altLang="fr-FR" dirty="0" smtClean="0">
                <a:latin typeface="Calibri" pitchFamily="34" charset="0"/>
              </a:rPr>
              <a:t>Commentaires: L’indicateur et le compte s’ajustent bien.  </a:t>
            </a:r>
            <a:r>
              <a:rPr lang="fr-FR" altLang="fr-FR" b="1" dirty="0" err="1" smtClean="0">
                <a:latin typeface="Calibri" pitchFamily="34" charset="0"/>
              </a:rPr>
              <a:t>Coeff</a:t>
            </a:r>
            <a:r>
              <a:rPr lang="fr-FR" altLang="fr-FR" b="1" dirty="0" smtClean="0">
                <a:latin typeface="Calibri" pitchFamily="34" charset="0"/>
              </a:rPr>
              <a:t> </a:t>
            </a:r>
            <a:r>
              <a:rPr lang="fr-FR" altLang="fr-FR" b="1" dirty="0" err="1" smtClean="0">
                <a:latin typeface="Calibri" pitchFamily="34" charset="0"/>
              </a:rPr>
              <a:t>Corr</a:t>
            </a:r>
            <a:r>
              <a:rPr lang="fr-FR" altLang="fr-FR" b="1" dirty="0" smtClean="0">
                <a:latin typeface="Calibri" pitchFamily="34" charset="0"/>
              </a:rPr>
              <a:t> = 97,9%</a:t>
            </a:r>
            <a:r>
              <a:rPr lang="fr-FR" altLang="fr-FR" dirty="0" smtClean="0">
                <a:latin typeface="Calibri" pitchFamily="34" charset="0"/>
              </a:rPr>
              <a:t>.</a:t>
            </a:r>
          </a:p>
          <a:p>
            <a:endParaRPr lang="fr-FR" altLang="fr-FR" dirty="0" smtClean="0">
              <a:latin typeface="Calibri" pitchFamily="34" charset="0"/>
            </a:endParaRPr>
          </a:p>
          <a:p>
            <a:r>
              <a:rPr lang="en-US" altLang="fr-FR" dirty="0" err="1" smtClean="0">
                <a:latin typeface="Calibri" pitchFamily="34" charset="0"/>
              </a:rPr>
              <a:t>Quelques</a:t>
            </a:r>
            <a:r>
              <a:rPr lang="en-US" altLang="fr-FR" dirty="0" smtClean="0">
                <a:latin typeface="Calibri" pitchFamily="34" charset="0"/>
              </a:rPr>
              <a:t> perturbations </a:t>
            </a:r>
            <a:r>
              <a:rPr lang="en-US" altLang="fr-FR" dirty="0" err="1" smtClean="0">
                <a:latin typeface="Calibri" pitchFamily="34" charset="0"/>
              </a:rPr>
              <a:t>peuvent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être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notés</a:t>
            </a:r>
            <a:r>
              <a:rPr lang="en-US" altLang="fr-FR" dirty="0" smtClean="0">
                <a:latin typeface="Calibri" pitchFamily="34" charset="0"/>
              </a:rPr>
              <a:t> : 2000, 2010.</a:t>
            </a:r>
          </a:p>
          <a:p>
            <a:endParaRPr lang="en-US" altLang="fr-FR" dirty="0">
              <a:latin typeface="Calibri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54281" y="1295400"/>
            <a:ext cx="80010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sz="1600" dirty="0">
                <a:latin typeface="Calibri" pitchFamily="34" charset="0"/>
              </a:rPr>
              <a:t> </a:t>
            </a:r>
            <a:r>
              <a:rPr lang="fr-FR" altLang="fr-FR" sz="1600" dirty="0" smtClean="0">
                <a:latin typeface="Calibri" pitchFamily="34" charset="0"/>
              </a:rPr>
              <a:t>Test 1 (agrégats annuels=Production de services financiers, indicateur trimestriel = crédits à l’économie déflaté par l’IHPC. , modèle=, graphique (indicateur(s) annualisés-agrégats annuels)</a:t>
            </a:r>
            <a:endParaRPr lang="en-US" altLang="fr-FR" sz="1600" dirty="0">
              <a:latin typeface="Calibri" pitchFamily="34" charset="0"/>
            </a:endParaRPr>
          </a:p>
        </p:txBody>
      </p:sp>
      <p:graphicFrame>
        <p:nvGraphicFramePr>
          <p:cNvPr id="22" name="Graphiqu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58365265"/>
              </p:ext>
            </p:extLst>
          </p:nvPr>
        </p:nvGraphicFramePr>
        <p:xfrm>
          <a:off x="152401" y="1981200"/>
          <a:ext cx="5713760" cy="4074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3. Tests d’étalonnage réalisés et leurs limites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noProof="0" dirty="0" smtClean="0"/>
              <a:t>11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1/9/2015</a:t>
            </a:fld>
            <a:endParaRPr lang="en-US" sz="1000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09600" y="2362200"/>
            <a:ext cx="8002239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dirty="0" smtClean="0">
                <a:latin typeface="Calibri" pitchFamily="34" charset="0"/>
              </a:rPr>
              <a:t>L’</a:t>
            </a:r>
            <a:r>
              <a:rPr lang="fr-FR" altLang="fr-FR" dirty="0" err="1" smtClean="0">
                <a:latin typeface="Calibri" pitchFamily="34" charset="0"/>
              </a:rPr>
              <a:t>étallonnage</a:t>
            </a:r>
            <a:r>
              <a:rPr lang="fr-FR" altLang="fr-FR" dirty="0" smtClean="0">
                <a:latin typeface="Calibri" pitchFamily="34" charset="0"/>
              </a:rPr>
              <a:t> sur ECOTRIM  donne un R2 de 95%. </a:t>
            </a:r>
          </a:p>
          <a:p>
            <a:r>
              <a:rPr lang="fr-FR" altLang="fr-FR" dirty="0" smtClean="0">
                <a:latin typeface="Calibri" pitchFamily="34" charset="0"/>
              </a:rPr>
              <a:t>Le </a:t>
            </a:r>
            <a:r>
              <a:rPr lang="fr-FR" altLang="fr-FR" dirty="0" err="1" smtClean="0">
                <a:latin typeface="Calibri" pitchFamily="34" charset="0"/>
              </a:rPr>
              <a:t>Durbin</a:t>
            </a:r>
            <a:r>
              <a:rPr lang="fr-FR" altLang="fr-FR" dirty="0" smtClean="0">
                <a:latin typeface="Calibri" pitchFamily="34" charset="0"/>
              </a:rPr>
              <a:t> Watson est </a:t>
            </a:r>
            <a:r>
              <a:rPr lang="fr-FR" altLang="fr-FR" dirty="0" smtClean="0">
                <a:latin typeface="Calibri" pitchFamily="34" charset="0"/>
              </a:rPr>
              <a:t>quasiment </a:t>
            </a:r>
            <a:r>
              <a:rPr lang="fr-FR" altLang="fr-FR" dirty="0" smtClean="0">
                <a:latin typeface="Calibri" pitchFamily="34" charset="0"/>
              </a:rPr>
              <a:t>égal à </a:t>
            </a:r>
            <a:r>
              <a:rPr lang="fr-FR" altLang="fr-FR" dirty="0" smtClean="0">
                <a:latin typeface="Calibri" pitchFamily="34" charset="0"/>
              </a:rPr>
              <a:t>2 </a:t>
            </a:r>
            <a:r>
              <a:rPr lang="fr-FR" altLang="fr-FR" dirty="0" smtClean="0">
                <a:latin typeface="Calibri" pitchFamily="34" charset="0"/>
              </a:rPr>
              <a:t>(2,04). </a:t>
            </a:r>
            <a:endParaRPr lang="en-US" altLang="fr-FR" b="1" dirty="0">
              <a:latin typeface="Calibri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54281" y="1295400"/>
            <a:ext cx="80010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sz="1600" dirty="0">
                <a:latin typeface="Calibri" pitchFamily="34" charset="0"/>
              </a:rPr>
              <a:t> </a:t>
            </a:r>
            <a:r>
              <a:rPr lang="fr-FR" altLang="fr-FR" sz="1600" dirty="0" smtClean="0">
                <a:latin typeface="Calibri" pitchFamily="34" charset="0"/>
              </a:rPr>
              <a:t>Test 1 (agrégats annuels=Production de la branche Services financiers, indicateur trimestriel = Crédits à l’économie déflatés par l’IHPC, modèle=, graphique (indicateur(s) annualisés-agrégats annuels)</a:t>
            </a:r>
            <a:endParaRPr lang="en-US" altLang="fr-FR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065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4. Dispositif de collecte, de mise à jour et de validation des données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7010400" cy="150810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Les crédits à l’économie sont directement </a:t>
            </a:r>
            <a:r>
              <a:rPr lang="fr-FR" altLang="fr-FR" dirty="0" smtClean="0">
                <a:latin typeface="Calibri" pitchFamily="34" charset="0"/>
              </a:rPr>
              <a:t>disponibles </a:t>
            </a:r>
            <a:r>
              <a:rPr lang="fr-FR" altLang="fr-FR" dirty="0" smtClean="0">
                <a:latin typeface="Calibri" pitchFamily="34" charset="0"/>
              </a:rPr>
              <a:t>sur le site de la BCEAO à travers le bulletin ou à travers la base de données. 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L’IHPC est disponible au sein de l’INSD chaque </a:t>
            </a:r>
            <a:r>
              <a:rPr lang="fr-FR" altLang="fr-FR" dirty="0" smtClean="0">
                <a:latin typeface="Calibri" pitchFamily="34" charset="0"/>
              </a:rPr>
              <a:t>10 du mois</a:t>
            </a:r>
            <a:r>
              <a:rPr lang="fr-FR" altLang="fr-FR" dirty="0" smtClean="0">
                <a:latin typeface="Calibri" pitchFamily="34" charset="0"/>
              </a:rPr>
              <a:t>.  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5. Perspectives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 smtClean="0"/>
              <a:t>13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701040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fr-FR" altLang="fr-FR" dirty="0" smtClean="0">
                <a:latin typeface="Calibri" pitchFamily="34" charset="0"/>
              </a:rPr>
              <a:t> 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MERCI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1/9/2015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1/9/2015</a:t>
            </a:fld>
            <a:endParaRPr lang="en-US" sz="1000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Synthèse de la méthode de calcul de la valeur ajoutée dans les CNA de la branche services financiers.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Méthodologie </a:t>
            </a:r>
            <a:r>
              <a:rPr lang="fr-FR" altLang="fr-FR" sz="2400" dirty="0">
                <a:latin typeface="Calibri" pitchFamily="34" charset="0"/>
              </a:rPr>
              <a:t>de calcul de la VA de la branche </a:t>
            </a:r>
            <a:r>
              <a:rPr lang="fr-FR" altLang="fr-FR" sz="2400" dirty="0" smtClean="0">
                <a:latin typeface="Calibri" pitchFamily="34" charset="0"/>
              </a:rPr>
              <a:t>services financiers </a:t>
            </a:r>
            <a:r>
              <a:rPr lang="fr-FR" altLang="fr-FR" sz="2400" dirty="0" smtClean="0">
                <a:latin typeface="Calibri" pitchFamily="34" charset="0"/>
              </a:rPr>
              <a:t>dans </a:t>
            </a:r>
            <a:r>
              <a:rPr lang="fr-FR" altLang="fr-FR" sz="2400" dirty="0">
                <a:latin typeface="Calibri" pitchFamily="34" charset="0"/>
              </a:rPr>
              <a:t>les CNT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Tests d’étalonnage réalisés et leurs limites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Dispositif de collecte, de mise à jour et de validation des données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Perspectives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3481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1. Synthèse de la méthode de calcul de la VA dans les CNA (1)</a:t>
            </a:r>
            <a:endParaRPr lang="en-US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3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1801294"/>
              </p:ext>
            </p:extLst>
          </p:nvPr>
        </p:nvGraphicFramePr>
        <p:xfrm>
          <a:off x="609600" y="1682353"/>
          <a:ext cx="8077200" cy="4413341"/>
        </p:xfrm>
        <a:graphic>
          <a:graphicData uri="http://schemas.openxmlformats.org/drawingml/2006/table">
            <a:tbl>
              <a:tblPr/>
              <a:tblGrid>
                <a:gridCol w="2362200"/>
                <a:gridCol w="5715000"/>
              </a:tblGrid>
              <a:tr h="4204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Services financiers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de la VA dans le PIB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2,5% en 2012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32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du secteur informel dans la branche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9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de données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Rapports d’activités des banques et des assurances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59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Méthodologie d’estimation de la production et des CI, volume et valeur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partir des rapports d'activités une grille de passage est établie entre les opérations des banques et des assurances et la comptabilité nationale.</a:t>
                      </a:r>
                    </a:p>
                    <a:p>
                      <a:pPr algn="just"/>
                      <a:endParaRPr lang="fr-FR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fr-FR" altLang="fr-FR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activités </a:t>
                      </a:r>
                      <a:r>
                        <a:rPr lang="fr-FR" altLang="fr-FR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bancaires: </a:t>
                      </a:r>
                      <a:r>
                        <a:rPr lang="fr-FR" alt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éléments qui entre dans le cadre de la production sont: les intérêts et produits assimilés, les commissions, les produits sur opérations financières  et les autres produits. La somme nette de ces différentes opérations donne la production des services bancaires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85998" y="948154"/>
            <a:ext cx="4800601" cy="61555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sz="1600" dirty="0" smtClean="0">
                <a:latin typeface="Calibri" pitchFamily="34" charset="0"/>
              </a:rPr>
              <a:t>Branches correspondantes dans la nomenclature des activités des comptes nationaux annuels (CNA)</a:t>
            </a:r>
            <a:endParaRPr lang="en-US" altLang="fr-FR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3481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1. Synthèse de la méthode de calcul de la VA dans les CNA (1)</a:t>
            </a:r>
            <a:endParaRPr lang="en-US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2238487"/>
              </p:ext>
            </p:extLst>
          </p:nvPr>
        </p:nvGraphicFramePr>
        <p:xfrm>
          <a:off x="609600" y="1682353"/>
          <a:ext cx="8077200" cy="944884"/>
        </p:xfrm>
        <a:graphic>
          <a:graphicData uri="http://schemas.openxmlformats.org/drawingml/2006/table">
            <a:tbl>
              <a:tblPr/>
              <a:tblGrid>
                <a:gridCol w="2362200"/>
                <a:gridCol w="5715000"/>
              </a:tblGrid>
              <a:tr h="559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Méthodologie d’estimation de la production et des CI, volume et valeur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altLang="fr-FR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activités d'assurance</a:t>
                      </a:r>
                      <a:r>
                        <a:rPr lang="fr-FR" alt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la production est la somme des primes acquises et des suppléments de primes diminués des indemnités dues 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85998" y="948154"/>
            <a:ext cx="4800601" cy="61555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sz="1600" dirty="0" smtClean="0">
                <a:latin typeface="Calibri" pitchFamily="34" charset="0"/>
              </a:rPr>
              <a:t>Branches correspondantes dans la nomenclature des activités des comptes nationaux annuels (CNA)</a:t>
            </a:r>
            <a:endParaRPr lang="en-US" altLang="fr-FR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384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1. Synthèse de la méthode de calcul de la VA dans les CNA (2)</a:t>
            </a:r>
            <a:endParaRPr lang="en-US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5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1/9/2015</a:t>
            </a:fld>
            <a:endParaRPr lang="en-US" sz="10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2427510"/>
              </p:ext>
            </p:extLst>
          </p:nvPr>
        </p:nvGraphicFramePr>
        <p:xfrm>
          <a:off x="457200" y="1600200"/>
          <a:ext cx="8077200" cy="2042164"/>
        </p:xfrm>
        <a:graphic>
          <a:graphicData uri="http://schemas.openxmlformats.org/drawingml/2006/table">
            <a:tbl>
              <a:tblPr/>
              <a:tblGrid>
                <a:gridCol w="2362200"/>
                <a:gridCol w="5715000"/>
              </a:tblGrid>
              <a:tr h="6543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Perspectives de développement des CNA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Avec le passage au SCN 2008, plusieurs perspectives se dégagent 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Revoir l’estimation de production des assurances pour l’adapter aux nouvelles recommandations.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Réaliser le partage de la SIFIM.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0859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</a:t>
            </a:r>
            <a:r>
              <a:rPr lang="fr-FR" altLang="fr-FR" sz="1400" dirty="0" smtClean="0">
                <a:latin typeface="Calibri" pitchFamily="34" charset="0"/>
              </a:rPr>
              <a:t>Méthodologie de calcul de la VA de la branche élevage dans les CNT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noProof="0" dirty="0"/>
              <a:t>6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37859603"/>
              </p:ext>
            </p:extLst>
          </p:nvPr>
        </p:nvGraphicFramePr>
        <p:xfrm>
          <a:off x="457199" y="2772417"/>
          <a:ext cx="8229601" cy="1463048"/>
        </p:xfrm>
        <a:graphic>
          <a:graphicData uri="http://schemas.openxmlformats.org/drawingml/2006/table">
            <a:tbl>
              <a:tblPr/>
              <a:tblGrid>
                <a:gridCol w="1155327"/>
                <a:gridCol w="948477"/>
                <a:gridCol w="920532"/>
                <a:gridCol w="1072536"/>
                <a:gridCol w="1219200"/>
                <a:gridCol w="1219200"/>
                <a:gridCol w="1694329"/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Nature (flux/stock/indice)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Fréquence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date de disponibilité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Forces 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Faiblesses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Crédits à l’économie déflaté par l’IHPC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Flux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Trimestriel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T+45 jours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Toujours disponibles dans les délais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2.1 Liste des indicateurs potentiels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685800" y="1828799"/>
            <a:ext cx="7620000" cy="8617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sz="1600" dirty="0" smtClean="0">
                <a:latin typeface="Calibri" pitchFamily="34" charset="0"/>
              </a:rPr>
              <a:t>Il convient de noter que l’étalonnage se fait d’abord sur la production de la branche « Services financiers ». La VA est alors obtenue indirectement à travers le taux de CI/P de la branche.  </a:t>
            </a:r>
            <a:endParaRPr lang="en-US" altLang="fr-FR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branche …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noProof="0" dirty="0"/>
              <a:t>7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1/9/2015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2.2 Présentation des modèles éligible pour l’étalonnage </a:t>
            </a:r>
            <a:r>
              <a:rPr lang="fr-FR" altLang="fr-FR" sz="1100" dirty="0" smtClean="0">
                <a:latin typeface="Calibri" pitchFamily="34" charset="0"/>
              </a:rPr>
              <a:t>(avantage/inconvénients)</a:t>
            </a:r>
            <a:endParaRPr lang="en-US" altLang="fr-FR" sz="1100" dirty="0"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3706" y="1981200"/>
            <a:ext cx="70372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 modèle utilisé </a:t>
            </a:r>
            <a:r>
              <a:rPr lang="fr-FR" dirty="0" smtClean="0"/>
              <a:t>est </a:t>
            </a:r>
            <a:r>
              <a:rPr lang="fr-FR" dirty="0" smtClean="0"/>
              <a:t>celui de type </a:t>
            </a:r>
          </a:p>
          <a:p>
            <a:r>
              <a:rPr lang="fr-FR" dirty="0" smtClean="0"/>
              <a:t>a/ Moindres carrés généralisés (MCG)</a:t>
            </a:r>
          </a:p>
          <a:p>
            <a:r>
              <a:rPr lang="fr-FR" dirty="0" smtClean="0"/>
              <a:t>b/ Modèle </a:t>
            </a:r>
            <a:r>
              <a:rPr lang="fr-FR" dirty="0"/>
              <a:t>annuel Y</a:t>
            </a:r>
            <a:r>
              <a:rPr lang="fr-FR" baseline="-25000" dirty="0"/>
              <a:t>A</a:t>
            </a:r>
            <a:r>
              <a:rPr lang="fr-FR" dirty="0"/>
              <a:t>= a I</a:t>
            </a:r>
            <a:r>
              <a:rPr lang="fr-FR" baseline="-25000" dirty="0"/>
              <a:t>A</a:t>
            </a:r>
            <a:r>
              <a:rPr lang="fr-FR" dirty="0"/>
              <a:t>+ b + </a:t>
            </a:r>
            <a:r>
              <a:rPr lang="fr-FR" dirty="0" smtClean="0"/>
              <a:t>r</a:t>
            </a:r>
          </a:p>
          <a:p>
            <a:r>
              <a:rPr lang="fr-FR" dirty="0" smtClean="0"/>
              <a:t>c/ Modèle trimestriel       </a:t>
            </a:r>
            <a:r>
              <a:rPr lang="fr-FR" dirty="0"/>
              <a:t>Y</a:t>
            </a:r>
            <a:r>
              <a:rPr lang="fr-FR" baseline="-25000" dirty="0"/>
              <a:t>T</a:t>
            </a:r>
            <a:r>
              <a:rPr lang="fr-FR" dirty="0"/>
              <a:t>= a I</a:t>
            </a:r>
            <a:r>
              <a:rPr lang="fr-FR" baseline="-25000" dirty="0"/>
              <a:t>T</a:t>
            </a:r>
            <a:r>
              <a:rPr lang="fr-FR" dirty="0"/>
              <a:t>+ b/4 + r/4</a:t>
            </a:r>
          </a:p>
          <a:p>
            <a:pPr marL="742950" indent="-742950"/>
            <a:r>
              <a:rPr lang="fr-FR" dirty="0"/>
              <a:t>      </a:t>
            </a:r>
            <a:r>
              <a:rPr lang="fr-FR" dirty="0" smtClean="0"/>
              <a:t>      </a:t>
            </a:r>
            <a:r>
              <a:rPr lang="fr-FR" dirty="0"/>
              <a:t>avec la contrainte Y</a:t>
            </a:r>
            <a:r>
              <a:rPr lang="fr-FR" baseline="-25000" dirty="0"/>
              <a:t>A</a:t>
            </a:r>
            <a:r>
              <a:rPr lang="fr-FR" dirty="0"/>
              <a:t>= Σ </a:t>
            </a:r>
            <a:r>
              <a:rPr lang="fr-FR" dirty="0" smtClean="0"/>
              <a:t>Y</a:t>
            </a:r>
            <a:r>
              <a:rPr lang="fr-FR" baseline="-25000" dirty="0" smtClean="0"/>
              <a:t>T.</a:t>
            </a:r>
            <a:r>
              <a:rPr lang="fr-FR" dirty="0" smtClean="0"/>
              <a:t> </a:t>
            </a:r>
          </a:p>
          <a:p>
            <a:pPr marL="742950" indent="-742950"/>
            <a:endParaRPr lang="fr-FR" baseline="-25000" dirty="0"/>
          </a:p>
          <a:p>
            <a:pPr marL="742950" indent="-742950"/>
            <a:r>
              <a:rPr lang="fr-FR" dirty="0"/>
              <a:t>L’estimation est faite dans </a:t>
            </a:r>
            <a:r>
              <a:rPr lang="fr-FR" dirty="0" smtClean="0"/>
              <a:t>ECOTRIM avec le modèle </a:t>
            </a:r>
            <a:r>
              <a:rPr lang="en-US" dirty="0">
                <a:latin typeface="Calisto MT" pitchFamily="18" charset="0"/>
              </a:rPr>
              <a:t>Model AR(1) : </a:t>
            </a:r>
            <a:r>
              <a:rPr lang="en-US" dirty="0" smtClean="0">
                <a:latin typeface="Calisto MT" pitchFamily="18" charset="0"/>
              </a:rPr>
              <a:t>Chow </a:t>
            </a:r>
            <a:r>
              <a:rPr lang="en-US" dirty="0">
                <a:latin typeface="Calisto MT" pitchFamily="18" charset="0"/>
              </a:rPr>
              <a:t>and Lin</a:t>
            </a:r>
            <a:endParaRPr lang="fr-FR" baseline="-25000" dirty="0" smtClean="0"/>
          </a:p>
          <a:p>
            <a:pPr marL="742950" indent="-742950"/>
            <a:endParaRPr lang="fr-FR" baseline="-25000" dirty="0"/>
          </a:p>
          <a:p>
            <a:r>
              <a:rPr lang="fr-F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branche …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noProof="0" dirty="0"/>
              <a:t>8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1/9/2015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128663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2.3 Préparation des fichiers</a:t>
            </a:r>
            <a:endParaRPr lang="en-US" altLang="fr-FR" sz="1100" dirty="0">
              <a:latin typeface="Calibri" pitchFamily="34" charset="0"/>
            </a:endParaRPr>
          </a:p>
        </p:txBody>
      </p:sp>
      <p:graphicFrame>
        <p:nvGraphicFramePr>
          <p:cNvPr id="17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9148396"/>
              </p:ext>
            </p:extLst>
          </p:nvPr>
        </p:nvGraphicFramePr>
        <p:xfrm>
          <a:off x="304800" y="1541348"/>
          <a:ext cx="8581530" cy="4188888"/>
        </p:xfrm>
        <a:graphic>
          <a:graphicData uri="http://schemas.openxmlformats.org/drawingml/2006/table">
            <a:tbl>
              <a:tblPr/>
              <a:tblGrid>
                <a:gridCol w="1066800"/>
                <a:gridCol w="609600"/>
                <a:gridCol w="1503436"/>
                <a:gridCol w="2154164"/>
                <a:gridCol w="1525251"/>
                <a:gridCol w="1722279"/>
              </a:tblGrid>
              <a:tr h="2874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Liste des fich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Type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Contenu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Résultats produits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Fichiers dépendants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traitement_services_financiers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Fichier de traitement 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 trimestriel pour l’étalonnage de la production des services financiers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8229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Bulletin de statistique monétaire et financière de la BCEAO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PDF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Diverses statistiques monétaires et financières infra annuelle  dont le crédit à l’économie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crédit à l’économie trimestriel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Peut être obtenu aussi à partir  de  la base de données sur le site de la BCEAO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SERIE_IHPC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Séries historiques des indices des prix à la consommation par produit, origine…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-IHPC trimestriel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branche …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1/9/2015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128663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2.3 Préparation des fichiers</a:t>
            </a:r>
            <a:endParaRPr lang="en-US" altLang="fr-FR" sz="1100" dirty="0">
              <a:latin typeface="Calibri" pitchFamily="34" charset="0"/>
            </a:endParaRPr>
          </a:p>
        </p:txBody>
      </p:sp>
      <p:graphicFrame>
        <p:nvGraphicFramePr>
          <p:cNvPr id="17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47977280"/>
              </p:ext>
            </p:extLst>
          </p:nvPr>
        </p:nvGraphicFramePr>
        <p:xfrm>
          <a:off x="304800" y="1541348"/>
          <a:ext cx="8581530" cy="3640248"/>
        </p:xfrm>
        <a:graphic>
          <a:graphicData uri="http://schemas.openxmlformats.org/drawingml/2006/table">
            <a:tbl>
              <a:tblPr/>
              <a:tblGrid>
                <a:gridCol w="990600"/>
                <a:gridCol w="609600"/>
                <a:gridCol w="1579636"/>
                <a:gridCol w="2154164"/>
                <a:gridCol w="1525251"/>
                <a:gridCol w="1722279"/>
              </a:tblGrid>
              <a:tr h="2874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Liste des fich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Type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Contenu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Résultats produits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Fichiers dépendants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flow_agg_prod_Serv_Financ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Production annuelle de la branche  services financiers  issue des comptes nationaux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SYNTHESE TRE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Feuille passage CN CNT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8229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flow_rel_ind_Serv_Financ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 trimestriel des services financiers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traitement_services_financiers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batch_flow_Serv_Financ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batch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Programme ECOTRIM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Productions trimestrielles de services financiers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flow_agg_prod_Serv_Financ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flow_rel_ind_Serv_Financ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9287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11338</TotalTime>
  <Words>1134</Words>
  <Application>Microsoft Office PowerPoint</Application>
  <PresentationFormat>Affichage à l'écran (4:3)</PresentationFormat>
  <Paragraphs>179</Paragraphs>
  <Slides>14</Slides>
  <Notes>13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Office Theme</vt:lpstr>
      <vt:lpstr>METHODOLOGIE DES BRANCHES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Baowendssom François</cp:lastModifiedBy>
  <cp:revision>93</cp:revision>
  <dcterms:created xsi:type="dcterms:W3CDTF">2014-11-21T10:25:01Z</dcterms:created>
  <dcterms:modified xsi:type="dcterms:W3CDTF">2015-01-13T12:15:55Z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83613359</vt:i4>
  </property>
  <property fmtid="{D5CDD505-2E9C-101B-9397-08002B2CF9AE}" pid="3" name="_NewReviewCycle">
    <vt:lpwstr/>
  </property>
  <property fmtid="{D5CDD505-2E9C-101B-9397-08002B2CF9AE}" pid="4" name="_EmailSubject">
    <vt:lpwstr>Séminaire comptes trimestriels a Bamako du 19 au 23 janvier 2015</vt:lpwstr>
  </property>
  <property fmtid="{D5CDD505-2E9C-101B-9397-08002B2CF9AE}" pid="5" name="_AuthorEmail">
    <vt:lpwstr>HGbossa@imf.org</vt:lpwstr>
  </property>
  <property fmtid="{D5CDD505-2E9C-101B-9397-08002B2CF9AE}" pid="6" name="_AuthorEmailDisplayName">
    <vt:lpwstr>Gbossa, Hubert</vt:lpwstr>
  </property>
</Properties>
</file>