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85" r:id="rId4"/>
    <p:sldId id="286" r:id="rId5"/>
    <p:sldId id="278" r:id="rId6"/>
    <p:sldId id="279" r:id="rId7"/>
    <p:sldId id="297" r:id="rId8"/>
    <p:sldId id="298" r:id="rId9"/>
    <p:sldId id="270" r:id="rId10"/>
    <p:sldId id="282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>
        <p:scale>
          <a:sx n="80" d="100"/>
          <a:sy n="80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dou\Desktop\T32014\T32014\version%20du%2028%20septembre%202014\cnt_ecotrim1\INPUT_DIR\flow_agg_b01_im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dou\Desktop\s&#233;minaire%20CNT\flow_agg_b01_imo_equat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lineChart>
        <c:grouping val="standard"/>
        <c:ser>
          <c:idx val="0"/>
          <c:order val="0"/>
          <c:tx>
            <c:strRef>
              <c:f>Feuil1!$C$1</c:f>
              <c:strCache>
                <c:ptCount val="1"/>
                <c:pt idx="0">
                  <c:v>INDICATEUR</c:v>
                </c:pt>
              </c:strCache>
            </c:strRef>
          </c:tx>
          <c:marker>
            <c:symbol val="none"/>
          </c:marker>
          <c:cat>
            <c:numRef>
              <c:f>Feuil1!$A$2:$A$18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Feuil1!$C$2:$C$18</c:f>
              <c:numCache>
                <c:formatCode>0.0</c:formatCode>
                <c:ptCount val="17"/>
                <c:pt idx="0">
                  <c:v>30.493325000000002</c:v>
                </c:pt>
                <c:pt idx="1">
                  <c:v>32.200675000000011</c:v>
                </c:pt>
                <c:pt idx="2">
                  <c:v>33.853499999999997</c:v>
                </c:pt>
                <c:pt idx="3">
                  <c:v>35.908950000000011</c:v>
                </c:pt>
                <c:pt idx="4">
                  <c:v>38.665275000000037</c:v>
                </c:pt>
                <c:pt idx="5">
                  <c:v>41.983399999999996</c:v>
                </c:pt>
                <c:pt idx="6">
                  <c:v>45.402825</c:v>
                </c:pt>
                <c:pt idx="7">
                  <c:v>49.155900000000003</c:v>
                </c:pt>
                <c:pt idx="8">
                  <c:v>53.220275000000044</c:v>
                </c:pt>
                <c:pt idx="9">
                  <c:v>58.176850000000002</c:v>
                </c:pt>
                <c:pt idx="10">
                  <c:v>62.667725000000011</c:v>
                </c:pt>
                <c:pt idx="11">
                  <c:v>68.745975000000016</c:v>
                </c:pt>
                <c:pt idx="12">
                  <c:v>74.429400000000001</c:v>
                </c:pt>
                <c:pt idx="13">
                  <c:v>80.229374999999948</c:v>
                </c:pt>
                <c:pt idx="14">
                  <c:v>86.475200000000001</c:v>
                </c:pt>
                <c:pt idx="15">
                  <c:v>89.319100000000006</c:v>
                </c:pt>
                <c:pt idx="16">
                  <c:v>92.883599999999987</c:v>
                </c:pt>
              </c:numCache>
            </c:numRef>
          </c:val>
        </c:ser>
        <c:marker val="1"/>
        <c:axId val="40785408"/>
        <c:axId val="40786944"/>
      </c:lineChart>
      <c:lineChart>
        <c:grouping val="standard"/>
        <c:ser>
          <c:idx val="1"/>
          <c:order val="1"/>
          <c:tx>
            <c:strRef>
              <c:f>Feuil1!$B$1</c:f>
              <c:strCache>
                <c:ptCount val="1"/>
                <c:pt idx="0">
                  <c:v>B01_IMO</c:v>
                </c:pt>
              </c:strCache>
            </c:strRef>
          </c:tx>
          <c:marker>
            <c:symbol val="none"/>
          </c:marker>
          <c:cat>
            <c:numRef>
              <c:f>Feuil1!$A$2:$A$18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Feuil1!$B$2:$B$18</c:f>
              <c:numCache>
                <c:formatCode>General</c:formatCode>
                <c:ptCount val="17"/>
                <c:pt idx="0">
                  <c:v>162228.29387089444</c:v>
                </c:pt>
                <c:pt idx="1">
                  <c:v>169175.84430812552</c:v>
                </c:pt>
                <c:pt idx="2">
                  <c:v>177764.07850480115</c:v>
                </c:pt>
                <c:pt idx="3">
                  <c:v>184037.14705126183</c:v>
                </c:pt>
                <c:pt idx="4">
                  <c:v>191051.48662026209</c:v>
                </c:pt>
                <c:pt idx="5">
                  <c:v>197810.88306232003</c:v>
                </c:pt>
                <c:pt idx="6">
                  <c:v>206365.02147368144</c:v>
                </c:pt>
                <c:pt idx="7">
                  <c:v>214929.66348532698</c:v>
                </c:pt>
                <c:pt idx="8">
                  <c:v>214552.20793251912</c:v>
                </c:pt>
                <c:pt idx="9">
                  <c:v>220978.29148810098</c:v>
                </c:pt>
                <c:pt idx="10">
                  <c:v>229214.92352503148</c:v>
                </c:pt>
                <c:pt idx="11">
                  <c:v>238244.98565099869</c:v>
                </c:pt>
                <c:pt idx="12">
                  <c:v>239447.06590994837</c:v>
                </c:pt>
                <c:pt idx="13">
                  <c:v>243101.3908672434</c:v>
                </c:pt>
                <c:pt idx="14">
                  <c:v>249954.58502858347</c:v>
                </c:pt>
                <c:pt idx="15">
                  <c:v>258806.66059910128</c:v>
                </c:pt>
                <c:pt idx="16">
                  <c:v>265596.40529053786</c:v>
                </c:pt>
              </c:numCache>
            </c:numRef>
          </c:val>
        </c:ser>
        <c:marker val="1"/>
        <c:axId val="40790272"/>
        <c:axId val="40788736"/>
      </c:lineChart>
      <c:catAx>
        <c:axId val="40785408"/>
        <c:scaling>
          <c:orientation val="minMax"/>
        </c:scaling>
        <c:axPos val="b"/>
        <c:numFmt formatCode="General" sourceLinked="1"/>
        <c:tickLblPos val="nextTo"/>
        <c:crossAx val="40786944"/>
        <c:crosses val="autoZero"/>
        <c:auto val="1"/>
        <c:lblAlgn val="ctr"/>
        <c:lblOffset val="100"/>
      </c:catAx>
      <c:valAx>
        <c:axId val="40786944"/>
        <c:scaling>
          <c:orientation val="minMax"/>
        </c:scaling>
        <c:axPos val="l"/>
        <c:majorGridlines/>
        <c:numFmt formatCode="0.0" sourceLinked="1"/>
        <c:tickLblPos val="nextTo"/>
        <c:crossAx val="40785408"/>
        <c:crosses val="autoZero"/>
        <c:crossBetween val="between"/>
      </c:valAx>
      <c:valAx>
        <c:axId val="40788736"/>
        <c:scaling>
          <c:orientation val="minMax"/>
        </c:scaling>
        <c:axPos val="r"/>
        <c:numFmt formatCode="General" sourceLinked="1"/>
        <c:tickLblPos val="nextTo"/>
        <c:crossAx val="40790272"/>
        <c:crosses val="max"/>
        <c:crossBetween val="between"/>
      </c:valAx>
      <c:catAx>
        <c:axId val="40790272"/>
        <c:scaling>
          <c:orientation val="minMax"/>
        </c:scaling>
        <c:delete val="1"/>
        <c:axPos val="b"/>
        <c:numFmt formatCode="General" sourceLinked="1"/>
        <c:tickLblPos val="nextTo"/>
        <c:crossAx val="40788736"/>
        <c:crosses val="autoZero"/>
        <c:auto val="1"/>
        <c:lblAlgn val="ctr"/>
        <c:lblOffset val="100"/>
      </c:cat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lineChart>
        <c:grouping val="standard"/>
        <c:ser>
          <c:idx val="0"/>
          <c:order val="0"/>
          <c:tx>
            <c:strRef>
              <c:f>Feuil1!$C$1</c:f>
              <c:strCache>
                <c:ptCount val="1"/>
                <c:pt idx="0">
                  <c:v>INDICATEUR</c:v>
                </c:pt>
              </c:strCache>
            </c:strRef>
          </c:tx>
          <c:marker>
            <c:symbol val="none"/>
          </c:marker>
          <c:cat>
            <c:numRef>
              <c:f>Feuil1!$A$2:$A$18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Feuil1!$C$2:$C$18</c:f>
              <c:numCache>
                <c:formatCode>0.0</c:formatCode>
                <c:ptCount val="17"/>
                <c:pt idx="0">
                  <c:v>30.493325000000002</c:v>
                </c:pt>
                <c:pt idx="1">
                  <c:v>32.200674999999997</c:v>
                </c:pt>
                <c:pt idx="2">
                  <c:v>33.853499999999997</c:v>
                </c:pt>
                <c:pt idx="3">
                  <c:v>35.908950000000004</c:v>
                </c:pt>
                <c:pt idx="4">
                  <c:v>38.665275000000001</c:v>
                </c:pt>
                <c:pt idx="5">
                  <c:v>41.983400000000003</c:v>
                </c:pt>
                <c:pt idx="6">
                  <c:v>45.402825</c:v>
                </c:pt>
                <c:pt idx="7">
                  <c:v>49.155899999999995</c:v>
                </c:pt>
                <c:pt idx="8">
                  <c:v>53.220275000000008</c:v>
                </c:pt>
                <c:pt idx="9">
                  <c:v>58.176849999999995</c:v>
                </c:pt>
                <c:pt idx="10">
                  <c:v>62.667725000000004</c:v>
                </c:pt>
                <c:pt idx="11">
                  <c:v>68.745975000000016</c:v>
                </c:pt>
                <c:pt idx="12">
                  <c:v>74.429400000000001</c:v>
                </c:pt>
                <c:pt idx="13">
                  <c:v>80.229375000000005</c:v>
                </c:pt>
                <c:pt idx="14">
                  <c:v>86.475200000000001</c:v>
                </c:pt>
                <c:pt idx="15">
                  <c:v>89.319100000000006</c:v>
                </c:pt>
                <c:pt idx="16">
                  <c:v>92.883599999999987</c:v>
                </c:pt>
              </c:numCache>
            </c:numRef>
          </c:val>
        </c:ser>
        <c:marker val="1"/>
        <c:axId val="79915648"/>
        <c:axId val="79926016"/>
      </c:lineChart>
      <c:lineChart>
        <c:grouping val="standard"/>
        <c:ser>
          <c:idx val="1"/>
          <c:order val="1"/>
          <c:tx>
            <c:strRef>
              <c:f>Feuil1!$B$1</c:f>
              <c:strCache>
                <c:ptCount val="1"/>
                <c:pt idx="0">
                  <c:v>B01_IMO</c:v>
                </c:pt>
              </c:strCache>
            </c:strRef>
          </c:tx>
          <c:marker>
            <c:symbol val="none"/>
          </c:marker>
          <c:trendline>
            <c:trendlineType val="linear"/>
            <c:dispEq val="1"/>
            <c:trendlineLbl>
              <c:layout/>
              <c:numFmt formatCode="General" sourceLinked="0"/>
            </c:trendlineLbl>
          </c:trendline>
          <c:cat>
            <c:numRef>
              <c:f>Feuil1!$A$2:$A$18</c:f>
              <c:numCache>
                <c:formatCode>General</c:formatCode>
                <c:ptCount val="17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</c:numCache>
            </c:numRef>
          </c:cat>
          <c:val>
            <c:numRef>
              <c:f>Feuil1!$B$2:$B$18</c:f>
              <c:numCache>
                <c:formatCode>General</c:formatCode>
                <c:ptCount val="17"/>
                <c:pt idx="0">
                  <c:v>162228.29387089444</c:v>
                </c:pt>
                <c:pt idx="1">
                  <c:v>169175.84430812552</c:v>
                </c:pt>
                <c:pt idx="2">
                  <c:v>177764.07850480117</c:v>
                </c:pt>
                <c:pt idx="3">
                  <c:v>184037.14705126165</c:v>
                </c:pt>
                <c:pt idx="4">
                  <c:v>191051.48662026209</c:v>
                </c:pt>
                <c:pt idx="5">
                  <c:v>197810.88306232032</c:v>
                </c:pt>
                <c:pt idx="6">
                  <c:v>206365.02147368158</c:v>
                </c:pt>
                <c:pt idx="7">
                  <c:v>214929.66348532698</c:v>
                </c:pt>
                <c:pt idx="8">
                  <c:v>214552.20793251897</c:v>
                </c:pt>
                <c:pt idx="9">
                  <c:v>220978.29148810107</c:v>
                </c:pt>
                <c:pt idx="10">
                  <c:v>229214.92352503148</c:v>
                </c:pt>
                <c:pt idx="11">
                  <c:v>238244.98565099871</c:v>
                </c:pt>
                <c:pt idx="12">
                  <c:v>239447.06590994835</c:v>
                </c:pt>
                <c:pt idx="13">
                  <c:v>243101.39086724355</c:v>
                </c:pt>
                <c:pt idx="14">
                  <c:v>249954.58502858347</c:v>
                </c:pt>
                <c:pt idx="15">
                  <c:v>258806.66059910139</c:v>
                </c:pt>
                <c:pt idx="16">
                  <c:v>265596.40529053786</c:v>
                </c:pt>
              </c:numCache>
            </c:numRef>
          </c:val>
        </c:ser>
        <c:marker val="1"/>
        <c:axId val="82117376"/>
        <c:axId val="82120064"/>
      </c:lineChart>
      <c:catAx>
        <c:axId val="79915648"/>
        <c:scaling>
          <c:orientation val="minMax"/>
        </c:scaling>
        <c:axPos val="b"/>
        <c:numFmt formatCode="General" sourceLinked="1"/>
        <c:tickLblPos val="nextTo"/>
        <c:crossAx val="79926016"/>
        <c:crosses val="autoZero"/>
        <c:auto val="1"/>
        <c:lblAlgn val="ctr"/>
        <c:lblOffset val="100"/>
      </c:catAx>
      <c:valAx>
        <c:axId val="79926016"/>
        <c:scaling>
          <c:orientation val="minMax"/>
        </c:scaling>
        <c:axPos val="l"/>
        <c:majorGridlines/>
        <c:numFmt formatCode="0.0" sourceLinked="1"/>
        <c:tickLblPos val="nextTo"/>
        <c:crossAx val="79915648"/>
        <c:crosses val="autoZero"/>
        <c:crossBetween val="between"/>
      </c:valAx>
      <c:catAx>
        <c:axId val="82117376"/>
        <c:scaling>
          <c:orientation val="minMax"/>
        </c:scaling>
        <c:delete val="1"/>
        <c:axPos val="b"/>
        <c:numFmt formatCode="General" sourceLinked="1"/>
        <c:tickLblPos val="nextTo"/>
        <c:crossAx val="82120064"/>
        <c:crosses val="autoZero"/>
        <c:auto val="1"/>
        <c:lblAlgn val="ctr"/>
        <c:lblOffset val="100"/>
      </c:catAx>
      <c:valAx>
        <c:axId val="82120064"/>
        <c:scaling>
          <c:orientation val="minMax"/>
        </c:scaling>
        <c:axPos val="r"/>
        <c:numFmt formatCode="General" sourceLinked="1"/>
        <c:tickLblPos val="nextTo"/>
        <c:crossAx val="82117376"/>
        <c:crosses val="max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F3EE-9C0F-4881-B4F7-9964616ACF63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E7FA8-7DED-41CA-A35A-EDB724A1DB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A38C9-B0E6-4C81-83C5-14087D02F7F1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D341-56F8-4113-9BAE-40204B5F9C0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2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11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3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4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5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6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7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8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9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10</a:t>
            </a:fld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DEA8-644E-428E-9C8C-715C69C5DEE4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5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7" name="Picture 6" descr="LOGO AFRITAC Cent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48681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963" y="533400"/>
            <a:ext cx="661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1"/>
          <p:cNvSpPr txBox="1">
            <a:spLocks/>
          </p:cNvSpPr>
          <p:nvPr/>
        </p:nvSpPr>
        <p:spPr>
          <a:xfrm>
            <a:off x="142875" y="457200"/>
            <a:ext cx="8696325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100" b="1" dirty="0">
                <a:latin typeface="+mj-lt"/>
                <a:ea typeface="+mj-ea"/>
                <a:cs typeface="+mj-cs"/>
              </a:rPr>
              <a:t/>
            </a:r>
            <a:br>
              <a:rPr lang="fr-FR" sz="3100" b="1" dirty="0">
                <a:latin typeface="+mj-lt"/>
                <a:ea typeface="+mj-ea"/>
                <a:cs typeface="+mj-cs"/>
              </a:rPr>
            </a:br>
            <a:r>
              <a:rPr lang="en-US" sz="8000" b="1" dirty="0" smtClean="0">
                <a:latin typeface="+mn-lt"/>
                <a:cs typeface="+mn-cs"/>
              </a:rPr>
              <a:t>SEMINAIRE CONJOINT AFRITAC  CENTRE– AFRITAC OUEST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/>
              <a:t>Comptes Nationaux </a:t>
            </a:r>
            <a:r>
              <a:rPr lang="en-US" sz="8000" b="1" dirty="0" err="1" smtClean="0"/>
              <a:t>Trimestriels</a:t>
            </a:r>
            <a:r>
              <a:rPr lang="en-US" sz="8000" b="1" dirty="0" smtClean="0"/>
              <a:t> (CNT)</a:t>
            </a:r>
            <a:endParaRPr lang="en-US" sz="8000" b="1" dirty="0"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11200" dirty="0">
                <a:latin typeface="+mj-lt"/>
                <a:ea typeface="+mj-ea"/>
                <a:cs typeface="+mj-cs"/>
              </a:rPr>
              <a:t/>
            </a:r>
            <a:br>
              <a:rPr lang="fr-FR" sz="11200" dirty="0">
                <a:latin typeface="+mj-lt"/>
                <a:ea typeface="+mj-ea"/>
                <a:cs typeface="+mj-cs"/>
              </a:rPr>
            </a:br>
            <a:endParaRPr lang="fr-FR" sz="112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2800" b="1" dirty="0" smtClean="0">
                <a:latin typeface="Calibri" pitchFamily="34" charset="0"/>
              </a:rPr>
              <a:t>METHODOLOGIE DES BRANCHES</a:t>
            </a:r>
          </a:p>
        </p:txBody>
      </p:sp>
      <p:sp>
        <p:nvSpPr>
          <p:cNvPr id="11" name="Subtitle 2"/>
          <p:cNvSpPr txBox="1">
            <a:spLocks noGrp="1"/>
          </p:cNvSpPr>
          <p:nvPr>
            <p:ph type="subTitle" idx="1"/>
          </p:nvPr>
        </p:nvSpPr>
        <p:spPr bwMode="auto">
          <a:xfrm>
            <a:off x="1371600" y="36576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r>
              <a:rPr lang="fr-FR" altLang="fr-FR" sz="2000" b="1" dirty="0" smtClean="0">
                <a:solidFill>
                  <a:srgbClr val="00B0F0"/>
                </a:solidFill>
                <a:latin typeface="Calibri" pitchFamily="34" charset="0"/>
              </a:rPr>
              <a:t>Agence Nationale de la Statistique et de la Démographie  du SENEGAL</a:t>
            </a:r>
            <a:endParaRPr lang="fr-FR" altLang="fr-FR" sz="20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fr-FR" altLang="fr-FR" sz="1000" b="1" dirty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fr-ML" altLang="fr-FR" sz="1100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495800"/>
            <a:ext cx="9158288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</a:rPr>
              <a:t>Méthodologie d’élaboration des CNT de …</a:t>
            </a:r>
            <a:endParaRPr lang="fr-FR" sz="1700" b="1" dirty="0">
              <a:solidFill>
                <a:schemeClr val="tx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010400" y="533400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200" dirty="0">
                <a:latin typeface="Calibri" pitchFamily="34" charset="0"/>
              </a:rPr>
              <a:t>Par : ….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310559-CA53-4CC6-B6FC-027D99C84AFE}" type="datetimeFigureOut">
              <a:rPr lang="en-US" smtClean="0"/>
              <a:pPr>
                <a:defRPr/>
              </a:pPr>
              <a:t>1/20/2015</a:t>
            </a:fld>
            <a:endParaRPr lang="en-US" dirty="0"/>
          </a:p>
        </p:txBody>
      </p:sp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Slide Number Placeholder 5"/>
          <p:cNvSpPr txBox="1">
            <a:spLocks/>
          </p:cNvSpPr>
          <p:nvPr/>
        </p:nvSpPr>
        <p:spPr>
          <a:xfrm>
            <a:off x="7696200" y="6400800"/>
            <a:ext cx="990600" cy="2285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0777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400" dirty="0" smtClean="0">
                <a:latin typeface="Calibri" pitchFamily="34" charset="0"/>
              </a:rPr>
              <a:t>5. Perspectives</a:t>
            </a:r>
            <a:endParaRPr lang="fr-FR" altLang="fr-FR" sz="14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38200" y="1600200"/>
            <a:ext cx="7010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endParaRPr lang="en-US" alt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524000" y="33528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MERCI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Plan de la présentation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838200" y="1371600"/>
            <a:ext cx="7696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 smtClean="0">
                <a:latin typeface="Calibri" pitchFamily="34" charset="0"/>
              </a:rPr>
              <a:t>Synthèse de la méthode de calcul de la valeur ajoutée dans les CNA de la branche …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 smtClean="0">
                <a:latin typeface="Calibri" pitchFamily="34" charset="0"/>
              </a:rPr>
              <a:t>Méthodologie </a:t>
            </a:r>
            <a:r>
              <a:rPr lang="fr-FR" altLang="fr-FR" sz="2400" dirty="0">
                <a:latin typeface="Calibri" pitchFamily="34" charset="0"/>
              </a:rPr>
              <a:t>de calcul de la VA de la branche … dans les CNT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Tests d’étalonnage réalisés et leurs limites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Dispositif de collecte, de mise à jour et de validation des données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3810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 smtClean="0">
                <a:latin typeface="Calibri" pitchFamily="34" charset="0"/>
              </a:rPr>
              <a:t>1. Synthèse de la méthode de calcul de la VA dans les CNA</a:t>
            </a:r>
            <a:endParaRPr lang="en-US" altLang="fr-FR" sz="1600" dirty="0">
              <a:latin typeface="Calibri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048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graphicFrame>
        <p:nvGraphicFramePr>
          <p:cNvPr id="20" name="Tableau 1"/>
          <p:cNvGraphicFramePr>
            <a:graphicFrameLocks noGrp="1"/>
          </p:cNvGraphicFramePr>
          <p:nvPr/>
        </p:nvGraphicFramePr>
        <p:xfrm>
          <a:off x="228600" y="1447800"/>
          <a:ext cx="8686800" cy="2133600"/>
        </p:xfrm>
        <a:graphic>
          <a:graphicData uri="http://schemas.openxmlformats.org/drawingml/2006/table">
            <a:tbl>
              <a:tblPr/>
              <a:tblGrid>
                <a:gridCol w="1320164"/>
                <a:gridCol w="1083801"/>
                <a:gridCol w="1244440"/>
                <a:gridCol w="923163"/>
                <a:gridCol w="2330535"/>
                <a:gridCol w="1784697"/>
              </a:tblGrid>
              <a:tr h="13704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Intitulé des branches CNA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Poids de la VA dans le PIB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Poids du secteur informel dans la branche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Source de données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Méthodologie d’estimation de la production et des CI, volume et valeur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Perspectives de développement des CNA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763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Services immobiliers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SENELEC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Production  à partir  des emplois 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Changement d’année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De base (travaux en cours)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762000"/>
            <a:ext cx="70104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dirty="0" smtClean="0">
                <a:latin typeface="Calibri" pitchFamily="34" charset="0"/>
              </a:rPr>
              <a:t>Branches correspondantes dans la nomenclature des activités des comptes nationaux annuels (CNA)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22" name="Picture 6" descr="LOGO AFRITAC Centr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048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3810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 smtClean="0">
                <a:latin typeface="Calibri" pitchFamily="34" charset="0"/>
              </a:rPr>
              <a:t>2. Méthodologie de calcul de la VA de la branche … dans les CNT</a:t>
            </a:r>
            <a:endParaRPr lang="fr-FR" altLang="fr-FR" sz="16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810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graphicFrame>
        <p:nvGraphicFramePr>
          <p:cNvPr id="20" name="Tableau 1"/>
          <p:cNvGraphicFramePr>
            <a:graphicFrameLocks noGrp="1"/>
          </p:cNvGraphicFramePr>
          <p:nvPr/>
        </p:nvGraphicFramePr>
        <p:xfrm>
          <a:off x="152398" y="1371601"/>
          <a:ext cx="8763001" cy="1169918"/>
        </p:xfrm>
        <a:graphic>
          <a:graphicData uri="http://schemas.openxmlformats.org/drawingml/2006/table">
            <a:tbl>
              <a:tblPr/>
              <a:tblGrid>
                <a:gridCol w="1230209"/>
                <a:gridCol w="1009952"/>
                <a:gridCol w="980196"/>
                <a:gridCol w="1073452"/>
                <a:gridCol w="996778"/>
                <a:gridCol w="920103"/>
                <a:gridCol w="2552311"/>
              </a:tblGrid>
              <a:tr h="6343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Indicateurs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Nature (flux/stock/indice)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Fréquence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date de disponibilité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Forces 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Faiblesses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Observations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29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Abonnés MBT SENELEC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stock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Mensuel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M+30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Mieux que le trend en info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proxy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914400"/>
            <a:ext cx="70104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2.1 Liste des indicateurs potentiels</a:t>
            </a:r>
            <a:endParaRPr lang="en-US" alt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 smtClean="0">
                <a:latin typeface="Calibri" pitchFamily="34" charset="0"/>
              </a:rPr>
              <a:t>2. Méthodologie de calcul de la VA de la branche … dans les CNT</a:t>
            </a:r>
            <a:endParaRPr lang="fr-FR" altLang="fr-FR" sz="16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1295400"/>
            <a:ext cx="70104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2.2 Présentation des modèles éligible pour l’étalonnage </a:t>
            </a:r>
            <a:r>
              <a:rPr lang="fr-FR" altLang="fr-FR" sz="1100" dirty="0" smtClean="0">
                <a:latin typeface="Calibri" pitchFamily="34" charset="0"/>
              </a:rPr>
              <a:t>(avantage/inconvénients)</a:t>
            </a:r>
            <a:endParaRPr lang="en-US" altLang="fr-FR" sz="1100" dirty="0">
              <a:latin typeface="Calibri" pitchFamily="34" charset="0"/>
            </a:endParaRPr>
          </a:p>
        </p:txBody>
      </p:sp>
      <p:sp>
        <p:nvSpPr>
          <p:cNvPr id="1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fr-FR" dirty="0" smtClean="0"/>
          </a:p>
          <a:p>
            <a:pPr>
              <a:buFont typeface="Arial" charset="0"/>
              <a:buNone/>
              <a:defRPr/>
            </a:pPr>
            <a:endParaRPr lang="fr-FR" dirty="0" smtClean="0"/>
          </a:p>
          <a:p>
            <a:pPr>
              <a:buFont typeface="Arial" charset="0"/>
              <a:buNone/>
              <a:defRPr/>
            </a:pPr>
            <a:r>
              <a:rPr lang="fr-FR" dirty="0" smtClean="0"/>
              <a:t>                     Méthode de Chow Lin</a:t>
            </a:r>
            <a:endParaRPr lang="fr-FR" dirty="0" smtClean="0">
              <a:latin typeface="Bookman Old Style"/>
            </a:endParaRPr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3048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 smtClean="0">
                <a:latin typeface="Calibri" pitchFamily="34" charset="0"/>
              </a:rPr>
              <a:t>2. Méthodologie de calcul de la VA de la branche … dans les CNT</a:t>
            </a:r>
            <a:endParaRPr lang="fr-FR" altLang="fr-FR" sz="16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048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14400" y="838200"/>
            <a:ext cx="7010400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2.3 Préparation des fichiers</a:t>
            </a:r>
            <a:endParaRPr lang="en-US" altLang="fr-FR" sz="1100" dirty="0">
              <a:latin typeface="Calibri" pitchFamily="34" charset="0"/>
            </a:endParaRPr>
          </a:p>
        </p:txBody>
      </p:sp>
      <p:graphicFrame>
        <p:nvGraphicFramePr>
          <p:cNvPr id="17" name="Tableau 1"/>
          <p:cNvGraphicFramePr>
            <a:graphicFrameLocks noGrp="1"/>
          </p:cNvGraphicFramePr>
          <p:nvPr/>
        </p:nvGraphicFramePr>
        <p:xfrm>
          <a:off x="152400" y="1295400"/>
          <a:ext cx="8839199" cy="1742004"/>
        </p:xfrm>
        <a:graphic>
          <a:graphicData uri="http://schemas.openxmlformats.org/drawingml/2006/table">
            <a:tbl>
              <a:tblPr/>
              <a:tblGrid>
                <a:gridCol w="1905000"/>
                <a:gridCol w="1066800"/>
                <a:gridCol w="1295400"/>
                <a:gridCol w="1219200"/>
                <a:gridCol w="1513247"/>
                <a:gridCol w="1839552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Liste des fichiers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Type (Excel, batch, texte)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Contenu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Résultats produits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Fichiers dépendants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Observations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22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flow rel_b01_imo</a:t>
                      </a: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Excel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200" b="1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flow_agg_</a:t>
                      </a:r>
                      <a:r>
                        <a:rPr lang="fr-FR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b="1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imo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Excel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200" b="1" dirty="0" err="1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flow_res_imo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Excel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 smtClean="0">
                <a:latin typeface="Calibri" pitchFamily="34" charset="0"/>
              </a:rPr>
              <a:t>3. Tests d’étalonnage réalisés et leurs limites</a:t>
            </a:r>
            <a:endParaRPr lang="fr-FR" altLang="fr-FR" sz="16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90600" y="1219200"/>
            <a:ext cx="70104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dirty="0" smtClean="0">
                <a:latin typeface="Calibri" pitchFamily="34" charset="0"/>
              </a:rPr>
              <a:t>Test 1 (agrégats annuels=, indicateur(s) trimestriel(s)=, modèle=, graphique (indicateur(s) annualisés-agrégats annuels) </a:t>
            </a:r>
            <a:r>
              <a:rPr lang="fr-FR" altLang="fr-FR" b="1" dirty="0" smtClean="0">
                <a:latin typeface="Calibri" pitchFamily="34" charset="0"/>
              </a:rPr>
              <a:t>Valeur Ajoutée des SERVICES immobiliers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99592" y="5734997"/>
            <a:ext cx="7010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smtClean="0">
                <a:latin typeface="Calibri" pitchFamily="34" charset="0"/>
              </a:rPr>
              <a:t>                                                   R2 =  95,25</a:t>
            </a:r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21" name="Graphique 20"/>
          <p:cNvGraphicFramePr/>
          <p:nvPr/>
        </p:nvGraphicFramePr>
        <p:xfrm>
          <a:off x="1066800" y="2286000"/>
          <a:ext cx="6934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38554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600" dirty="0" smtClean="0">
                <a:latin typeface="Calibri" pitchFamily="34" charset="0"/>
              </a:rPr>
              <a:t>3. Tests d’étalonnage réalisés et leurs limites</a:t>
            </a:r>
            <a:endParaRPr lang="fr-FR" altLang="fr-FR" sz="16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990600" y="1219200"/>
            <a:ext cx="7010400" cy="92333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dirty="0" smtClean="0">
                <a:latin typeface="Calibri" pitchFamily="34" charset="0"/>
              </a:rPr>
              <a:t>Test 1 (agrégats annuels=, indicateur(s) trimestriel(s)=, modèle=, graphique (indicateur(s) annualisés-agrégats annuels) </a:t>
            </a:r>
            <a:r>
              <a:rPr lang="fr-FR" altLang="fr-FR" b="1" dirty="0" smtClean="0">
                <a:latin typeface="Calibri" pitchFamily="34" charset="0"/>
              </a:rPr>
              <a:t>Valeur Ajoutée des SERVICES immobiliers</a:t>
            </a:r>
            <a:endParaRPr lang="en-US" altLang="fr-FR" b="1" dirty="0">
              <a:latin typeface="Calibri" pitchFamily="34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899592" y="5734997"/>
            <a:ext cx="7010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dirty="0" smtClean="0">
                <a:latin typeface="Calibri" pitchFamily="34" charset="0"/>
              </a:rPr>
              <a:t>                                                          R2 =  97,60</a:t>
            </a:r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21" name="Graphique 20"/>
          <p:cNvGraphicFramePr>
            <a:graphicFrameLocks noGrp="1"/>
          </p:cNvGraphicFramePr>
          <p:nvPr/>
        </p:nvGraphicFramePr>
        <p:xfrm>
          <a:off x="1295400" y="2286001"/>
          <a:ext cx="70104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0777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1400" dirty="0" smtClean="0">
                <a:latin typeface="Calibri" pitchFamily="34" charset="0"/>
              </a:rPr>
              <a:t>4. Dispositif de collecte, de mise à jour et de validation des données</a:t>
            </a:r>
            <a:endParaRPr lang="fr-FR" altLang="fr-FR" sz="14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1/20/2015</a:t>
            </a:fld>
            <a:endParaRPr lang="en-US" sz="10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38200" y="1600200"/>
            <a:ext cx="7010400" cy="8002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dirty="0">
                <a:latin typeface="Calibri" pitchFamily="34" charset="0"/>
              </a:rPr>
              <a:t> </a:t>
            </a:r>
            <a:r>
              <a:rPr lang="fr-FR" altLang="fr-FR" dirty="0" smtClean="0">
                <a:latin typeface="Calibri" pitchFamily="34" charset="0"/>
              </a:rPr>
              <a:t>collecte par voie électronique: échanges de mails</a:t>
            </a:r>
          </a:p>
          <a:p>
            <a:pPr>
              <a:spcAft>
                <a:spcPts val="1200"/>
              </a:spcAft>
            </a:pPr>
            <a:endParaRPr lang="en-US" altLang="fr-F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593</Words>
  <Application>Microsoft Office PowerPoint</Application>
  <PresentationFormat>Affichage à l'écran (4:3)</PresentationFormat>
  <Paragraphs>115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METHODOLOGIE DES BRANCHES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hgbossa</dc:creator>
  <cp:lastModifiedBy>modou</cp:lastModifiedBy>
  <cp:revision>58</cp:revision>
  <dcterms:created xsi:type="dcterms:W3CDTF">2014-11-21T10:25:01Z</dcterms:created>
  <dcterms:modified xsi:type="dcterms:W3CDTF">2015-01-20T18:09:45Z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83613359</vt:i4>
  </property>
  <property fmtid="{D5CDD505-2E9C-101B-9397-08002B2CF9AE}" pid="3" name="_NewReviewCycle">
    <vt:lpwstr/>
  </property>
  <property fmtid="{D5CDD505-2E9C-101B-9397-08002B2CF9AE}" pid="4" name="_EmailSubject">
    <vt:lpwstr>Séminaire comptes trimestriels a Bamako du 19 au 23 janvier 2015</vt:lpwstr>
  </property>
  <property fmtid="{D5CDD505-2E9C-101B-9397-08002B2CF9AE}" pid="5" name="_AuthorEmail">
    <vt:lpwstr>HGbossa@imf.org</vt:lpwstr>
  </property>
  <property fmtid="{D5CDD505-2E9C-101B-9397-08002B2CF9AE}" pid="6" name="_AuthorEmailDisplayName">
    <vt:lpwstr>Gbossa, Hubert</vt:lpwstr>
  </property>
</Properties>
</file>