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84" r:id="rId4"/>
    <p:sldId id="267" r:id="rId5"/>
    <p:sldId id="278" r:id="rId6"/>
    <p:sldId id="279" r:id="rId7"/>
    <p:sldId id="270" r:id="rId8"/>
    <p:sldId id="286" r:id="rId9"/>
    <p:sldId id="282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>
        <p:scale>
          <a:sx n="100" d="100"/>
          <a:sy n="100" d="100"/>
        </p:scale>
        <p:origin x="51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NT-CIV\PIB_CONSTANT\FLOW_AGG_PROD_CO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calculs!$B$1</c:f>
              <c:strCache>
                <c:ptCount val="1"/>
                <c:pt idx="0">
                  <c:v>Prod_commerce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calculs!$A$2:$A$17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calculs!$B$2:$B$17</c:f>
              <c:numCache>
                <c:formatCode>General</c:formatCode>
                <c:ptCount val="16"/>
                <c:pt idx="0">
                  <c:v>1623561</c:v>
                </c:pt>
                <c:pt idx="1">
                  <c:v>1513340</c:v>
                </c:pt>
                <c:pt idx="2">
                  <c:v>1542628</c:v>
                </c:pt>
                <c:pt idx="3">
                  <c:v>1653029</c:v>
                </c:pt>
                <c:pt idx="4">
                  <c:v>1499664</c:v>
                </c:pt>
                <c:pt idx="5">
                  <c:v>1428499</c:v>
                </c:pt>
                <c:pt idx="6">
                  <c:v>1353474</c:v>
                </c:pt>
                <c:pt idx="7">
                  <c:v>1164979</c:v>
                </c:pt>
                <c:pt idx="8">
                  <c:v>1275035</c:v>
                </c:pt>
                <c:pt idx="9">
                  <c:v>1327447</c:v>
                </c:pt>
                <c:pt idx="10">
                  <c:v>1294496</c:v>
                </c:pt>
                <c:pt idx="11">
                  <c:v>1231757</c:v>
                </c:pt>
                <c:pt idx="12">
                  <c:v>1231753</c:v>
                </c:pt>
                <c:pt idx="13">
                  <c:v>1363344</c:v>
                </c:pt>
                <c:pt idx="14">
                  <c:v>1429459</c:v>
                </c:pt>
                <c:pt idx="15">
                  <c:v>1429324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61184"/>
        <c:axId val="188915904"/>
      </c:lineChart>
      <c:lineChart>
        <c:grouping val="standard"/>
        <c:varyColors val="0"/>
        <c:ser>
          <c:idx val="1"/>
          <c:order val="1"/>
          <c:tx>
            <c:strRef>
              <c:f>calculs!$F$1</c:f>
              <c:strCache>
                <c:ptCount val="1"/>
                <c:pt idx="0">
                  <c:v>Prod_PrimaireSecondaire</c:v>
                </c:pt>
              </c:strCache>
            </c:strRef>
          </c:tx>
          <c:spPr>
            <a:ln w="38100">
              <a:prstDash val="dash"/>
            </a:ln>
          </c:spPr>
          <c:marker>
            <c:symbol val="none"/>
          </c:marker>
          <c:cat>
            <c:numRef>
              <c:f>calculs!$A$2:$A$17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calculs!$F$2:$F$17</c:f>
              <c:numCache>
                <c:formatCode>0</c:formatCode>
                <c:ptCount val="16"/>
                <c:pt idx="0">
                  <c:v>7527331.1898318799</c:v>
                </c:pt>
                <c:pt idx="1">
                  <c:v>8198493.9362939615</c:v>
                </c:pt>
                <c:pt idx="2">
                  <c:v>8459497.8441698402</c:v>
                </c:pt>
                <c:pt idx="3">
                  <c:v>8590548.0140482709</c:v>
                </c:pt>
                <c:pt idx="4">
                  <c:v>8994362.4163721204</c:v>
                </c:pt>
                <c:pt idx="5">
                  <c:v>8601606.6443227679</c:v>
                </c:pt>
                <c:pt idx="6">
                  <c:v>8338271.6194656976</c:v>
                </c:pt>
                <c:pt idx="7">
                  <c:v>7992813.700550776</c:v>
                </c:pt>
                <c:pt idx="8">
                  <c:v>8518576.5982991233</c:v>
                </c:pt>
                <c:pt idx="9">
                  <c:v>8673768.8515855949</c:v>
                </c:pt>
                <c:pt idx="10">
                  <c:v>9124132.4486179817</c:v>
                </c:pt>
                <c:pt idx="11">
                  <c:v>8878870.0000000019</c:v>
                </c:pt>
                <c:pt idx="12">
                  <c:v>9003114.9999999981</c:v>
                </c:pt>
                <c:pt idx="13">
                  <c:v>9298205.3708355911</c:v>
                </c:pt>
                <c:pt idx="14">
                  <c:v>9673506.3149206396</c:v>
                </c:pt>
                <c:pt idx="15">
                  <c:v>9299593.4734461792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915512"/>
        <c:axId val="165831000"/>
      </c:lineChart>
      <c:catAx>
        <c:axId val="184061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88915904"/>
        <c:crosses val="autoZero"/>
        <c:auto val="1"/>
        <c:lblAlgn val="ctr"/>
        <c:lblOffset val="100"/>
        <c:noMultiLvlLbl val="0"/>
      </c:catAx>
      <c:valAx>
        <c:axId val="18891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84061184"/>
        <c:crosses val="autoZero"/>
        <c:crossBetween val="midCat"/>
      </c:valAx>
      <c:catAx>
        <c:axId val="188915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831000"/>
        <c:crosses val="autoZero"/>
        <c:auto val="1"/>
        <c:lblAlgn val="ctr"/>
        <c:lblOffset val="100"/>
        <c:noMultiLvlLbl val="0"/>
      </c:catAx>
      <c:valAx>
        <c:axId val="16583100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88915512"/>
        <c:crosses val="max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5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43901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25309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261069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461986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35922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850821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40222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660066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89412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de la Côte d’Ivoire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la Côte d’ivoire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172200" y="5334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b="1" i="1" dirty="0">
                <a:latin typeface="Calibri" pitchFamily="34" charset="0"/>
              </a:rPr>
              <a:t>Par </a:t>
            </a:r>
            <a:r>
              <a:rPr lang="fr-FR" altLang="fr-FR" b="1" i="1" dirty="0" smtClean="0">
                <a:latin typeface="Calibri" pitchFamily="34" charset="0"/>
              </a:rPr>
              <a:t>: Mme Odette YOBO</a:t>
            </a:r>
            <a:endParaRPr lang="fr-FR" altLang="fr-FR" b="1" i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Commerce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</a:t>
            </a:r>
            <a:r>
              <a:rPr lang="fr-FR" altLang="fr-FR" sz="2400" dirty="0" smtClean="0">
                <a:latin typeface="Calibri" pitchFamily="34" charset="0"/>
              </a:rPr>
              <a:t>de la branche Commerce 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noProof="0" dirty="0"/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21373"/>
              </p:ext>
            </p:extLst>
          </p:nvPr>
        </p:nvGraphicFramePr>
        <p:xfrm>
          <a:off x="609600" y="1941731"/>
          <a:ext cx="8229599" cy="3108960"/>
        </p:xfrm>
        <a:graphic>
          <a:graphicData uri="http://schemas.openxmlformats.org/drawingml/2006/table">
            <a:tbl>
              <a:tblPr/>
              <a:tblGrid>
                <a:gridCol w="1295400"/>
                <a:gridCol w="982041"/>
                <a:gridCol w="1075359"/>
                <a:gridCol w="978159"/>
                <a:gridCol w="2207875"/>
                <a:gridCol w="1690765"/>
              </a:tblGrid>
              <a:tr h="756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10206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b="1" i="0" u="none" strike="noStrike" dirty="0" smtClean="0">
                          <a:effectLst/>
                          <a:latin typeface="Arial"/>
                        </a:rPr>
                        <a:t>Commerce de gros </a:t>
                      </a:r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et en détail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2012</a:t>
                      </a: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DSF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 du commerce est mesurée par la somme des marges de commerce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Consommations Intermédiaires en valeur: à partir de l’hypothèse des coefficients techniques;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volumes sont obtenus en déflatant les valeurs par le taux d’inflation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Changement de l’année de base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œuvre du SCN 2008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commerce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90571"/>
              </p:ext>
            </p:extLst>
          </p:nvPr>
        </p:nvGraphicFramePr>
        <p:xfrm>
          <a:off x="457200" y="2209800"/>
          <a:ext cx="8229601" cy="1577788"/>
        </p:xfrm>
        <a:graphic>
          <a:graphicData uri="http://schemas.openxmlformats.org/drawingml/2006/table">
            <a:tbl>
              <a:tblPr/>
              <a:tblGrid>
                <a:gridCol w="1155327"/>
                <a:gridCol w="948477"/>
                <a:gridCol w="920532"/>
                <a:gridCol w="1008112"/>
                <a:gridCol w="1225352"/>
                <a:gridCol w="1066800"/>
                <a:gridCol w="1905001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Taux de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marge multiplié par la production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Tous les 3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Contourne le problème de l’informel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Il manque les importations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1"/>
            <a:ext cx="5486400" cy="83099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de la branche commerce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dans les CNT</a:t>
            </a:r>
          </a:p>
          <a:p>
            <a:pPr algn="ctr"/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dirty="0"/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72691" y="1611627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éligibles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1603999" y="2362200"/>
            <a:ext cx="510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Modèle y = </a:t>
            </a:r>
            <a:r>
              <a:rPr lang="fr-FR" dirty="0" err="1" smtClean="0"/>
              <a:t>ax+b</a:t>
            </a:r>
            <a:r>
              <a:rPr lang="fr-FR" dirty="0" smtClean="0"/>
              <a:t> avec estimation par les MCG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de la branche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597727"/>
              </p:ext>
            </p:extLst>
          </p:nvPr>
        </p:nvGraphicFramePr>
        <p:xfrm>
          <a:off x="533400" y="1764313"/>
          <a:ext cx="8382000" cy="4456576"/>
        </p:xfrm>
        <a:graphic>
          <a:graphicData uri="http://schemas.openxmlformats.org/drawingml/2006/table">
            <a:tbl>
              <a:tblPr/>
              <a:tblGrid>
                <a:gridCol w="1445172"/>
                <a:gridCol w="1083879"/>
                <a:gridCol w="1083879"/>
                <a:gridCol w="1156138"/>
                <a:gridCol w="1868529"/>
                <a:gridCol w="1744403"/>
              </a:tblGrid>
              <a:tr h="4995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4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6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1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FLOW_REL_PROD_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(Indice IHPI)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6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1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Donne les indications sur les colonnes à renseigner dans les fichiers FLOW_AGG et FLOW_REL avant de faire tourner 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dans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Ecotrim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 de la production trimestrielle du poste comptable concerné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ne peut s’exécuter sans avoir renseigner au préalable les fichiers FLOW_AGG et 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89000" y="10795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Test 1 (agrégats </a:t>
            </a:r>
            <a:r>
              <a:rPr lang="fr-FR" altLang="fr-FR" dirty="0" smtClean="0">
                <a:latin typeface="Calibri" pitchFamily="34" charset="0"/>
              </a:rPr>
              <a:t>annuels= Production du commerce=, </a:t>
            </a:r>
            <a:r>
              <a:rPr lang="fr-FR" altLang="fr-FR" dirty="0">
                <a:latin typeface="Calibri" pitchFamily="34" charset="0"/>
              </a:rPr>
              <a:t>modèle=, graphique (indicateur(s) annualisés-agrégats annuels</a:t>
            </a:r>
            <a:r>
              <a:rPr lang="fr-FR" altLang="fr-FR" dirty="0" smtClean="0">
                <a:latin typeface="Calibri" pitchFamily="34" charset="0"/>
              </a:rPr>
              <a:t>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54430"/>
              </p:ext>
            </p:extLst>
          </p:nvPr>
        </p:nvGraphicFramePr>
        <p:xfrm>
          <a:off x="800100" y="1738531"/>
          <a:ext cx="7581900" cy="4052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810000" y="588204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R2 =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19389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Dispositif de collecte: les données sont fournies par la Direction de la Conjoncture et de la Prévision économique (DCPE), les sectoriels et l’INS.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Mise à jour des données: l’INS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Validation des données: A travers les métadonnées.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en-US" alt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25366" y="1600200"/>
            <a:ext cx="7010400" cy="16619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Formaliser la création du comité </a:t>
            </a:r>
            <a:r>
              <a:rPr lang="fr-FR" altLang="fr-FR" dirty="0">
                <a:latin typeface="Calibri" pitchFamily="34" charset="0"/>
              </a:rPr>
              <a:t>Comptes Nationaux Trimestriels</a:t>
            </a:r>
            <a:endParaRPr lang="en-US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 à travers un arrêté;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Définition des tâches de chaque membre du comité;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Constitution de l’équipe des Comptes Nationaux Trimestriels.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719</Words>
  <Application>Microsoft Office PowerPoint</Application>
  <PresentationFormat>Affichage à l'écran (4:3)</PresentationFormat>
  <Paragraphs>144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INS DESSE</cp:lastModifiedBy>
  <cp:revision>155</cp:revision>
  <dcterms:created xsi:type="dcterms:W3CDTF">2014-11-21T10:25:01Z</dcterms:created>
  <dcterms:modified xsi:type="dcterms:W3CDTF">2015-01-19T23:17:43Z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1122084174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83613359</vt:i4>
  </property>
</Properties>
</file>