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2"/>
  </p:notesMasterIdLst>
  <p:handoutMasterIdLst>
    <p:handoutMasterId r:id="rId13"/>
  </p:handoutMasterIdLst>
  <p:sldIdLst>
    <p:sldId id="298" r:id="rId2"/>
    <p:sldId id="319" r:id="rId3"/>
    <p:sldId id="404" r:id="rId4"/>
    <p:sldId id="449" r:id="rId5"/>
    <p:sldId id="454" r:id="rId6"/>
    <p:sldId id="455" r:id="rId7"/>
    <p:sldId id="450" r:id="rId8"/>
    <p:sldId id="451" r:id="rId9"/>
    <p:sldId id="452" r:id="rId10"/>
    <p:sldId id="302" r:id="rId1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EEB9"/>
    <a:srgbClr val="FFD243"/>
    <a:srgbClr val="FFE181"/>
    <a:srgbClr val="E5E5E9"/>
    <a:srgbClr val="E6E7E8"/>
    <a:srgbClr val="C9CBD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91" autoAdjust="0"/>
    <p:restoredTop sz="97681" autoAdjust="0"/>
  </p:normalViewPr>
  <p:slideViewPr>
    <p:cSldViewPr>
      <p:cViewPr varScale="1">
        <p:scale>
          <a:sx n="69" d="100"/>
          <a:sy n="69" d="100"/>
        </p:scale>
        <p:origin x="-1830" y="-108"/>
      </p:cViewPr>
      <p:guideLst>
        <p:guide orient="horz" pos="2160"/>
        <p:guide pos="2880"/>
      </p:guideLst>
    </p:cSldViewPr>
  </p:slideViewPr>
  <p:outlineViewPr>
    <p:cViewPr>
      <p:scale>
        <a:sx n="33" d="100"/>
        <a:sy n="33" d="100"/>
      </p:scale>
      <p:origin x="48" y="1626"/>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63" d="100"/>
          <a:sy n="63" d="100"/>
        </p:scale>
        <p:origin x="-3216" y="-114"/>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Comptes_trimestriels\CNT%20Benin\Donn&#233;es\Travaux_sect_tertiair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plotArea>
      <c:layout/>
      <c:lineChart>
        <c:grouping val="standard"/>
        <c:ser>
          <c:idx val="1"/>
          <c:order val="1"/>
          <c:tx>
            <c:strRef>
              <c:f>Commerce!$T$1</c:f>
              <c:strCache>
                <c:ptCount val="1"/>
                <c:pt idx="0">
                  <c:v>prod_commer</c:v>
                </c:pt>
              </c:strCache>
            </c:strRef>
          </c:tx>
          <c:marker>
            <c:symbol val="none"/>
          </c:marker>
          <c:cat>
            <c:numRef>
              <c:f>Commerce!$P$2:$P$14</c:f>
              <c:numCache>
                <c:formatCode>General</c:formatCode>
                <c:ptCount val="13"/>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numCache>
            </c:numRef>
          </c:cat>
          <c:val>
            <c:numRef>
              <c:f>Commerce!$T$2:$T$14</c:f>
              <c:numCache>
                <c:formatCode>0.00</c:formatCode>
                <c:ptCount val="13"/>
                <c:pt idx="0">
                  <c:v>344.77942653541635</c:v>
                </c:pt>
                <c:pt idx="1">
                  <c:v>364.20417282454531</c:v>
                </c:pt>
                <c:pt idx="2">
                  <c:v>363.50710346225156</c:v>
                </c:pt>
                <c:pt idx="3">
                  <c:v>385.56843637225523</c:v>
                </c:pt>
                <c:pt idx="4">
                  <c:v>408.59735575792888</c:v>
                </c:pt>
                <c:pt idx="5">
                  <c:v>403.90550052931371</c:v>
                </c:pt>
                <c:pt idx="6">
                  <c:v>420.23360225176503</c:v>
                </c:pt>
                <c:pt idx="7">
                  <c:v>430.65838084627404</c:v>
                </c:pt>
                <c:pt idx="8">
                  <c:v>486.95800000000003</c:v>
                </c:pt>
                <c:pt idx="9">
                  <c:v>492.59599999999966</c:v>
                </c:pt>
                <c:pt idx="10">
                  <c:v>533.06072146240797</c:v>
                </c:pt>
                <c:pt idx="11">
                  <c:v>543.96719903983944</c:v>
                </c:pt>
                <c:pt idx="12">
                  <c:v>547.05933240644151</c:v>
                </c:pt>
              </c:numCache>
            </c:numRef>
          </c:val>
        </c:ser>
        <c:marker val="1"/>
        <c:axId val="87442176"/>
        <c:axId val="87443712"/>
      </c:lineChart>
      <c:lineChart>
        <c:grouping val="standard"/>
        <c:ser>
          <c:idx val="0"/>
          <c:order val="0"/>
          <c:tx>
            <c:strRef>
              <c:f>Commerce!$R$1</c:f>
              <c:strCache>
                <c:ptCount val="1"/>
                <c:pt idx="0">
                  <c:v>Ind_comm</c:v>
                </c:pt>
              </c:strCache>
            </c:strRef>
          </c:tx>
          <c:marker>
            <c:symbol val="none"/>
          </c:marker>
          <c:cat>
            <c:numRef>
              <c:f>Commerce!$P$2:$P$14</c:f>
              <c:numCache>
                <c:formatCode>General</c:formatCode>
                <c:ptCount val="13"/>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numCache>
            </c:numRef>
          </c:cat>
          <c:val>
            <c:numRef>
              <c:f>Commerce!$R$2:$R$14</c:f>
              <c:numCache>
                <c:formatCode>0.0</c:formatCode>
                <c:ptCount val="13"/>
                <c:pt idx="0">
                  <c:v>137.73914099982682</c:v>
                </c:pt>
                <c:pt idx="1">
                  <c:v>151.97511182546819</c:v>
                </c:pt>
                <c:pt idx="2">
                  <c:v>150.66396601698798</c:v>
                </c:pt>
                <c:pt idx="3">
                  <c:v>156.87207111044361</c:v>
                </c:pt>
                <c:pt idx="4">
                  <c:v>162.61244699303847</c:v>
                </c:pt>
                <c:pt idx="5">
                  <c:v>167.29112883590344</c:v>
                </c:pt>
                <c:pt idx="6">
                  <c:v>176.37517831233731</c:v>
                </c:pt>
                <c:pt idx="7">
                  <c:v>182.98766403492937</c:v>
                </c:pt>
                <c:pt idx="8">
                  <c:v>186.38467596728259</c:v>
                </c:pt>
                <c:pt idx="9">
                  <c:v>185.6993385303129</c:v>
                </c:pt>
                <c:pt idx="10">
                  <c:v>187.44721369429382</c:v>
                </c:pt>
                <c:pt idx="11">
                  <c:v>190.12456203354211</c:v>
                </c:pt>
                <c:pt idx="12">
                  <c:v>186.32620725989605</c:v>
                </c:pt>
              </c:numCache>
            </c:numRef>
          </c:val>
        </c:ser>
        <c:marker val="1"/>
        <c:axId val="87449600"/>
        <c:axId val="87451136"/>
      </c:lineChart>
      <c:catAx>
        <c:axId val="87442176"/>
        <c:scaling>
          <c:orientation val="minMax"/>
        </c:scaling>
        <c:axPos val="b"/>
        <c:majorGridlines/>
        <c:numFmt formatCode="General" sourceLinked="1"/>
        <c:tickLblPos val="nextTo"/>
        <c:crossAx val="87443712"/>
        <c:crosses val="autoZero"/>
        <c:auto val="1"/>
        <c:lblAlgn val="ctr"/>
        <c:lblOffset val="100"/>
      </c:catAx>
      <c:valAx>
        <c:axId val="87443712"/>
        <c:scaling>
          <c:orientation val="minMax"/>
        </c:scaling>
        <c:axPos val="l"/>
        <c:majorGridlines/>
        <c:numFmt formatCode="0.00" sourceLinked="1"/>
        <c:tickLblPos val="nextTo"/>
        <c:crossAx val="87442176"/>
        <c:crosses val="autoZero"/>
        <c:crossBetween val="between"/>
      </c:valAx>
      <c:catAx>
        <c:axId val="87449600"/>
        <c:scaling>
          <c:orientation val="minMax"/>
        </c:scaling>
        <c:delete val="1"/>
        <c:axPos val="b"/>
        <c:numFmt formatCode="General" sourceLinked="1"/>
        <c:tickLblPos val="none"/>
        <c:crossAx val="87451136"/>
        <c:crosses val="autoZero"/>
        <c:auto val="1"/>
        <c:lblAlgn val="ctr"/>
        <c:lblOffset val="100"/>
      </c:catAx>
      <c:valAx>
        <c:axId val="87451136"/>
        <c:scaling>
          <c:orientation val="minMax"/>
        </c:scaling>
        <c:axPos val="r"/>
        <c:numFmt formatCode="0.0" sourceLinked="1"/>
        <c:tickLblPos val="nextTo"/>
        <c:crossAx val="87449600"/>
        <c:crosses val="max"/>
        <c:crossBetween val="between"/>
      </c:valAx>
    </c:plotArea>
    <c:legend>
      <c:legendPos val="b"/>
      <c:layout/>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5747" tIns="47873" rIns="95747" bIns="47873"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5300"/>
          </a:xfrm>
          <a:prstGeom prst="rect">
            <a:avLst/>
          </a:prstGeom>
        </p:spPr>
        <p:txBody>
          <a:bodyPr vert="horz" lIns="95747" tIns="47873" rIns="95747" bIns="47873" rtlCol="0"/>
          <a:lstStyle>
            <a:lvl1pPr algn="r" eaLnBrk="1" fontAlgn="auto" hangingPunct="1">
              <a:spcBef>
                <a:spcPts val="0"/>
              </a:spcBef>
              <a:spcAft>
                <a:spcPts val="0"/>
              </a:spcAft>
              <a:defRPr sz="1300">
                <a:latin typeface="+mn-lt"/>
                <a:cs typeface="+mn-cs"/>
              </a:defRPr>
            </a:lvl1pPr>
          </a:lstStyle>
          <a:p>
            <a:pPr>
              <a:defRPr/>
            </a:pPr>
            <a:fld id="{D3DB52A0-7702-4D19-82E2-2C93675C25A1}" type="datetimeFigureOut">
              <a:rPr lang="en-US"/>
              <a:pPr>
                <a:defRPr/>
              </a:pPr>
              <a:t>1/19/2015</a:t>
            </a:fld>
            <a:endParaRPr lang="en-US" dirty="0"/>
          </a:p>
        </p:txBody>
      </p:sp>
      <p:sp>
        <p:nvSpPr>
          <p:cNvPr id="4" name="Footer Placeholder 3"/>
          <p:cNvSpPr>
            <a:spLocks noGrp="1"/>
          </p:cNvSpPr>
          <p:nvPr>
            <p:ph type="ftr" sz="quarter" idx="2"/>
          </p:nvPr>
        </p:nvSpPr>
        <p:spPr>
          <a:xfrm>
            <a:off x="0" y="9429750"/>
            <a:ext cx="2946400" cy="495300"/>
          </a:xfrm>
          <a:prstGeom prst="rect">
            <a:avLst/>
          </a:prstGeom>
        </p:spPr>
        <p:txBody>
          <a:bodyPr vert="horz" lIns="95747" tIns="47873" rIns="95747" bIns="47873" rtlCol="0" anchor="b"/>
          <a:lstStyle>
            <a:lvl1pPr algn="l" eaLnBrk="1" fontAlgn="auto" hangingPunct="1">
              <a:spcBef>
                <a:spcPts val="0"/>
              </a:spcBef>
              <a:spcAft>
                <a:spcPts val="0"/>
              </a:spcAft>
              <a:defRPr sz="13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5300"/>
          </a:xfrm>
          <a:prstGeom prst="rect">
            <a:avLst/>
          </a:prstGeom>
        </p:spPr>
        <p:txBody>
          <a:bodyPr vert="horz" wrap="square" lIns="95747" tIns="47873" rIns="95747" bIns="47873" numCol="1" anchor="b" anchorCtr="0" compatLnSpc="1">
            <a:prstTxWarp prst="textNoShape">
              <a:avLst/>
            </a:prstTxWarp>
          </a:bodyPr>
          <a:lstStyle>
            <a:lvl1pPr algn="r" eaLnBrk="1" hangingPunct="1">
              <a:defRPr sz="1300">
                <a:latin typeface="Calibri" pitchFamily="34" charset="0"/>
                <a:cs typeface="Arial" charset="0"/>
              </a:defRPr>
            </a:lvl1pPr>
          </a:lstStyle>
          <a:p>
            <a:pPr>
              <a:defRPr/>
            </a:pPr>
            <a:fld id="{16D89E16-B8D9-45F4-9200-A9DE437248B7}" type="slidenum">
              <a:rPr lang="en-US" altLang="fr-FR"/>
              <a:pPr>
                <a:defRPr/>
              </a:pPr>
              <a:t>‹N°›</a:t>
            </a:fld>
            <a:endParaRPr lang="en-US"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5747" tIns="47873" rIns="95747" bIns="47873"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915988" y="742950"/>
            <a:ext cx="4965700" cy="3722688"/>
          </a:xfrm>
          <a:prstGeom prst="rect">
            <a:avLst/>
          </a:prstGeom>
          <a:noFill/>
          <a:ln w="12700">
            <a:solidFill>
              <a:prstClr val="black"/>
            </a:solidFill>
          </a:ln>
        </p:spPr>
        <p:txBody>
          <a:bodyPr vert="horz" lIns="95747" tIns="47873" rIns="95747" bIns="47873" rtlCol="0" anchor="ctr"/>
          <a:lstStyle/>
          <a:p>
            <a:pPr lvl="0"/>
            <a:endParaRPr lang="en-US" noProof="0" dirty="0"/>
          </a:p>
        </p:txBody>
      </p:sp>
      <p:sp>
        <p:nvSpPr>
          <p:cNvPr id="5" name="Notes Placeholder 4"/>
          <p:cNvSpPr>
            <a:spLocks noGrp="1"/>
          </p:cNvSpPr>
          <p:nvPr>
            <p:ph type="body" sz="quarter" idx="3"/>
          </p:nvPr>
        </p:nvSpPr>
        <p:spPr>
          <a:xfrm>
            <a:off x="679450" y="4714875"/>
            <a:ext cx="5438775" cy="4467225"/>
          </a:xfrm>
          <a:prstGeom prst="rect">
            <a:avLst/>
          </a:prstGeom>
        </p:spPr>
        <p:txBody>
          <a:bodyPr vert="horz" wrap="square" lIns="95747" tIns="47873" rIns="95747" bIns="47873"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 name="Slide Number Placeholder 6"/>
          <p:cNvSpPr>
            <a:spLocks noGrp="1"/>
          </p:cNvSpPr>
          <p:nvPr>
            <p:ph type="sldNum" sz="quarter" idx="5"/>
          </p:nvPr>
        </p:nvSpPr>
        <p:spPr>
          <a:xfrm>
            <a:off x="3849688" y="9429750"/>
            <a:ext cx="2946400" cy="495300"/>
          </a:xfrm>
          <a:prstGeom prst="rect">
            <a:avLst/>
          </a:prstGeom>
        </p:spPr>
        <p:txBody>
          <a:bodyPr vert="horz" wrap="square" lIns="95747" tIns="47873" rIns="95747" bIns="47873" numCol="1" anchor="b" anchorCtr="0" compatLnSpc="1">
            <a:prstTxWarp prst="textNoShape">
              <a:avLst/>
            </a:prstTxWarp>
          </a:bodyPr>
          <a:lstStyle>
            <a:lvl1pPr algn="r" eaLnBrk="1" hangingPunct="1">
              <a:defRPr sz="1300">
                <a:latin typeface="Calibri" pitchFamily="34" charset="0"/>
                <a:cs typeface="Arial" charset="0"/>
              </a:defRPr>
            </a:lvl1pPr>
          </a:lstStyle>
          <a:p>
            <a:pPr>
              <a:defRPr/>
            </a:pPr>
            <a:fld id="{BBFDF271-979C-4617-8DE3-6CC525805705}" type="slidenum">
              <a:rPr lang="en-US" altLang="fr-FR"/>
              <a:pPr>
                <a:defRPr/>
              </a:pPr>
              <a:t>‹N°›</a:t>
            </a:fld>
            <a:endParaRPr lang="en-US" altLang="fr-FR"/>
          </a:p>
        </p:txBody>
      </p:sp>
      <p:sp>
        <p:nvSpPr>
          <p:cNvPr id="8" name="Footer Placeholder 7"/>
          <p:cNvSpPr>
            <a:spLocks noGrp="1"/>
          </p:cNvSpPr>
          <p:nvPr>
            <p:ph type="ftr" sz="quarter" idx="4"/>
          </p:nvPr>
        </p:nvSpPr>
        <p:spPr>
          <a:xfrm>
            <a:off x="0" y="9428163"/>
            <a:ext cx="2946400" cy="496887"/>
          </a:xfrm>
          <a:prstGeom prst="rect">
            <a:avLst/>
          </a:prstGeom>
        </p:spPr>
        <p:txBody>
          <a:bodyPr vert="horz" lIns="95747" tIns="47873" rIns="95747" bIns="47873" rtlCol="0" anchor="b"/>
          <a:lstStyle>
            <a:lvl1pPr algn="l" eaLnBrk="1" fontAlgn="auto" hangingPunct="1">
              <a:spcBef>
                <a:spcPts val="0"/>
              </a:spcBef>
              <a:spcAft>
                <a:spcPts val="0"/>
              </a:spcAft>
              <a:defRPr sz="1300">
                <a:latin typeface="+mn-lt"/>
                <a:cs typeface="+mn-cs"/>
              </a:defRPr>
            </a:lvl1pPr>
          </a:lstStyle>
          <a:p>
            <a:pPr>
              <a:defRPr/>
            </a:pPr>
            <a:endParaRPr lang="fr-CM"/>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endParaRPr lang="fr-FR" altLang="fr-FR" sz="1800" smtClean="0">
              <a:latin typeface="Arial" charset="0"/>
              <a:cs typeface="Arial" charset="0"/>
            </a:endParaRPr>
          </a:p>
        </p:txBody>
      </p:sp>
      <p:sp>
        <p:nvSpPr>
          <p:cNvPr id="24580" name="Slide Number Placeholder 3"/>
          <p:cNvSpPr>
            <a:spLocks noGrp="1"/>
          </p:cNvSpPr>
          <p:nvPr>
            <p:ph type="sldNum" sz="quarter" idx="5"/>
          </p:nvPr>
        </p:nvSpPr>
        <p:spPr bwMode="auto">
          <a:noFill/>
          <a:ln>
            <a:miter lim="800000"/>
            <a:headEnd/>
            <a:tailEnd/>
          </a:ln>
        </p:spPr>
        <p:txBody>
          <a:bodyPr/>
          <a:lstStyle/>
          <a:p>
            <a:fld id="{76331786-5303-4DC1-A420-AF985D8D3043}" type="slidenum">
              <a:rPr lang="en-US" altLang="fr-FR" smtClean="0"/>
              <a:pPr/>
              <a:t>1</a:t>
            </a:fld>
            <a:endParaRPr lang="en-US" alt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37891"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37892" name="Slide Number Placeholder 3"/>
          <p:cNvSpPr>
            <a:spLocks noGrp="1"/>
          </p:cNvSpPr>
          <p:nvPr>
            <p:ph type="sldNum" sz="quarter" idx="5"/>
          </p:nvPr>
        </p:nvSpPr>
        <p:spPr bwMode="auto">
          <a:noFill/>
          <a:ln>
            <a:miter lim="800000"/>
            <a:headEnd/>
            <a:tailEnd/>
          </a:ln>
        </p:spPr>
        <p:txBody>
          <a:bodyPr/>
          <a:lstStyle/>
          <a:p>
            <a:fld id="{27DFF52A-9F19-46C7-A559-37BAF89AD4D4}" type="slidenum">
              <a:rPr lang="en-US" altLang="fr-FR" smtClean="0"/>
              <a:pPr/>
              <a:t>10</a:t>
            </a:fld>
            <a:endParaRPr lang="en-US"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5603"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5604" name="Slide Number Placeholder 3"/>
          <p:cNvSpPr>
            <a:spLocks noGrp="1"/>
          </p:cNvSpPr>
          <p:nvPr>
            <p:ph type="sldNum" sz="quarter" idx="5"/>
          </p:nvPr>
        </p:nvSpPr>
        <p:spPr bwMode="auto">
          <a:noFill/>
          <a:ln>
            <a:miter lim="800000"/>
            <a:headEnd/>
            <a:tailEnd/>
          </a:ln>
        </p:spPr>
        <p:txBody>
          <a:bodyPr/>
          <a:lstStyle/>
          <a:p>
            <a:fld id="{75C0C3A1-4B51-4FC8-A18F-70483F1D056C}" type="slidenum">
              <a:rPr lang="en-US" altLang="fr-FR" smtClean="0"/>
              <a:pPr/>
              <a:t>2</a:t>
            </a:fld>
            <a:endParaRPr lang="en-US" alt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6628" name="Slide Number Placeholder 3"/>
          <p:cNvSpPr>
            <a:spLocks noGrp="1"/>
          </p:cNvSpPr>
          <p:nvPr>
            <p:ph type="sldNum" sz="quarter" idx="5"/>
          </p:nvPr>
        </p:nvSpPr>
        <p:spPr bwMode="auto">
          <a:noFill/>
          <a:ln>
            <a:miter lim="800000"/>
            <a:headEnd/>
            <a:tailEnd/>
          </a:ln>
        </p:spPr>
        <p:txBody>
          <a:bodyPr/>
          <a:lstStyle/>
          <a:p>
            <a:fld id="{25CE53A9-D36C-45E4-8154-F4C088947EDC}" type="slidenum">
              <a:rPr lang="en-US" altLang="fr-FR" smtClean="0"/>
              <a:pPr/>
              <a:t>3</a:t>
            </a:fld>
            <a:endParaRPr lang="en-US" alt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6628" name="Slide Number Placeholder 3"/>
          <p:cNvSpPr>
            <a:spLocks noGrp="1"/>
          </p:cNvSpPr>
          <p:nvPr>
            <p:ph type="sldNum" sz="quarter" idx="5"/>
          </p:nvPr>
        </p:nvSpPr>
        <p:spPr bwMode="auto">
          <a:noFill/>
          <a:ln>
            <a:miter lim="800000"/>
            <a:headEnd/>
            <a:tailEnd/>
          </a:ln>
        </p:spPr>
        <p:txBody>
          <a:bodyPr/>
          <a:lstStyle/>
          <a:p>
            <a:fld id="{25CE53A9-D36C-45E4-8154-F4C088947EDC}" type="slidenum">
              <a:rPr lang="en-US" altLang="fr-FR" smtClean="0"/>
              <a:pPr/>
              <a:t>4</a:t>
            </a:fld>
            <a:endParaRPr lang="en-US" alt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6628" name="Slide Number Placeholder 3"/>
          <p:cNvSpPr>
            <a:spLocks noGrp="1"/>
          </p:cNvSpPr>
          <p:nvPr>
            <p:ph type="sldNum" sz="quarter" idx="5"/>
          </p:nvPr>
        </p:nvSpPr>
        <p:spPr bwMode="auto">
          <a:noFill/>
          <a:ln>
            <a:miter lim="800000"/>
            <a:headEnd/>
            <a:tailEnd/>
          </a:ln>
        </p:spPr>
        <p:txBody>
          <a:bodyPr/>
          <a:lstStyle/>
          <a:p>
            <a:fld id="{25CE53A9-D36C-45E4-8154-F4C088947EDC}" type="slidenum">
              <a:rPr lang="en-US" altLang="fr-FR" smtClean="0"/>
              <a:pPr/>
              <a:t>5</a:t>
            </a:fld>
            <a:endParaRPr lang="en-US" alt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6628" name="Slide Number Placeholder 3"/>
          <p:cNvSpPr>
            <a:spLocks noGrp="1"/>
          </p:cNvSpPr>
          <p:nvPr>
            <p:ph type="sldNum" sz="quarter" idx="5"/>
          </p:nvPr>
        </p:nvSpPr>
        <p:spPr bwMode="auto">
          <a:noFill/>
          <a:ln>
            <a:miter lim="800000"/>
            <a:headEnd/>
            <a:tailEnd/>
          </a:ln>
        </p:spPr>
        <p:txBody>
          <a:bodyPr/>
          <a:lstStyle/>
          <a:p>
            <a:fld id="{25CE53A9-D36C-45E4-8154-F4C088947EDC}" type="slidenum">
              <a:rPr lang="en-US" altLang="fr-FR" smtClean="0"/>
              <a:pPr/>
              <a:t>6</a:t>
            </a:fld>
            <a:endParaRPr lang="en-US" alt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6628" name="Slide Number Placeholder 3"/>
          <p:cNvSpPr>
            <a:spLocks noGrp="1"/>
          </p:cNvSpPr>
          <p:nvPr>
            <p:ph type="sldNum" sz="quarter" idx="5"/>
          </p:nvPr>
        </p:nvSpPr>
        <p:spPr bwMode="auto">
          <a:noFill/>
          <a:ln>
            <a:miter lim="800000"/>
            <a:headEnd/>
            <a:tailEnd/>
          </a:ln>
        </p:spPr>
        <p:txBody>
          <a:bodyPr/>
          <a:lstStyle/>
          <a:p>
            <a:fld id="{25CE53A9-D36C-45E4-8154-F4C088947EDC}" type="slidenum">
              <a:rPr lang="en-US" altLang="fr-FR" smtClean="0"/>
              <a:pPr/>
              <a:t>7</a:t>
            </a:fld>
            <a:endParaRPr lang="en-US" alt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6628" name="Slide Number Placeholder 3"/>
          <p:cNvSpPr>
            <a:spLocks noGrp="1"/>
          </p:cNvSpPr>
          <p:nvPr>
            <p:ph type="sldNum" sz="quarter" idx="5"/>
          </p:nvPr>
        </p:nvSpPr>
        <p:spPr bwMode="auto">
          <a:noFill/>
          <a:ln>
            <a:miter lim="800000"/>
            <a:headEnd/>
            <a:tailEnd/>
          </a:ln>
        </p:spPr>
        <p:txBody>
          <a:bodyPr/>
          <a:lstStyle/>
          <a:p>
            <a:fld id="{25CE53A9-D36C-45E4-8154-F4C088947EDC}" type="slidenum">
              <a:rPr lang="en-US" altLang="fr-FR" smtClean="0"/>
              <a:pPr/>
              <a:t>8</a:t>
            </a:fld>
            <a:endParaRPr lang="en-US" alt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917575" y="742950"/>
            <a:ext cx="4962525" cy="3722688"/>
          </a:xfrm>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pPr eaLnBrk="1" hangingPunct="1">
              <a:spcBef>
                <a:spcPct val="0"/>
              </a:spcBef>
            </a:pPr>
            <a:endParaRPr lang="fr-CM" altLang="fr-FR" smtClean="0"/>
          </a:p>
        </p:txBody>
      </p:sp>
      <p:sp>
        <p:nvSpPr>
          <p:cNvPr id="26628" name="Slide Number Placeholder 3"/>
          <p:cNvSpPr>
            <a:spLocks noGrp="1"/>
          </p:cNvSpPr>
          <p:nvPr>
            <p:ph type="sldNum" sz="quarter" idx="5"/>
          </p:nvPr>
        </p:nvSpPr>
        <p:spPr bwMode="auto">
          <a:noFill/>
          <a:ln>
            <a:miter lim="800000"/>
            <a:headEnd/>
            <a:tailEnd/>
          </a:ln>
        </p:spPr>
        <p:txBody>
          <a:bodyPr/>
          <a:lstStyle/>
          <a:p>
            <a:fld id="{25CE53A9-D36C-45E4-8154-F4C088947EDC}" type="slidenum">
              <a:rPr lang="en-US" altLang="fr-FR" smtClean="0"/>
              <a:pPr/>
              <a:t>9</a:t>
            </a:fld>
            <a:endParaRPr lang="en-US" altLang="fr-F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Rectangle 1"/>
          <p:cNvSpPr/>
          <p:nvPr/>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Rectangle 2"/>
          <p:cNvSpPr/>
          <p:nvPr/>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Slide Number Placeholder 5"/>
          <p:cNvSpPr txBox="1">
            <a:spLocks/>
          </p:cNvSpPr>
          <p:nvPr/>
        </p:nvSpPr>
        <p:spPr bwMode="auto">
          <a:xfrm>
            <a:off x="6553200" y="6477000"/>
            <a:ext cx="2133600" cy="244475"/>
          </a:xfrm>
          <a:prstGeom prst="rect">
            <a:avLst/>
          </a:prstGeom>
          <a:noFill/>
          <a:ln>
            <a:noFill/>
          </a:ln>
          <a:extLst>
            <a:ext uri="{909E8E84-426E-40DD-AFC4-6F175D3DCCD1}"/>
            <a:ext uri="{91240B29-F687-4F45-9708-019B960494DF}"/>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8724957F-2E9A-441C-A007-FEB8E706E01C}" type="slidenum">
              <a:rPr lang="en-US" altLang="fr-FR" sz="1200" b="1" smtClean="0">
                <a:solidFill>
                  <a:srgbClr val="009644"/>
                </a:solidFill>
                <a:latin typeface="Calibri" pitchFamily="34" charset="0"/>
              </a:rPr>
              <a:pPr algn="r" eaLnBrk="1" hangingPunct="1">
                <a:defRPr/>
              </a:pPr>
              <a:t>‹N°›</a:t>
            </a:fld>
            <a:endParaRPr lang="en-US" altLang="fr-FR" sz="1200" b="1" smtClean="0">
              <a:solidFill>
                <a:srgbClr val="009644"/>
              </a:solidFill>
              <a:latin typeface="Calibri" pitchFamily="34" charset="0"/>
            </a:endParaRPr>
          </a:p>
        </p:txBody>
      </p:sp>
      <p:pic>
        <p:nvPicPr>
          <p:cNvPr id="5" name="Picture 3"/>
          <p:cNvPicPr>
            <a:picLocks noChangeAspect="1" noChangeArrowheads="1"/>
          </p:cNvPicPr>
          <p:nvPr/>
        </p:nvPicPr>
        <p:blipFill>
          <a:blip r:embed="rId3" cstate="print"/>
          <a:srcRect/>
          <a:stretch>
            <a:fillRect/>
          </a:stretch>
        </p:blipFill>
        <p:spPr bwMode="auto">
          <a:xfrm>
            <a:off x="8081963" y="533400"/>
            <a:ext cx="661987" cy="609600"/>
          </a:xfrm>
          <a:prstGeom prst="rect">
            <a:avLst/>
          </a:prstGeom>
          <a:noFill/>
          <a:ln w="9525">
            <a:noFill/>
            <a:miter lim="800000"/>
            <a:headEnd/>
            <a:tailEnd/>
          </a:ln>
        </p:spPr>
      </p:pic>
      <p:grpSp>
        <p:nvGrpSpPr>
          <p:cNvPr id="6" name="Group 13"/>
          <p:cNvGrpSpPr>
            <a:grpSpLocks/>
          </p:cNvGrpSpPr>
          <p:nvPr/>
        </p:nvGrpSpPr>
        <p:grpSpPr bwMode="auto">
          <a:xfrm>
            <a:off x="152400" y="152400"/>
            <a:ext cx="8610600" cy="304800"/>
            <a:chOff x="152400" y="152400"/>
            <a:chExt cx="8610600" cy="304800"/>
          </a:xfrm>
        </p:grpSpPr>
        <p:sp>
          <p:nvSpPr>
            <p:cNvPr id="7" name="Rectangle 6"/>
            <p:cNvSpPr/>
            <p:nvPr/>
          </p:nvSpPr>
          <p:spPr>
            <a:xfrm>
              <a:off x="152400" y="152400"/>
              <a:ext cx="6553200" cy="3048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6705600" y="152400"/>
              <a:ext cx="20574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aphicFrame>
        <p:nvGraphicFramePr>
          <p:cNvPr id="9" name="Object 1025"/>
          <p:cNvGraphicFramePr>
            <a:graphicFrameLocks noChangeAspect="1"/>
          </p:cNvGraphicFramePr>
          <p:nvPr/>
        </p:nvGraphicFramePr>
        <p:xfrm>
          <a:off x="152400" y="533400"/>
          <a:ext cx="609600" cy="620713"/>
        </p:xfrm>
        <a:graphic>
          <a:graphicData uri="http://schemas.openxmlformats.org/presentationml/2006/ole">
            <p:oleObj spid="_x0000_s39938" r:id="rId4" imgW="2580952" imgH="2600000" progId="">
              <p:embed/>
            </p:oleObj>
          </a:graphicData>
        </a:graphic>
      </p:graphicFrame>
      <p:sp>
        <p:nvSpPr>
          <p:cNvPr id="10" name="Rectangle 6"/>
          <p:cNvSpPr/>
          <p:nvPr/>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7"/>
          <p:cNvSpPr/>
          <p:nvPr/>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12" name="Group 13"/>
          <p:cNvGrpSpPr>
            <a:grpSpLocks/>
          </p:cNvGrpSpPr>
          <p:nvPr/>
        </p:nvGrpSpPr>
        <p:grpSpPr bwMode="auto">
          <a:xfrm>
            <a:off x="152400" y="152400"/>
            <a:ext cx="8610600" cy="304800"/>
            <a:chOff x="152400" y="152400"/>
            <a:chExt cx="8610600" cy="304800"/>
          </a:xfrm>
        </p:grpSpPr>
        <p:sp>
          <p:nvSpPr>
            <p:cNvPr id="13" name="Rectangle 14"/>
            <p:cNvSpPr/>
            <p:nvPr/>
          </p:nvSpPr>
          <p:spPr>
            <a:xfrm>
              <a:off x="152400" y="152400"/>
              <a:ext cx="6553200" cy="3048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ectangle 15"/>
            <p:cNvSpPr/>
            <p:nvPr/>
          </p:nvSpPr>
          <p:spPr>
            <a:xfrm>
              <a:off x="6705600" y="152400"/>
              <a:ext cx="20574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5" name="Footer Placeholder 4"/>
          <p:cNvSpPr>
            <a:spLocks noGrp="1"/>
          </p:cNvSpPr>
          <p:nvPr>
            <p:ph type="ftr" sz="quarter" idx="10"/>
          </p:nvPr>
        </p:nvSpPr>
        <p:spPr>
          <a:xfrm>
            <a:off x="2057400" y="6477000"/>
            <a:ext cx="5029200" cy="381000"/>
          </a:xfrm>
        </p:spPr>
        <p:txBody>
          <a:bodyPr/>
          <a:lstStyle>
            <a:lvl1pPr>
              <a:defRPr b="1">
                <a:solidFill>
                  <a:srgbClr val="009644"/>
                </a:solidFill>
              </a:defRPr>
            </a:lvl1pPr>
          </a:lstStyle>
          <a:p>
            <a:pPr>
              <a:defRPr/>
            </a:pPr>
            <a:endParaRPr lang="en-US"/>
          </a:p>
        </p:txBody>
      </p:sp>
      <p:sp>
        <p:nvSpPr>
          <p:cNvPr id="16" name="Slide Number Placeholder 5"/>
          <p:cNvSpPr>
            <a:spLocks noGrp="1"/>
          </p:cNvSpPr>
          <p:nvPr>
            <p:ph type="sldNum" sz="quarter" idx="11"/>
          </p:nvPr>
        </p:nvSpPr>
        <p:spPr>
          <a:xfrm>
            <a:off x="6553200" y="6477000"/>
            <a:ext cx="2133600" cy="244475"/>
          </a:xfrm>
        </p:spPr>
        <p:txBody>
          <a:bodyPr/>
          <a:lstStyle>
            <a:lvl1pPr>
              <a:defRPr b="1">
                <a:solidFill>
                  <a:srgbClr val="009644"/>
                </a:solidFill>
              </a:defRPr>
            </a:lvl1pPr>
          </a:lstStyle>
          <a:p>
            <a:pPr>
              <a:defRPr/>
            </a:pPr>
            <a:fld id="{50F85827-1123-418A-9F83-B1C1C3C61486}" type="slidenum">
              <a:rPr lang="en-US" altLang="fr-FR"/>
              <a:pPr>
                <a:defRPr/>
              </a:pPr>
              <a:t>‹N°›</a:t>
            </a:fld>
            <a:endParaRPr lang="en-US" altLang="fr-FR"/>
          </a:p>
        </p:txBody>
      </p:sp>
      <p:sp>
        <p:nvSpPr>
          <p:cNvPr id="17" name="Date Placeholder 3"/>
          <p:cNvSpPr>
            <a:spLocks noGrp="1"/>
          </p:cNvSpPr>
          <p:nvPr>
            <p:ph type="dt" sz="half" idx="12"/>
          </p:nvPr>
        </p:nvSpPr>
        <p:spPr>
          <a:xfrm>
            <a:off x="152400" y="6492875"/>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400" b="1">
                <a:solidFill>
                  <a:schemeClr val="bg1"/>
                </a:solidFill>
                <a:latin typeface="+mn-lt"/>
                <a:cs typeface="+mn-cs"/>
              </a:defRPr>
            </a:lvl1pPr>
          </a:lstStyle>
          <a:p>
            <a:pPr>
              <a:defRPr/>
            </a:pPr>
            <a:fld id="{411E8A81-EF9E-42A9-B517-6C7ACACAB6E3}" type="datetimeFigureOut">
              <a:rPr lang="en-US"/>
              <a:pPr>
                <a:defRPr/>
              </a:pPr>
              <a:t>1/19/2015</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Slide Number Placeholder 5"/>
          <p:cNvSpPr txBox="1">
            <a:spLocks/>
          </p:cNvSpPr>
          <p:nvPr/>
        </p:nvSpPr>
        <p:spPr bwMode="auto">
          <a:xfrm>
            <a:off x="6553200" y="6477000"/>
            <a:ext cx="2133600" cy="244475"/>
          </a:xfrm>
          <a:prstGeom prst="rect">
            <a:avLst/>
          </a:prstGeom>
          <a:noFill/>
          <a:ln>
            <a:noFill/>
          </a:ln>
          <a:extLst>
            <a:ext uri="{909E8E84-426E-40DD-AFC4-6F175D3DCCD1}"/>
            <a:ext uri="{91240B29-F687-4F45-9708-019B960494DF}"/>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56E44471-585F-460A-A251-0C5798E53888}" type="slidenum">
              <a:rPr lang="en-US" altLang="fr-FR" sz="1200" b="1" smtClean="0">
                <a:solidFill>
                  <a:srgbClr val="009644"/>
                </a:solidFill>
                <a:latin typeface="Calibri" pitchFamily="34" charset="0"/>
              </a:rPr>
              <a:pPr algn="r" eaLnBrk="1" hangingPunct="1">
                <a:defRPr/>
              </a:pPr>
              <a:t>‹N°›</a:t>
            </a:fld>
            <a:endParaRPr lang="en-US" altLang="fr-FR" sz="1200" b="1" smtClean="0">
              <a:solidFill>
                <a:srgbClr val="009644"/>
              </a:solidFill>
              <a:latin typeface="Calibri" pitchFamily="34" charset="0"/>
            </a:endParaRPr>
          </a:p>
        </p:txBody>
      </p:sp>
      <p:pic>
        <p:nvPicPr>
          <p:cNvPr id="7" name="Picture 3"/>
          <p:cNvPicPr>
            <a:picLocks noChangeAspect="1" noChangeArrowheads="1"/>
          </p:cNvPicPr>
          <p:nvPr/>
        </p:nvPicPr>
        <p:blipFill>
          <a:blip r:embed="rId3" cstate="print"/>
          <a:srcRect/>
          <a:stretch>
            <a:fillRect/>
          </a:stretch>
        </p:blipFill>
        <p:spPr bwMode="auto">
          <a:xfrm>
            <a:off x="8081963" y="533400"/>
            <a:ext cx="661987" cy="609600"/>
          </a:xfrm>
          <a:prstGeom prst="rect">
            <a:avLst/>
          </a:prstGeom>
          <a:noFill/>
          <a:ln w="9525">
            <a:noFill/>
            <a:miter lim="800000"/>
            <a:headEnd/>
            <a:tailEnd/>
          </a:ln>
        </p:spPr>
      </p:pic>
      <p:grpSp>
        <p:nvGrpSpPr>
          <p:cNvPr id="8" name="Group 13"/>
          <p:cNvGrpSpPr>
            <a:grpSpLocks/>
          </p:cNvGrpSpPr>
          <p:nvPr/>
        </p:nvGrpSpPr>
        <p:grpSpPr bwMode="auto">
          <a:xfrm>
            <a:off x="152400" y="152400"/>
            <a:ext cx="8610600" cy="304800"/>
            <a:chOff x="152400" y="152400"/>
            <a:chExt cx="8610600" cy="304800"/>
          </a:xfrm>
        </p:grpSpPr>
        <p:sp>
          <p:nvSpPr>
            <p:cNvPr id="9" name="Rectangle 8"/>
            <p:cNvSpPr/>
            <p:nvPr/>
          </p:nvSpPr>
          <p:spPr>
            <a:xfrm>
              <a:off x="152400" y="152400"/>
              <a:ext cx="6553200" cy="3048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6705600" y="152400"/>
              <a:ext cx="20574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aphicFrame>
        <p:nvGraphicFramePr>
          <p:cNvPr id="11" name="Object 1025"/>
          <p:cNvGraphicFramePr>
            <a:graphicFrameLocks noChangeAspect="1"/>
          </p:cNvGraphicFramePr>
          <p:nvPr/>
        </p:nvGraphicFramePr>
        <p:xfrm>
          <a:off x="152400" y="533400"/>
          <a:ext cx="609600" cy="620713"/>
        </p:xfrm>
        <a:graphic>
          <a:graphicData uri="http://schemas.openxmlformats.org/presentationml/2006/ole">
            <p:oleObj spid="_x0000_s40962" r:id="rId4" imgW="2580952" imgH="2600000" progId="">
              <p:embed/>
            </p:oleObj>
          </a:graphicData>
        </a:graphic>
      </p:graphicFrame>
      <p:sp>
        <p:nvSpPr>
          <p:cNvPr id="12" name="Rectangle 6"/>
          <p:cNvSpPr/>
          <p:nvPr userDrawn="1"/>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7"/>
          <p:cNvSpPr/>
          <p:nvPr userDrawn="1"/>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Slide Number Placeholder 5"/>
          <p:cNvSpPr txBox="1">
            <a:spLocks/>
          </p:cNvSpPr>
          <p:nvPr userDrawn="1"/>
        </p:nvSpPr>
        <p:spPr bwMode="auto">
          <a:xfrm>
            <a:off x="6553200" y="6477000"/>
            <a:ext cx="2133600" cy="244475"/>
          </a:xfrm>
          <a:prstGeom prst="rect">
            <a:avLst/>
          </a:prstGeom>
          <a:noFill/>
          <a:ln>
            <a:noFill/>
          </a:ln>
          <a:extLst>
            <a:ext uri="{909E8E84-426E-40DD-AFC4-6F175D3DCCD1}"/>
            <a:ext uri="{91240B29-F687-4F45-9708-019B960494DF}"/>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338F8B9B-99BD-4478-8256-1208C2681482}" type="slidenum">
              <a:rPr lang="en-US" altLang="fr-FR" sz="1200" b="1" smtClean="0">
                <a:solidFill>
                  <a:srgbClr val="009644"/>
                </a:solidFill>
                <a:latin typeface="Calibri" pitchFamily="34" charset="0"/>
              </a:rPr>
              <a:pPr algn="r" eaLnBrk="1" hangingPunct="1">
                <a:defRPr/>
              </a:pPr>
              <a:t>‹N°›</a:t>
            </a:fld>
            <a:endParaRPr lang="en-US" altLang="fr-FR" sz="1200" b="1" smtClean="0">
              <a:solidFill>
                <a:srgbClr val="009644"/>
              </a:solidFill>
              <a:latin typeface="Calibri" pitchFamily="34" charset="0"/>
            </a:endParaRPr>
          </a:p>
        </p:txBody>
      </p:sp>
      <p:grpSp>
        <p:nvGrpSpPr>
          <p:cNvPr id="15" name="Group 13"/>
          <p:cNvGrpSpPr>
            <a:grpSpLocks/>
          </p:cNvGrpSpPr>
          <p:nvPr userDrawn="1"/>
        </p:nvGrpSpPr>
        <p:grpSpPr bwMode="auto">
          <a:xfrm>
            <a:off x="152400" y="152400"/>
            <a:ext cx="8610600" cy="304800"/>
            <a:chOff x="152400" y="152400"/>
            <a:chExt cx="8610600" cy="304800"/>
          </a:xfrm>
        </p:grpSpPr>
        <p:sp>
          <p:nvSpPr>
            <p:cNvPr id="16" name="Rectangle 12"/>
            <p:cNvSpPr/>
            <p:nvPr/>
          </p:nvSpPr>
          <p:spPr>
            <a:xfrm>
              <a:off x="152400" y="152400"/>
              <a:ext cx="6553200" cy="3048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3"/>
            <p:cNvSpPr/>
            <p:nvPr/>
          </p:nvSpPr>
          <p:spPr>
            <a:xfrm>
              <a:off x="6705600" y="152400"/>
              <a:ext cx="20574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8" name="Date Placeholder 3"/>
          <p:cNvSpPr txBox="1">
            <a:spLocks/>
          </p:cNvSpPr>
          <p:nvPr userDrawn="1"/>
        </p:nvSpPr>
        <p:spPr>
          <a:xfrm>
            <a:off x="228600" y="6492875"/>
            <a:ext cx="2133600" cy="365125"/>
          </a:xfrm>
          <a:prstGeom prst="rect">
            <a:avLst/>
          </a:prstGeom>
        </p:spPr>
        <p:txBody>
          <a:bodyPr anchor="ctr"/>
          <a:lstStyle>
            <a:lvl1pPr algn="l">
              <a:defRPr sz="1400" b="1">
                <a:solidFill>
                  <a:schemeClr val="bg1"/>
                </a:solidFill>
              </a:defRPr>
            </a:lvl1pPr>
          </a:lstStyle>
          <a:p>
            <a:pPr fontAlgn="auto">
              <a:spcBef>
                <a:spcPts val="0"/>
              </a:spcBef>
              <a:spcAft>
                <a:spcPts val="0"/>
              </a:spcAft>
              <a:defRPr/>
            </a:pPr>
            <a:fld id="{7B7BAF55-BD61-4099-A072-7F84C7CD7393}" type="datetimeFigureOut">
              <a:rPr lang="en-US" smtClean="0">
                <a:latin typeface="+mn-lt"/>
                <a:cs typeface="+mn-cs"/>
              </a:rPr>
              <a:pPr fontAlgn="auto">
                <a:spcBef>
                  <a:spcPts val="0"/>
                </a:spcBef>
                <a:spcAft>
                  <a:spcPts val="0"/>
                </a:spcAft>
                <a:defRPr/>
              </a:pPr>
              <a:t>1/19/2015</a:t>
            </a:fld>
            <a:endParaRPr lang="en-US" dirty="0">
              <a:latin typeface="+mn-lt"/>
              <a:cs typeface="+mn-cs"/>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9" name="Date Placeholder 3"/>
          <p:cNvSpPr>
            <a:spLocks noGrp="1"/>
          </p:cNvSpPr>
          <p:nvPr>
            <p:ph type="dt" sz="half" idx="10"/>
          </p:nvPr>
        </p:nvSpPr>
        <p:spPr>
          <a:xfrm>
            <a:off x="152400" y="6492875"/>
            <a:ext cx="2133600" cy="365125"/>
          </a:xfrm>
          <a:prstGeom prst="rect">
            <a:avLst/>
          </a:prstGeom>
        </p:spPr>
        <p:txBody>
          <a:bodyPr vert="horz" lIns="91440" tIns="45720" rIns="91440" bIns="45720" rtlCol="0" anchor="ctr"/>
          <a:lstStyle>
            <a:lvl1pPr eaLnBrk="1" fontAlgn="auto" hangingPunct="1">
              <a:spcBef>
                <a:spcPts val="0"/>
              </a:spcBef>
              <a:spcAft>
                <a:spcPts val="0"/>
              </a:spcAft>
              <a:defRPr sz="1400" b="1">
                <a:solidFill>
                  <a:schemeClr val="bg1"/>
                </a:solidFill>
                <a:latin typeface="+mn-lt"/>
                <a:cs typeface="+mn-cs"/>
              </a:defRPr>
            </a:lvl1pPr>
          </a:lstStyle>
          <a:p>
            <a:pPr>
              <a:defRPr/>
            </a:pPr>
            <a:fld id="{002B47A4-7977-4D8C-AFD1-29BCF31FEA83}" type="datetimeFigureOut">
              <a:rPr lang="en-US"/>
              <a:pPr>
                <a:defRPr/>
              </a:pPr>
              <a:t>1/19/2015</a:t>
            </a:fld>
            <a:endParaRPr lang="en-US" dirty="0"/>
          </a:p>
        </p:txBody>
      </p:sp>
      <p:sp>
        <p:nvSpPr>
          <p:cNvPr id="20" name="Footer Placeholder 4"/>
          <p:cNvSpPr>
            <a:spLocks noGrp="1"/>
          </p:cNvSpPr>
          <p:nvPr>
            <p:ph type="ftr" sz="quarter" idx="11"/>
          </p:nvPr>
        </p:nvSpPr>
        <p:spPr/>
        <p:txBody>
          <a:bodyPr/>
          <a:lstStyle>
            <a:lvl1pPr>
              <a:defRPr/>
            </a:lvl1pPr>
          </a:lstStyle>
          <a:p>
            <a:pPr>
              <a:defRPr/>
            </a:pPr>
            <a:endParaRPr lang="en-US"/>
          </a:p>
        </p:txBody>
      </p:sp>
      <p:sp>
        <p:nvSpPr>
          <p:cNvPr id="21" name="Slide Number Placeholder 5"/>
          <p:cNvSpPr>
            <a:spLocks noGrp="1"/>
          </p:cNvSpPr>
          <p:nvPr>
            <p:ph type="sldNum" sz="quarter" idx="12"/>
          </p:nvPr>
        </p:nvSpPr>
        <p:spPr/>
        <p:txBody>
          <a:bodyPr/>
          <a:lstStyle>
            <a:lvl1pPr>
              <a:defRPr/>
            </a:lvl1pPr>
          </a:lstStyle>
          <a:p>
            <a:pPr>
              <a:defRPr/>
            </a:pPr>
            <a:fld id="{10A99FBB-1C8D-41B9-8530-38CEA260D482}" type="slidenum">
              <a:rPr lang="en-US" altLang="fr-FR"/>
              <a:pPr>
                <a:defRPr/>
              </a:pPr>
              <a:t>‹N°›</a:t>
            </a:fld>
            <a:endParaRPr lang="en-US" alt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Rectangle 3"/>
          <p:cNvSpPr/>
          <p:nvPr/>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152400" y="6477000"/>
            <a:ext cx="1066800" cy="304800"/>
          </a:xfrm>
          <a:prstGeom prst="rect">
            <a:avLst/>
          </a:prstGeom>
          <a:solidFill>
            <a:srgbClr val="009644"/>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Slide Number Placeholder 5"/>
          <p:cNvSpPr txBox="1">
            <a:spLocks/>
          </p:cNvSpPr>
          <p:nvPr/>
        </p:nvSpPr>
        <p:spPr bwMode="auto">
          <a:xfrm>
            <a:off x="6553200" y="6477000"/>
            <a:ext cx="2133600" cy="244475"/>
          </a:xfrm>
          <a:prstGeom prst="rect">
            <a:avLst/>
          </a:prstGeom>
          <a:noFill/>
          <a:ln>
            <a:noFill/>
          </a:ln>
          <a:extLst>
            <a:ext uri="{909E8E84-426E-40DD-AFC4-6F175D3DCCD1}"/>
            <a:ext uri="{91240B29-F687-4F45-9708-019B960494DF}"/>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E102F80B-DCD5-486F-8205-FCB0A5157A85}" type="slidenum">
              <a:rPr lang="en-US" altLang="fr-FR" sz="1200" b="1" smtClean="0">
                <a:solidFill>
                  <a:srgbClr val="009644"/>
                </a:solidFill>
                <a:latin typeface="Calibri" pitchFamily="34" charset="0"/>
              </a:rPr>
              <a:pPr algn="r" eaLnBrk="1" hangingPunct="1">
                <a:defRPr/>
              </a:pPr>
              <a:t>‹N°›</a:t>
            </a:fld>
            <a:endParaRPr lang="en-US" altLang="fr-FR" sz="1200" b="1" smtClean="0">
              <a:solidFill>
                <a:srgbClr val="009644"/>
              </a:solidFill>
              <a:latin typeface="Calibri" pitchFamily="34" charset="0"/>
            </a:endParaRPr>
          </a:p>
        </p:txBody>
      </p:sp>
      <p:pic>
        <p:nvPicPr>
          <p:cNvPr id="7" name="Picture 3"/>
          <p:cNvPicPr>
            <a:picLocks noChangeAspect="1" noChangeArrowheads="1"/>
          </p:cNvPicPr>
          <p:nvPr/>
        </p:nvPicPr>
        <p:blipFill>
          <a:blip r:embed="rId3" cstate="print"/>
          <a:srcRect/>
          <a:stretch>
            <a:fillRect/>
          </a:stretch>
        </p:blipFill>
        <p:spPr bwMode="auto">
          <a:xfrm>
            <a:off x="8081963" y="533400"/>
            <a:ext cx="661987" cy="609600"/>
          </a:xfrm>
          <a:prstGeom prst="rect">
            <a:avLst/>
          </a:prstGeom>
          <a:noFill/>
          <a:ln w="9525">
            <a:noFill/>
            <a:miter lim="800000"/>
            <a:headEnd/>
            <a:tailEnd/>
          </a:ln>
        </p:spPr>
      </p:pic>
      <p:grpSp>
        <p:nvGrpSpPr>
          <p:cNvPr id="8" name="Group 13"/>
          <p:cNvGrpSpPr>
            <a:grpSpLocks/>
          </p:cNvGrpSpPr>
          <p:nvPr/>
        </p:nvGrpSpPr>
        <p:grpSpPr bwMode="auto">
          <a:xfrm>
            <a:off x="152400" y="152400"/>
            <a:ext cx="8610600" cy="304800"/>
            <a:chOff x="152400" y="152400"/>
            <a:chExt cx="8610600" cy="304800"/>
          </a:xfrm>
        </p:grpSpPr>
        <p:sp>
          <p:nvSpPr>
            <p:cNvPr id="9" name="Rectangle 8"/>
            <p:cNvSpPr/>
            <p:nvPr/>
          </p:nvSpPr>
          <p:spPr>
            <a:xfrm>
              <a:off x="152400" y="152400"/>
              <a:ext cx="6553200" cy="3048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6705600" y="152400"/>
              <a:ext cx="20574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graphicFrame>
        <p:nvGraphicFramePr>
          <p:cNvPr id="11" name="Object 1025"/>
          <p:cNvGraphicFramePr>
            <a:graphicFrameLocks noChangeAspect="1"/>
          </p:cNvGraphicFramePr>
          <p:nvPr/>
        </p:nvGraphicFramePr>
        <p:xfrm>
          <a:off x="152400" y="533400"/>
          <a:ext cx="609600" cy="620713"/>
        </p:xfrm>
        <a:graphic>
          <a:graphicData uri="http://schemas.openxmlformats.org/presentationml/2006/ole">
            <p:oleObj spid="_x0000_s41986" r:id="rId4" imgW="2580952" imgH="2600000" progId="">
              <p:embed/>
            </p:oleObj>
          </a:graphicData>
        </a:graphic>
      </p:graphicFrame>
      <p:sp>
        <p:nvSpPr>
          <p:cNvPr id="12" name="Rectangle 6"/>
          <p:cNvSpPr/>
          <p:nvPr userDrawn="1"/>
        </p:nvSpPr>
        <p:spPr>
          <a:xfrm>
            <a:off x="1219200" y="6477000"/>
            <a:ext cx="75438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300"/>
              </a:spcBef>
              <a:spcAft>
                <a:spcPts val="0"/>
              </a:spcAft>
              <a:defRPr/>
            </a:pPr>
            <a:r>
              <a:rPr lang="fr-FR" altLang="fr-FR" sz="1400" dirty="0" smtClean="0">
                <a:solidFill>
                  <a:srgbClr val="009644"/>
                </a:solidFill>
              </a:rPr>
              <a:t>Défis des CNT: harmonisation des méthodes et adoption des normes internationales</a:t>
            </a:r>
            <a:endParaRPr lang="fr-FR" sz="1400" dirty="0">
              <a:solidFill>
                <a:srgbClr val="009644"/>
              </a:solidFill>
            </a:endParaRPr>
          </a:p>
        </p:txBody>
      </p:sp>
      <p:sp>
        <p:nvSpPr>
          <p:cNvPr id="13" name="Slide Number Placeholder 5"/>
          <p:cNvSpPr txBox="1">
            <a:spLocks/>
          </p:cNvSpPr>
          <p:nvPr userDrawn="1"/>
        </p:nvSpPr>
        <p:spPr bwMode="auto">
          <a:xfrm>
            <a:off x="6553200" y="6477000"/>
            <a:ext cx="2133600" cy="244475"/>
          </a:xfrm>
          <a:prstGeom prst="rect">
            <a:avLst/>
          </a:prstGeom>
          <a:noFill/>
          <a:ln>
            <a:noFill/>
          </a:ln>
          <a:extLst>
            <a:ext uri="{909E8E84-426E-40DD-AFC4-6F175D3DCCD1}"/>
            <a:ext uri="{91240B29-F687-4F45-9708-019B960494DF}"/>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5E39DEB0-C57F-4F3C-ADE8-AF4BBE8F422A}" type="slidenum">
              <a:rPr lang="en-US" altLang="fr-FR" sz="1200" b="1" smtClean="0">
                <a:solidFill>
                  <a:srgbClr val="009644"/>
                </a:solidFill>
                <a:latin typeface="Calibri" pitchFamily="34" charset="0"/>
              </a:rPr>
              <a:pPr algn="r" eaLnBrk="1" hangingPunct="1">
                <a:defRPr/>
              </a:pPr>
              <a:t>‹N°›</a:t>
            </a:fld>
            <a:endParaRPr lang="en-US" altLang="fr-FR" sz="1200" b="1" smtClean="0">
              <a:solidFill>
                <a:srgbClr val="009644"/>
              </a:solidFill>
              <a:latin typeface="Calibri" pitchFamily="34" charset="0"/>
            </a:endParaRPr>
          </a:p>
        </p:txBody>
      </p:sp>
      <p:grpSp>
        <p:nvGrpSpPr>
          <p:cNvPr id="14" name="Group 15"/>
          <p:cNvGrpSpPr>
            <a:grpSpLocks/>
          </p:cNvGrpSpPr>
          <p:nvPr userDrawn="1"/>
        </p:nvGrpSpPr>
        <p:grpSpPr bwMode="auto">
          <a:xfrm>
            <a:off x="152400" y="152400"/>
            <a:ext cx="8610600" cy="304800"/>
            <a:chOff x="152400" y="152400"/>
            <a:chExt cx="8610600" cy="304800"/>
          </a:xfrm>
        </p:grpSpPr>
        <p:sp>
          <p:nvSpPr>
            <p:cNvPr id="15" name="Rectangle 12"/>
            <p:cNvSpPr/>
            <p:nvPr/>
          </p:nvSpPr>
          <p:spPr>
            <a:xfrm>
              <a:off x="152400" y="152400"/>
              <a:ext cx="6553200" cy="3048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3"/>
            <p:cNvSpPr/>
            <p:nvPr/>
          </p:nvSpPr>
          <p:spPr>
            <a:xfrm>
              <a:off x="6705600" y="152400"/>
              <a:ext cx="2057400" cy="304800"/>
            </a:xfrm>
            <a:prstGeom prst="rect">
              <a:avLst/>
            </a:prstGeom>
            <a:solidFill>
              <a:srgbClr val="FFCD2F"/>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7" name="Date Placeholder 3"/>
          <p:cNvSpPr txBox="1">
            <a:spLocks/>
          </p:cNvSpPr>
          <p:nvPr userDrawn="1"/>
        </p:nvSpPr>
        <p:spPr>
          <a:xfrm>
            <a:off x="304800" y="6492875"/>
            <a:ext cx="2133600" cy="365125"/>
          </a:xfrm>
          <a:prstGeom prst="rect">
            <a:avLst/>
          </a:prstGeom>
        </p:spPr>
        <p:txBody>
          <a:bodyPr anchor="ctr"/>
          <a:lstStyle>
            <a:lvl1pPr algn="l">
              <a:defRPr sz="1400" b="1">
                <a:solidFill>
                  <a:schemeClr val="bg1"/>
                </a:solidFill>
              </a:defRPr>
            </a:lvl1pPr>
          </a:lstStyle>
          <a:p>
            <a:pPr fontAlgn="auto">
              <a:spcBef>
                <a:spcPts val="0"/>
              </a:spcBef>
              <a:spcAft>
                <a:spcPts val="0"/>
              </a:spcAft>
              <a:defRPr/>
            </a:pPr>
            <a:fld id="{7B7BAF55-BD61-4099-A072-7F84C7CD7393}" type="datetimeFigureOut">
              <a:rPr lang="en-US" smtClean="0">
                <a:latin typeface="+mn-lt"/>
                <a:cs typeface="+mn-cs"/>
              </a:rPr>
              <a:pPr fontAlgn="auto">
                <a:spcBef>
                  <a:spcPts val="0"/>
                </a:spcBef>
                <a:spcAft>
                  <a:spcPts val="0"/>
                </a:spcAft>
                <a:defRPr/>
              </a:pPr>
              <a:t>1/19/2015</a:t>
            </a:fld>
            <a:endParaRPr lang="en-US" dirty="0">
              <a:latin typeface="+mn-lt"/>
              <a:cs typeface="+mn-cs"/>
            </a:endParaRPr>
          </a:p>
        </p:txBody>
      </p:sp>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18" name="Rectangle 10"/>
          <p:cNvSpPr>
            <a:spLocks noGrp="1" noChangeArrowheads="1"/>
          </p:cNvSpPr>
          <p:nvPr>
            <p:ph type="ftr" sz="quarter" idx="10"/>
          </p:nvPr>
        </p:nvSpPr>
        <p:spPr/>
        <p:txBody>
          <a:bodyPr/>
          <a:lstStyle>
            <a:lvl1pPr>
              <a:defRPr/>
            </a:lvl1pPr>
          </a:lstStyle>
          <a:p>
            <a:pPr>
              <a:defRPr/>
            </a:pPr>
            <a:endParaRPr lang="en-US"/>
          </a:p>
        </p:txBody>
      </p:sp>
      <p:sp>
        <p:nvSpPr>
          <p:cNvPr id="19" name="Rectangle 11"/>
          <p:cNvSpPr>
            <a:spLocks noGrp="1" noChangeArrowheads="1"/>
          </p:cNvSpPr>
          <p:nvPr>
            <p:ph type="sldNum" sz="quarter" idx="11"/>
          </p:nvPr>
        </p:nvSpPr>
        <p:spPr/>
        <p:txBody>
          <a:bodyPr/>
          <a:lstStyle>
            <a:lvl1pPr>
              <a:defRPr/>
            </a:lvl1pPr>
          </a:lstStyle>
          <a:p>
            <a:pPr>
              <a:defRPr/>
            </a:pPr>
            <a:fld id="{4FD57E2F-CA05-402B-9116-E25BE42FB915}" type="slidenum">
              <a:rPr lang="en-US" altLang="fr-FR"/>
              <a:pPr>
                <a:defRPr/>
              </a:pPr>
              <a:t>‹N°›</a:t>
            </a:fld>
            <a:endParaRPr lang="en-US" alt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fr-FR"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fr-FR" smtClean="0"/>
              <a:t>Click to edit Master text styles</a:t>
            </a:r>
          </a:p>
          <a:p>
            <a:pPr lvl="1"/>
            <a:r>
              <a:rPr lang="en-US" altLang="fr-FR" smtClean="0"/>
              <a:t>Second level</a:t>
            </a:r>
          </a:p>
          <a:p>
            <a:pPr lvl="2"/>
            <a:r>
              <a:rPr lang="en-US" altLang="fr-FR" smtClean="0"/>
              <a:t>Third level</a:t>
            </a:r>
          </a:p>
          <a:p>
            <a:pPr lvl="3"/>
            <a:r>
              <a:rPr lang="en-US" altLang="fr-FR" smtClean="0"/>
              <a:t>Fourth level</a:t>
            </a:r>
          </a:p>
          <a:p>
            <a:pPr lvl="4"/>
            <a:r>
              <a:rPr lang="en-US" altLang="fr-FR" smtClean="0"/>
              <a:t>Fifth level</a:t>
            </a:r>
          </a:p>
        </p:txBody>
      </p:sp>
      <p:sp>
        <p:nvSpPr>
          <p:cNvPr id="29" name="Rectangle 10"/>
          <p:cNvSpPr>
            <a:spLocks noGrp="1" noChangeArrowheads="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30" name="Rectangle 11"/>
          <p:cNvSpPr>
            <a:spLocks noGrp="1" noChangeArrowheads="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cs typeface="Arial" charset="0"/>
              </a:defRPr>
            </a:lvl1pPr>
          </a:lstStyle>
          <a:p>
            <a:pPr>
              <a:defRPr/>
            </a:pPr>
            <a:fld id="{826C6F47-5682-4E56-8DF4-5B4D8C9FE048}" type="slidenum">
              <a:rPr lang="en-US" altLang="fr-FR"/>
              <a:pPr>
                <a:defRPr/>
              </a:pPr>
              <a:t>‹N°›</a:t>
            </a:fld>
            <a:endParaRPr lang="en-US" altLang="fr-FR"/>
          </a:p>
        </p:txBody>
      </p:sp>
    </p:spTree>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Lst>
  <p:hf sldNum="0" hdr="0" ftr="0"/>
  <p:txStyles>
    <p:titleStyle>
      <a:lvl1pPr algn="ctr" rtl="0" eaLnBrk="0" fontAlgn="base" hangingPunct="0">
        <a:spcBef>
          <a:spcPct val="0"/>
        </a:spcBef>
        <a:spcAft>
          <a:spcPct val="0"/>
        </a:spcAft>
        <a:defRPr sz="4400"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bwMode="auto">
          <a:noFill/>
          <a:ln>
            <a:miter lim="800000"/>
            <a:headEnd/>
            <a:tailEnd/>
          </a:ln>
        </p:spPr>
        <p:txBody>
          <a:bodyPr/>
          <a:lstStyle/>
          <a:p>
            <a:fld id="{A0897498-BB60-4D3C-B421-5E7BDD458F5C}" type="slidenum">
              <a:rPr lang="en-US" altLang="fr-FR" smtClean="0"/>
              <a:pPr/>
              <a:t>1</a:t>
            </a:fld>
            <a:endParaRPr lang="en-US" altLang="fr-FR" smtClean="0"/>
          </a:p>
        </p:txBody>
      </p:sp>
      <p:sp>
        <p:nvSpPr>
          <p:cNvPr id="8195" name="Subtitle 2"/>
          <p:cNvSpPr>
            <a:spLocks noGrp="1"/>
          </p:cNvSpPr>
          <p:nvPr>
            <p:ph type="subTitle" idx="4294967295"/>
          </p:nvPr>
        </p:nvSpPr>
        <p:spPr>
          <a:xfrm>
            <a:off x="914400" y="2057400"/>
            <a:ext cx="7010400" cy="1143000"/>
          </a:xfrm>
        </p:spPr>
        <p:txBody>
          <a:bodyPr/>
          <a:lstStyle/>
          <a:p>
            <a:pPr algn="ctr" eaLnBrk="1" hangingPunct="1">
              <a:lnSpc>
                <a:spcPct val="80000"/>
              </a:lnSpc>
              <a:buFont typeface="Arial" charset="0"/>
              <a:buNone/>
            </a:pPr>
            <a:r>
              <a:rPr lang="fr-FR" altLang="fr-FR" sz="2800" b="1" dirty="0" smtClean="0">
                <a:solidFill>
                  <a:srgbClr val="009644"/>
                </a:solidFill>
                <a:latin typeface="Calibri" pitchFamily="34" charset="0"/>
              </a:rPr>
              <a:t>Défis des comptes nationaux trimestriels : harmonisation des méthodes de travail et adoption des normes internationales</a:t>
            </a:r>
          </a:p>
        </p:txBody>
      </p:sp>
      <p:cxnSp>
        <p:nvCxnSpPr>
          <p:cNvPr id="8" name="Straight Connector 7"/>
          <p:cNvCxnSpPr/>
          <p:nvPr/>
        </p:nvCxnSpPr>
        <p:spPr>
          <a:xfrm>
            <a:off x="3276600" y="1828800"/>
            <a:ext cx="2895600" cy="0"/>
          </a:xfrm>
          <a:prstGeom prst="line">
            <a:avLst/>
          </a:prstGeom>
          <a:ln>
            <a:solidFill>
              <a:srgbClr val="009644"/>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24200" y="3352800"/>
            <a:ext cx="2895600" cy="0"/>
          </a:xfrm>
          <a:prstGeom prst="line">
            <a:avLst/>
          </a:prstGeom>
          <a:ln>
            <a:solidFill>
              <a:srgbClr val="009644"/>
            </a:solidFill>
          </a:ln>
        </p:spPr>
        <p:style>
          <a:lnRef idx="1">
            <a:schemeClr val="accent1"/>
          </a:lnRef>
          <a:fillRef idx="0">
            <a:schemeClr val="accent1"/>
          </a:fillRef>
          <a:effectRef idx="0">
            <a:schemeClr val="accent1"/>
          </a:effectRef>
          <a:fontRef idx="minor">
            <a:schemeClr val="tx1"/>
          </a:fontRef>
        </p:style>
      </p:cxnSp>
      <p:pic>
        <p:nvPicPr>
          <p:cNvPr id="8198" name="Picture 2"/>
          <p:cNvPicPr>
            <a:picLocks noChangeAspect="1" noChangeArrowheads="1"/>
          </p:cNvPicPr>
          <p:nvPr/>
        </p:nvPicPr>
        <p:blipFill>
          <a:blip r:embed="rId3" cstate="print"/>
          <a:srcRect/>
          <a:stretch>
            <a:fillRect/>
          </a:stretch>
        </p:blipFill>
        <p:spPr bwMode="auto">
          <a:xfrm>
            <a:off x="3857625" y="5353050"/>
            <a:ext cx="1428750" cy="1123950"/>
          </a:xfrm>
          <a:prstGeom prst="rect">
            <a:avLst/>
          </a:prstGeom>
          <a:noFill/>
          <a:ln w="9525">
            <a:noFill/>
            <a:miter lim="800000"/>
            <a:headEnd/>
            <a:tailEnd/>
          </a:ln>
        </p:spPr>
      </p:pic>
      <p:sp>
        <p:nvSpPr>
          <p:cNvPr id="8199" name="Subtitle 2"/>
          <p:cNvSpPr txBox="1">
            <a:spLocks/>
          </p:cNvSpPr>
          <p:nvPr/>
        </p:nvSpPr>
        <p:spPr bwMode="auto">
          <a:xfrm>
            <a:off x="2819400" y="1219200"/>
            <a:ext cx="3429000" cy="533400"/>
          </a:xfrm>
          <a:prstGeom prst="rect">
            <a:avLst/>
          </a:prstGeom>
          <a:noFill/>
          <a:ln w="9525">
            <a:noFill/>
            <a:miter lim="800000"/>
            <a:headEnd/>
            <a:tailEnd/>
          </a:ln>
        </p:spPr>
        <p:txBody>
          <a:bodyPr/>
          <a:lstStyle/>
          <a:p>
            <a:pPr algn="ctr"/>
            <a:r>
              <a:rPr lang="fr-FR" altLang="fr-FR" sz="2400" b="1">
                <a:latin typeface="Calibri" pitchFamily="34" charset="0"/>
              </a:rPr>
              <a:t>SÉMINAIRE </a:t>
            </a:r>
          </a:p>
          <a:p>
            <a:pPr algn="ctr"/>
            <a:endParaRPr lang="fr-FR" altLang="fr-FR" sz="1600" b="1">
              <a:latin typeface="Calibri" pitchFamily="34" charset="0"/>
            </a:endParaRPr>
          </a:p>
          <a:p>
            <a:pPr algn="ctr"/>
            <a:endParaRPr lang="fr-FR" altLang="fr-FR" sz="1100" b="1">
              <a:solidFill>
                <a:srgbClr val="00B050"/>
              </a:solidFill>
              <a:latin typeface="Tahoma" pitchFamily="34" charset="0"/>
              <a:cs typeface="Tahoma" pitchFamily="34" charset="0"/>
            </a:endParaRPr>
          </a:p>
          <a:p>
            <a:pPr algn="ctr"/>
            <a:r>
              <a:rPr lang="fr-CA" altLang="fr-FR" sz="2000" b="1">
                <a:solidFill>
                  <a:srgbClr val="00B050"/>
                </a:solidFill>
                <a:latin typeface="Tahoma" pitchFamily="34" charset="0"/>
                <a:cs typeface="Tahoma" pitchFamily="34" charset="0"/>
              </a:rPr>
              <a:t/>
            </a:r>
            <a:br>
              <a:rPr lang="fr-CA" altLang="fr-FR" sz="2000" b="1">
                <a:solidFill>
                  <a:srgbClr val="00B050"/>
                </a:solidFill>
                <a:latin typeface="Tahoma" pitchFamily="34" charset="0"/>
                <a:cs typeface="Tahoma" pitchFamily="34" charset="0"/>
              </a:rPr>
            </a:br>
            <a:endParaRPr lang="fr-ML" altLang="fr-FR" sz="1400" b="1">
              <a:solidFill>
                <a:srgbClr val="00B050"/>
              </a:solidFill>
              <a:latin typeface="Calibri" pitchFamily="34" charset="0"/>
            </a:endParaRPr>
          </a:p>
        </p:txBody>
      </p:sp>
      <p:sp>
        <p:nvSpPr>
          <p:cNvPr id="13" name="Titre 11"/>
          <p:cNvSpPr txBox="1">
            <a:spLocks/>
          </p:cNvSpPr>
          <p:nvPr/>
        </p:nvSpPr>
        <p:spPr>
          <a:xfrm>
            <a:off x="142875" y="381000"/>
            <a:ext cx="9001125" cy="914400"/>
          </a:xfrm>
          <a:prstGeom prst="rect">
            <a:avLst/>
          </a:prstGeom>
        </p:spPr>
        <p:txBody>
          <a:bodyPr>
            <a:normAutofit fontScale="25000" lnSpcReduction="20000"/>
          </a:bodyPr>
          <a:lstStyle/>
          <a:p>
            <a:pPr algn="ctr" fontAlgn="auto">
              <a:spcBef>
                <a:spcPts val="0"/>
              </a:spcBef>
              <a:spcAft>
                <a:spcPts val="0"/>
              </a:spcAft>
              <a:defRPr/>
            </a:pPr>
            <a:r>
              <a:rPr lang="fr-FR" sz="3100" b="1" dirty="0">
                <a:latin typeface="+mj-lt"/>
                <a:ea typeface="+mj-ea"/>
                <a:cs typeface="+mj-cs"/>
              </a:rPr>
              <a:t/>
            </a:r>
            <a:br>
              <a:rPr lang="fr-FR" sz="3100" b="1" dirty="0">
                <a:latin typeface="+mj-lt"/>
                <a:ea typeface="+mj-ea"/>
                <a:cs typeface="+mj-cs"/>
              </a:rPr>
            </a:br>
            <a:r>
              <a:rPr lang="fr-FR" sz="9600" b="1" dirty="0">
                <a:solidFill>
                  <a:srgbClr val="009644"/>
                </a:solidFill>
                <a:latin typeface="+mn-lt"/>
                <a:cs typeface="+mn-cs"/>
              </a:rPr>
              <a:t>AFRITAC de l’Ouest (AFW)</a:t>
            </a:r>
          </a:p>
          <a:p>
            <a:pPr algn="ctr" fontAlgn="auto">
              <a:spcBef>
                <a:spcPts val="0"/>
              </a:spcBef>
              <a:spcAft>
                <a:spcPts val="0"/>
              </a:spcAft>
              <a:defRPr/>
            </a:pPr>
            <a:r>
              <a:rPr lang="fr-FR" sz="9600" b="1" dirty="0">
                <a:solidFill>
                  <a:srgbClr val="009644"/>
                </a:solidFill>
                <a:latin typeface="+mn-lt"/>
                <a:cs typeface="+mn-cs"/>
              </a:rPr>
              <a:t>Abidjan – Côte d’Ivoire</a:t>
            </a:r>
            <a:endParaRPr lang="en-US" sz="9600" b="1" dirty="0">
              <a:solidFill>
                <a:srgbClr val="009644"/>
              </a:solidFill>
              <a:latin typeface="+mn-lt"/>
              <a:cs typeface="+mn-cs"/>
            </a:endParaRPr>
          </a:p>
          <a:p>
            <a:pPr algn="ctr" fontAlgn="auto">
              <a:spcAft>
                <a:spcPts val="0"/>
              </a:spcAft>
              <a:defRPr/>
            </a:pPr>
            <a:r>
              <a:rPr lang="fr-FR" sz="11200" dirty="0">
                <a:latin typeface="+mj-lt"/>
                <a:ea typeface="+mj-ea"/>
                <a:cs typeface="+mj-cs"/>
              </a:rPr>
              <a:t/>
            </a:r>
            <a:br>
              <a:rPr lang="fr-FR" sz="11200" dirty="0">
                <a:latin typeface="+mj-lt"/>
                <a:ea typeface="+mj-ea"/>
                <a:cs typeface="+mj-cs"/>
              </a:rPr>
            </a:br>
            <a:endParaRPr lang="fr-FR" sz="11200" dirty="0">
              <a:latin typeface="+mj-lt"/>
              <a:ea typeface="+mj-ea"/>
              <a:cs typeface="+mj-cs"/>
            </a:endParaRPr>
          </a:p>
        </p:txBody>
      </p:sp>
      <p:sp>
        <p:nvSpPr>
          <p:cNvPr id="8202" name="Rectangle 14"/>
          <p:cNvSpPr>
            <a:spLocks noChangeArrowheads="1"/>
          </p:cNvSpPr>
          <p:nvPr/>
        </p:nvSpPr>
        <p:spPr bwMode="auto">
          <a:xfrm>
            <a:off x="228600" y="5943600"/>
            <a:ext cx="3200400" cy="369888"/>
          </a:xfrm>
          <a:prstGeom prst="rect">
            <a:avLst/>
          </a:prstGeom>
          <a:noFill/>
          <a:ln w="9525">
            <a:noFill/>
            <a:miter lim="800000"/>
            <a:headEnd/>
            <a:tailEnd/>
          </a:ln>
        </p:spPr>
        <p:txBody>
          <a:bodyPr>
            <a:spAutoFit/>
          </a:bodyPr>
          <a:lstStyle/>
          <a:p>
            <a:pPr algn="ctr"/>
            <a:r>
              <a:rPr lang="fr-FR" altLang="fr-FR">
                <a:latin typeface="Calibri" pitchFamily="34" charset="0"/>
              </a:rPr>
              <a:t>Bamako, MALI</a:t>
            </a:r>
            <a:endParaRPr lang="en-US" altLang="fr-FR">
              <a:latin typeface="Calibri" pitchFamily="34" charset="0"/>
            </a:endParaRPr>
          </a:p>
        </p:txBody>
      </p:sp>
      <p:sp>
        <p:nvSpPr>
          <p:cNvPr id="8203" name="Rectangle 15"/>
          <p:cNvSpPr>
            <a:spLocks noChangeArrowheads="1"/>
          </p:cNvSpPr>
          <p:nvPr/>
        </p:nvSpPr>
        <p:spPr bwMode="auto">
          <a:xfrm>
            <a:off x="6946900" y="6096000"/>
            <a:ext cx="2071688" cy="369888"/>
          </a:xfrm>
          <a:prstGeom prst="rect">
            <a:avLst/>
          </a:prstGeom>
          <a:noFill/>
          <a:ln w="9525">
            <a:noFill/>
            <a:miter lim="800000"/>
            <a:headEnd/>
            <a:tailEnd/>
          </a:ln>
        </p:spPr>
        <p:txBody>
          <a:bodyPr wrap="none">
            <a:spAutoFit/>
          </a:bodyPr>
          <a:lstStyle/>
          <a:p>
            <a:pPr algn="ctr"/>
            <a:r>
              <a:rPr lang="fr-FR" altLang="fr-FR">
                <a:latin typeface="Calibri" pitchFamily="34" charset="0"/>
              </a:rPr>
              <a:t>19—23 janvier 2014</a:t>
            </a:r>
            <a:endParaRPr lang="en-US" altLang="fr-FR">
              <a:latin typeface="Calibri" pitchFamily="34" charset="0"/>
            </a:endParaRPr>
          </a:p>
        </p:txBody>
      </p:sp>
      <p:sp>
        <p:nvSpPr>
          <p:cNvPr id="17" name="Rectangle 16"/>
          <p:cNvSpPr/>
          <p:nvPr/>
        </p:nvSpPr>
        <p:spPr>
          <a:xfrm>
            <a:off x="0" y="4267200"/>
            <a:ext cx="9108504" cy="36933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fontAlgn="auto">
              <a:spcBef>
                <a:spcPts val="0"/>
              </a:spcBef>
              <a:spcAft>
                <a:spcPts val="0"/>
              </a:spcAft>
              <a:defRPr/>
            </a:pPr>
            <a:r>
              <a:rPr lang="fr-FR" b="1" dirty="0">
                <a:solidFill>
                  <a:schemeClr val="tx1"/>
                </a:solidFill>
              </a:rPr>
              <a:t>Méthodologie d’élaboration des CNT </a:t>
            </a:r>
            <a:r>
              <a:rPr lang="fr-FR" b="1" dirty="0" smtClean="0">
                <a:solidFill>
                  <a:schemeClr val="tx1"/>
                </a:solidFill>
              </a:rPr>
              <a:t>du Commerce</a:t>
            </a:r>
            <a:endParaRPr lang="fr-FR" sz="1700" b="1" dirty="0">
              <a:solidFill>
                <a:schemeClr val="tx1"/>
              </a:solidFill>
            </a:endParaRPr>
          </a:p>
        </p:txBody>
      </p:sp>
      <p:sp>
        <p:nvSpPr>
          <p:cNvPr id="8205" name="Subtitle 2"/>
          <p:cNvSpPr txBox="1">
            <a:spLocks/>
          </p:cNvSpPr>
          <p:nvPr/>
        </p:nvSpPr>
        <p:spPr bwMode="auto">
          <a:xfrm>
            <a:off x="304800" y="3581400"/>
            <a:ext cx="8610600" cy="533400"/>
          </a:xfrm>
          <a:prstGeom prst="rect">
            <a:avLst/>
          </a:prstGeom>
          <a:noFill/>
          <a:ln w="9525">
            <a:noFill/>
            <a:miter lim="800000"/>
            <a:headEnd/>
            <a:tailEnd/>
          </a:ln>
        </p:spPr>
        <p:txBody>
          <a:bodyPr/>
          <a:lstStyle/>
          <a:p>
            <a:pPr algn="ctr"/>
            <a:r>
              <a:rPr lang="fr-FR" altLang="fr-FR" sz="2400" b="1" dirty="0">
                <a:latin typeface="Calibri" pitchFamily="34" charset="0"/>
              </a:rPr>
              <a:t>Institut national de la statistique du </a:t>
            </a:r>
            <a:r>
              <a:rPr lang="fr-FR" altLang="fr-FR" sz="2400" b="1" dirty="0" smtClean="0">
                <a:latin typeface="Calibri" pitchFamily="34" charset="0"/>
              </a:rPr>
              <a:t>Bénin</a:t>
            </a:r>
            <a:endParaRPr lang="fr-FR" altLang="fr-FR" sz="1600" b="1" dirty="0">
              <a:latin typeface="Calibri" pitchFamily="34" charset="0"/>
            </a:endParaRPr>
          </a:p>
          <a:p>
            <a:pPr algn="ctr"/>
            <a:endParaRPr lang="fr-FR" altLang="fr-FR" sz="1100" b="1" dirty="0">
              <a:solidFill>
                <a:srgbClr val="00B050"/>
              </a:solidFill>
              <a:latin typeface="Tahoma" pitchFamily="34" charset="0"/>
              <a:cs typeface="Tahoma" pitchFamily="34" charset="0"/>
            </a:endParaRPr>
          </a:p>
          <a:p>
            <a:pPr algn="ctr"/>
            <a:endParaRPr lang="fr-ML" altLang="fr-FR" sz="1400" b="1" dirty="0">
              <a:solidFill>
                <a:srgbClr val="00B050"/>
              </a:solidFill>
              <a:latin typeface="Calibri" pitchFamily="34" charset="0"/>
            </a:endParaRPr>
          </a:p>
        </p:txBody>
      </p:sp>
      <p:sp>
        <p:nvSpPr>
          <p:cNvPr id="15" name="Rectangle 13"/>
          <p:cNvSpPr>
            <a:spLocks noChangeArrowheads="1"/>
          </p:cNvSpPr>
          <p:nvPr/>
        </p:nvSpPr>
        <p:spPr bwMode="auto">
          <a:xfrm>
            <a:off x="6228184" y="4941168"/>
            <a:ext cx="2543200" cy="646331"/>
          </a:xfrm>
          <a:prstGeom prst="rect">
            <a:avLst/>
          </a:prstGeom>
          <a:noFill/>
          <a:ln w="9525">
            <a:noFill/>
            <a:miter lim="800000"/>
            <a:headEnd/>
            <a:tailEnd/>
          </a:ln>
        </p:spPr>
        <p:txBody>
          <a:bodyPr wrap="square">
            <a:spAutoFit/>
          </a:bodyPr>
          <a:lstStyle/>
          <a:p>
            <a:r>
              <a:rPr lang="fr-FR" altLang="fr-FR" dirty="0">
                <a:latin typeface="Calibri" pitchFamily="34" charset="0"/>
              </a:rPr>
              <a:t>Par : </a:t>
            </a:r>
            <a:r>
              <a:rPr lang="fr-FR" altLang="fr-FR" dirty="0" err="1" smtClean="0">
                <a:latin typeface="Calibri" pitchFamily="34" charset="0"/>
              </a:rPr>
              <a:t>Essessinou</a:t>
            </a:r>
            <a:r>
              <a:rPr lang="fr-FR" altLang="fr-FR" dirty="0" smtClean="0">
                <a:latin typeface="Calibri" pitchFamily="34" charset="0"/>
              </a:rPr>
              <a:t> A. Raïmi</a:t>
            </a:r>
          </a:p>
          <a:p>
            <a:r>
              <a:rPr lang="fr-FR" altLang="fr-FR" dirty="0" smtClean="0">
                <a:latin typeface="Calibri" pitchFamily="34" charset="0"/>
              </a:rPr>
              <a:t>          </a:t>
            </a:r>
            <a:r>
              <a:rPr lang="fr-FR" altLang="fr-FR" dirty="0" err="1" smtClean="0">
                <a:latin typeface="Calibri" pitchFamily="34" charset="0"/>
              </a:rPr>
              <a:t>Sessede</a:t>
            </a:r>
            <a:r>
              <a:rPr lang="fr-FR" altLang="fr-FR" dirty="0" smtClean="0">
                <a:latin typeface="Calibri" pitchFamily="34" charset="0"/>
              </a:rPr>
              <a:t> Charles</a:t>
            </a:r>
            <a:endParaRPr lang="fr-FR" altLang="fr-FR"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676400" y="838200"/>
            <a:ext cx="5791200" cy="1470025"/>
          </a:xfrm>
          <a:prstGeom prst="rect">
            <a:avLst/>
          </a:prstGeom>
        </p:spPr>
        <p:txBody>
          <a:bodyPr anchor="ctr">
            <a:normAutofit/>
          </a:bodyPr>
          <a:lstStyle/>
          <a:p>
            <a:pPr algn="ctr" fontAlgn="auto">
              <a:spcAft>
                <a:spcPts val="0"/>
              </a:spcAft>
              <a:defRPr/>
            </a:pPr>
            <a:r>
              <a:rPr lang="fr-ML" sz="4400" b="1" dirty="0">
                <a:solidFill>
                  <a:srgbClr val="009644"/>
                </a:solidFill>
                <a:latin typeface="+mj-lt"/>
                <a:ea typeface="+mj-ea"/>
                <a:cs typeface="+mj-cs"/>
              </a:rPr>
              <a:t>Merci </a:t>
            </a:r>
            <a:r>
              <a:rPr lang="fr-ML" sz="4400" b="1" dirty="0" smtClean="0">
                <a:solidFill>
                  <a:srgbClr val="009644"/>
                </a:solidFill>
                <a:latin typeface="+mj-lt"/>
                <a:ea typeface="+mj-ea"/>
                <a:cs typeface="+mj-cs"/>
              </a:rPr>
              <a:t>de votre </a:t>
            </a:r>
            <a:r>
              <a:rPr lang="fr-ML" sz="4400" b="1" dirty="0">
                <a:solidFill>
                  <a:srgbClr val="009644"/>
                </a:solidFill>
                <a:latin typeface="+mj-lt"/>
                <a:ea typeface="+mj-ea"/>
                <a:cs typeface="+mj-cs"/>
              </a:rPr>
              <a:t>attention</a:t>
            </a:r>
          </a:p>
        </p:txBody>
      </p:sp>
      <p:pic>
        <p:nvPicPr>
          <p:cNvPr id="22531" name="Picture 2"/>
          <p:cNvPicPr>
            <a:picLocks noChangeAspect="1" noChangeArrowheads="1"/>
          </p:cNvPicPr>
          <p:nvPr/>
        </p:nvPicPr>
        <p:blipFill>
          <a:blip r:embed="rId3" cstate="print"/>
          <a:srcRect/>
          <a:stretch>
            <a:fillRect/>
          </a:stretch>
        </p:blipFill>
        <p:spPr bwMode="auto">
          <a:xfrm>
            <a:off x="2743200" y="3276600"/>
            <a:ext cx="3606800" cy="2833688"/>
          </a:xfrm>
          <a:prstGeom prst="rect">
            <a:avLst/>
          </a:prstGeom>
          <a:noFill/>
          <a:ln w="9525">
            <a:noFill/>
            <a:miter lim="800000"/>
            <a:headEnd/>
            <a:tailEnd/>
          </a:ln>
        </p:spPr>
      </p:pic>
      <p:cxnSp>
        <p:nvCxnSpPr>
          <p:cNvPr id="10" name="Straight Connector 9"/>
          <p:cNvCxnSpPr/>
          <p:nvPr/>
        </p:nvCxnSpPr>
        <p:spPr>
          <a:xfrm>
            <a:off x="3124200" y="2514600"/>
            <a:ext cx="2895600" cy="0"/>
          </a:xfrm>
          <a:prstGeom prst="line">
            <a:avLst/>
          </a:prstGeom>
          <a:ln>
            <a:solidFill>
              <a:srgbClr val="00964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1"/>
          <p:cNvSpPr>
            <a:spLocks noChangeArrowheads="1"/>
          </p:cNvSpPr>
          <p:nvPr/>
        </p:nvSpPr>
        <p:spPr bwMode="auto">
          <a:xfrm>
            <a:off x="869950" y="528638"/>
            <a:ext cx="7054850" cy="369887"/>
          </a:xfrm>
          <a:prstGeom prst="rect">
            <a:avLst/>
          </a:prstGeom>
          <a:solidFill>
            <a:srgbClr val="FFD243"/>
          </a:solidFill>
          <a:ln w="9525">
            <a:noFill/>
            <a:miter lim="800000"/>
            <a:headEnd/>
            <a:tailEnd/>
          </a:ln>
        </p:spPr>
        <p:txBody>
          <a:bodyPr>
            <a:spAutoFit/>
          </a:bodyPr>
          <a:lstStyle/>
          <a:p>
            <a:pPr algn="ctr"/>
            <a:r>
              <a:rPr lang="fr-FR" altLang="fr-FR">
                <a:latin typeface="Calibri" pitchFamily="34" charset="0"/>
              </a:rPr>
              <a:t>Plan de la présentation</a:t>
            </a:r>
            <a:endParaRPr lang="en-US" altLang="fr-FR">
              <a:latin typeface="Calibri" pitchFamily="34" charset="0"/>
            </a:endParaRPr>
          </a:p>
        </p:txBody>
      </p:sp>
      <p:sp>
        <p:nvSpPr>
          <p:cNvPr id="9219" name="Rectangle 3"/>
          <p:cNvSpPr>
            <a:spLocks noChangeArrowheads="1"/>
          </p:cNvSpPr>
          <p:nvPr/>
        </p:nvSpPr>
        <p:spPr bwMode="auto">
          <a:xfrm>
            <a:off x="838200" y="1371600"/>
            <a:ext cx="7696200" cy="4724400"/>
          </a:xfrm>
          <a:prstGeom prst="rect">
            <a:avLst/>
          </a:prstGeom>
          <a:noFill/>
          <a:ln w="9525">
            <a:noFill/>
            <a:miter lim="800000"/>
            <a:headEnd/>
            <a:tailEnd/>
          </a:ln>
        </p:spPr>
        <p:txBody>
          <a:bodyPr/>
          <a:lstStyle/>
          <a:p>
            <a:pPr marL="514350" indent="-514350" defTabSz="844550">
              <a:lnSpc>
                <a:spcPct val="90000"/>
              </a:lnSpc>
              <a:spcAft>
                <a:spcPct val="35000"/>
              </a:spcAft>
              <a:buFont typeface="Calibri" pitchFamily="34" charset="0"/>
              <a:buAutoNum type="arabicPeriod"/>
            </a:pPr>
            <a:r>
              <a:rPr lang="fr-FR" altLang="fr-FR" sz="2800" b="1" dirty="0" smtClean="0">
                <a:latin typeface="Calibri" pitchFamily="34" charset="0"/>
              </a:rPr>
              <a:t>Synthèse de la méthode de calcul de la valeur ajoutée dans les CNA de la branche </a:t>
            </a:r>
            <a:r>
              <a:rPr lang="fr-FR" sz="2800" b="1" i="1" dirty="0" smtClean="0">
                <a:latin typeface="Calibri" pitchFamily="34" charset="0"/>
              </a:rPr>
              <a:t>Commerce</a:t>
            </a:r>
          </a:p>
          <a:p>
            <a:pPr marL="514350" indent="-514350" defTabSz="844550">
              <a:lnSpc>
                <a:spcPct val="90000"/>
              </a:lnSpc>
              <a:spcAft>
                <a:spcPct val="35000"/>
              </a:spcAft>
              <a:buFont typeface="Calibri" pitchFamily="34" charset="0"/>
              <a:buAutoNum type="arabicPeriod"/>
            </a:pPr>
            <a:r>
              <a:rPr lang="fr-FR" altLang="fr-FR" sz="2800" b="1" dirty="0" smtClean="0">
                <a:latin typeface="Calibri" pitchFamily="34" charset="0"/>
              </a:rPr>
              <a:t>Méthodologie </a:t>
            </a:r>
            <a:r>
              <a:rPr lang="fr-FR" altLang="fr-FR" sz="2800" b="1" dirty="0">
                <a:latin typeface="Calibri" pitchFamily="34" charset="0"/>
              </a:rPr>
              <a:t>de calcul de la VA de la branche </a:t>
            </a:r>
            <a:r>
              <a:rPr lang="fr-FR" sz="2800" b="1" i="1" dirty="0" smtClean="0">
                <a:latin typeface="Calibri" pitchFamily="34" charset="0"/>
              </a:rPr>
              <a:t>Commerce</a:t>
            </a:r>
            <a:r>
              <a:rPr lang="fr-FR" sz="2800" b="1" dirty="0" smtClean="0">
                <a:latin typeface="Calibri" pitchFamily="34" charset="0"/>
              </a:rPr>
              <a:t> </a:t>
            </a:r>
            <a:r>
              <a:rPr lang="fr-FR" altLang="fr-FR" sz="2800" b="1" dirty="0" smtClean="0">
                <a:latin typeface="Calibri" pitchFamily="34" charset="0"/>
              </a:rPr>
              <a:t>dans </a:t>
            </a:r>
            <a:r>
              <a:rPr lang="fr-FR" altLang="fr-FR" sz="2800" b="1" dirty="0">
                <a:latin typeface="Calibri" pitchFamily="34" charset="0"/>
              </a:rPr>
              <a:t>les CNT</a:t>
            </a:r>
          </a:p>
          <a:p>
            <a:pPr marL="514350" indent="-514350" defTabSz="844550">
              <a:lnSpc>
                <a:spcPct val="90000"/>
              </a:lnSpc>
              <a:spcAft>
                <a:spcPct val="35000"/>
              </a:spcAft>
              <a:buFont typeface="Calibri" pitchFamily="34" charset="0"/>
              <a:buAutoNum type="arabicPeriod"/>
            </a:pPr>
            <a:r>
              <a:rPr lang="fr-FR" altLang="fr-FR" sz="2800" b="1" dirty="0">
                <a:latin typeface="Calibri" pitchFamily="34" charset="0"/>
              </a:rPr>
              <a:t>Tests d’étalonnage réalisés et leurs limites</a:t>
            </a:r>
          </a:p>
          <a:p>
            <a:pPr marL="514350" indent="-514350" defTabSz="844550">
              <a:lnSpc>
                <a:spcPct val="90000"/>
              </a:lnSpc>
              <a:spcAft>
                <a:spcPct val="35000"/>
              </a:spcAft>
              <a:buFont typeface="Calibri" pitchFamily="34" charset="0"/>
              <a:buAutoNum type="arabicPeriod"/>
            </a:pPr>
            <a:r>
              <a:rPr lang="fr-FR" altLang="fr-FR" sz="2800" b="1" dirty="0">
                <a:latin typeface="Calibri" pitchFamily="34" charset="0"/>
              </a:rPr>
              <a:t>Dispositif de collecte, de mise à jour et de validation des données</a:t>
            </a:r>
          </a:p>
          <a:p>
            <a:pPr marL="514350" indent="-514350" defTabSz="844550">
              <a:lnSpc>
                <a:spcPct val="90000"/>
              </a:lnSpc>
              <a:spcAft>
                <a:spcPct val="35000"/>
              </a:spcAft>
              <a:buFont typeface="Calibri" pitchFamily="34" charset="0"/>
              <a:buAutoNum type="arabicPeriod"/>
            </a:pPr>
            <a:r>
              <a:rPr lang="fr-FR" altLang="fr-FR" sz="2800" b="1" dirty="0">
                <a:latin typeface="Calibri" pitchFamily="34" charset="0"/>
              </a:rPr>
              <a:t>Perspectives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914400" y="609600"/>
            <a:ext cx="7010400" cy="369332"/>
          </a:xfrm>
          <a:prstGeom prst="rect">
            <a:avLst/>
          </a:prstGeom>
          <a:solidFill>
            <a:srgbClr val="FFEEB9"/>
          </a:solidFill>
          <a:ln w="9525">
            <a:noFill/>
            <a:miter lim="800000"/>
            <a:headEnd/>
            <a:tailEnd/>
          </a:ln>
        </p:spPr>
        <p:txBody>
          <a:bodyPr>
            <a:spAutoFit/>
          </a:bodyPr>
          <a:lstStyle/>
          <a:p>
            <a:pPr algn="ctr"/>
            <a:r>
              <a:rPr lang="fr-FR" altLang="fr-FR" dirty="0" smtClean="0">
                <a:latin typeface="Calibri" pitchFamily="34" charset="0"/>
              </a:rPr>
              <a:t>1. </a:t>
            </a:r>
            <a:r>
              <a:rPr lang="fr-FR" altLang="fr-FR" dirty="0">
                <a:latin typeface="Calibri" pitchFamily="34" charset="0"/>
              </a:rPr>
              <a:t>Synthèse de la méthode de calcul de la </a:t>
            </a:r>
            <a:r>
              <a:rPr lang="fr-FR" altLang="fr-FR" dirty="0" smtClean="0">
                <a:latin typeface="Calibri" pitchFamily="34" charset="0"/>
              </a:rPr>
              <a:t>VA dans </a:t>
            </a:r>
            <a:r>
              <a:rPr lang="fr-FR" altLang="fr-FR" dirty="0">
                <a:latin typeface="Calibri" pitchFamily="34" charset="0"/>
              </a:rPr>
              <a:t>les </a:t>
            </a:r>
            <a:r>
              <a:rPr lang="fr-FR" altLang="fr-FR" dirty="0" smtClean="0">
                <a:latin typeface="Calibri" pitchFamily="34" charset="0"/>
              </a:rPr>
              <a:t>CNA</a:t>
            </a:r>
            <a:endParaRPr lang="en-US" altLang="fr-FR" dirty="0">
              <a:latin typeface="Calibri" pitchFamily="34" charset="0"/>
            </a:endParaRPr>
          </a:p>
        </p:txBody>
      </p:sp>
      <p:sp>
        <p:nvSpPr>
          <p:cNvPr id="10277" name="Rectangle 5"/>
          <p:cNvSpPr>
            <a:spLocks noChangeArrowheads="1"/>
          </p:cNvSpPr>
          <p:nvPr/>
        </p:nvSpPr>
        <p:spPr bwMode="auto">
          <a:xfrm>
            <a:off x="900113" y="1052513"/>
            <a:ext cx="7010400" cy="646331"/>
          </a:xfrm>
          <a:prstGeom prst="rect">
            <a:avLst/>
          </a:prstGeom>
          <a:solidFill>
            <a:schemeClr val="bg1"/>
          </a:solidFill>
          <a:ln w="9525">
            <a:noFill/>
            <a:miter lim="800000"/>
            <a:headEnd/>
            <a:tailEnd/>
          </a:ln>
        </p:spPr>
        <p:txBody>
          <a:bodyPr>
            <a:spAutoFit/>
          </a:bodyPr>
          <a:lstStyle/>
          <a:p>
            <a:pPr>
              <a:buFont typeface="Arial" pitchFamily="34" charset="0"/>
              <a:buChar char="•"/>
            </a:pPr>
            <a:r>
              <a:rPr lang="fr-FR" altLang="fr-FR" dirty="0">
                <a:latin typeface="Calibri" pitchFamily="34" charset="0"/>
              </a:rPr>
              <a:t> </a:t>
            </a:r>
            <a:r>
              <a:rPr lang="fr-FR" altLang="fr-FR" dirty="0" smtClean="0">
                <a:latin typeface="Calibri" pitchFamily="34" charset="0"/>
              </a:rPr>
              <a:t>Branches correspondantes dans la nomenclature des activités des comptes nationaux annuels (CNA)</a:t>
            </a:r>
            <a:endParaRPr lang="en-US" altLang="fr-FR" dirty="0">
              <a:latin typeface="Calibri" pitchFamily="34" charset="0"/>
            </a:endParaRPr>
          </a:p>
        </p:txBody>
      </p:sp>
      <p:graphicFrame>
        <p:nvGraphicFramePr>
          <p:cNvPr id="5" name="Tableau 1"/>
          <p:cNvGraphicFramePr>
            <a:graphicFrameLocks noGrp="1"/>
          </p:cNvGraphicFramePr>
          <p:nvPr/>
        </p:nvGraphicFramePr>
        <p:xfrm>
          <a:off x="467544" y="1772816"/>
          <a:ext cx="8229599" cy="3026777"/>
        </p:xfrm>
        <a:graphic>
          <a:graphicData uri="http://schemas.openxmlformats.org/drawingml/2006/table">
            <a:tbl>
              <a:tblPr/>
              <a:tblGrid>
                <a:gridCol w="1250682"/>
                <a:gridCol w="1026759"/>
                <a:gridCol w="1178943"/>
                <a:gridCol w="874575"/>
                <a:gridCol w="2207875"/>
                <a:gridCol w="1690765"/>
              </a:tblGrid>
              <a:tr h="53366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Intitulé des branches CNA</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Poids de la VA dans le PIB</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Poids du secteur informel dans la branche</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Source de données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Méthodologie d’estimation de la production et des CI, volume et valeur</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Perspectives de développement des CNA</a:t>
                      </a:r>
                    </a:p>
                  </a:txBody>
                  <a:tcPr marT="45722" marB="45722"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29762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Commerce</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fr-FR" sz="1200" b="0" i="0" u="none" strike="noStrike" dirty="0" smtClean="0">
                          <a:solidFill>
                            <a:srgbClr val="000000"/>
                          </a:solidFill>
                          <a:latin typeface="Calibri"/>
                        </a:rPr>
                        <a:t>9,03</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69,92</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DSF</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Somme des marges et données issues des déclarations statistiques et fiscales  (DSF). Projection des CI </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Exploitation des données de l’enquête sur les taux de marges  (distinguer les marges de commerce et de transport de façon séparée)</a:t>
                      </a: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29762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r h="53459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914400" y="609600"/>
            <a:ext cx="7010400" cy="369332"/>
          </a:xfrm>
          <a:prstGeom prst="rect">
            <a:avLst/>
          </a:prstGeom>
          <a:solidFill>
            <a:srgbClr val="FFEEB9"/>
          </a:solidFill>
          <a:ln w="9525">
            <a:noFill/>
            <a:miter lim="800000"/>
            <a:headEnd/>
            <a:tailEnd/>
          </a:ln>
        </p:spPr>
        <p:txBody>
          <a:bodyPr>
            <a:spAutoFit/>
          </a:bodyPr>
          <a:lstStyle/>
          <a:p>
            <a:pPr algn="ctr"/>
            <a:r>
              <a:rPr lang="fr-FR" altLang="fr-FR" dirty="0" smtClean="0">
                <a:latin typeface="Calibri" pitchFamily="34" charset="0"/>
              </a:rPr>
              <a:t>2. </a:t>
            </a:r>
            <a:r>
              <a:rPr lang="fr-FR" altLang="fr-FR" dirty="0">
                <a:latin typeface="Calibri" pitchFamily="34" charset="0"/>
              </a:rPr>
              <a:t>Méthodologie de calcul de la VA de la </a:t>
            </a:r>
            <a:r>
              <a:rPr lang="fr-FR" altLang="fr-FR" dirty="0" smtClean="0">
                <a:latin typeface="Calibri" pitchFamily="34" charset="0"/>
              </a:rPr>
              <a:t>branche Commerce dans </a:t>
            </a:r>
            <a:r>
              <a:rPr lang="fr-FR" altLang="fr-FR" dirty="0">
                <a:latin typeface="Calibri" pitchFamily="34" charset="0"/>
              </a:rPr>
              <a:t>les </a:t>
            </a:r>
            <a:r>
              <a:rPr lang="fr-FR" altLang="fr-FR" dirty="0" smtClean="0">
                <a:latin typeface="Calibri" pitchFamily="34" charset="0"/>
              </a:rPr>
              <a:t>CNT</a:t>
            </a:r>
            <a:endParaRPr lang="fr-FR" altLang="fr-FR" dirty="0">
              <a:latin typeface="Calibri" pitchFamily="34" charset="0"/>
            </a:endParaRPr>
          </a:p>
        </p:txBody>
      </p:sp>
      <p:sp>
        <p:nvSpPr>
          <p:cNvPr id="10277" name="Rectangle 5"/>
          <p:cNvSpPr>
            <a:spLocks noChangeArrowheads="1"/>
          </p:cNvSpPr>
          <p:nvPr/>
        </p:nvSpPr>
        <p:spPr bwMode="auto">
          <a:xfrm>
            <a:off x="900113" y="1052513"/>
            <a:ext cx="7010400" cy="369332"/>
          </a:xfrm>
          <a:prstGeom prst="rect">
            <a:avLst/>
          </a:prstGeom>
          <a:solidFill>
            <a:srgbClr val="FFC000"/>
          </a:solidFill>
          <a:ln w="9525">
            <a:noFill/>
            <a:miter lim="800000"/>
            <a:headEnd/>
            <a:tailEnd/>
          </a:ln>
        </p:spPr>
        <p:txBody>
          <a:bodyPr>
            <a:spAutoFit/>
          </a:bodyPr>
          <a:lstStyle/>
          <a:p>
            <a:pPr algn="ctr"/>
            <a:r>
              <a:rPr lang="fr-FR" altLang="fr-FR" dirty="0" smtClean="0">
                <a:latin typeface="Calibri" pitchFamily="34" charset="0"/>
              </a:rPr>
              <a:t>2.1 Liste des indicateurs potentiels</a:t>
            </a:r>
            <a:endParaRPr lang="en-US" altLang="fr-FR" dirty="0">
              <a:latin typeface="Calibri" pitchFamily="34" charset="0"/>
            </a:endParaRPr>
          </a:p>
        </p:txBody>
      </p:sp>
      <p:graphicFrame>
        <p:nvGraphicFramePr>
          <p:cNvPr id="5" name="Tableau 1"/>
          <p:cNvGraphicFramePr>
            <a:graphicFrameLocks noGrp="1"/>
          </p:cNvGraphicFramePr>
          <p:nvPr/>
        </p:nvGraphicFramePr>
        <p:xfrm>
          <a:off x="467544" y="1772816"/>
          <a:ext cx="8229601" cy="4105624"/>
        </p:xfrm>
        <a:graphic>
          <a:graphicData uri="http://schemas.openxmlformats.org/drawingml/2006/table">
            <a:tbl>
              <a:tblPr/>
              <a:tblGrid>
                <a:gridCol w="1080120"/>
                <a:gridCol w="936104"/>
                <a:gridCol w="864096"/>
                <a:gridCol w="1008112"/>
                <a:gridCol w="1440160"/>
                <a:gridCol w="1440160"/>
                <a:gridCol w="1460849"/>
              </a:tblGrid>
              <a:tr h="53366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Indicateurs</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Nature (flux/stock/indice)</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Fréquence</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Date de disponibilité</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Forces </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Faiblesses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Observations</a:t>
                      </a:r>
                    </a:p>
                  </a:txBody>
                  <a:tcPr marT="45722" marB="45722"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108810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Indicateur </a:t>
                      </a: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indirect du </a:t>
                      </a: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commerce</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Flux</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Trimestriel</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Dépend des travaux des CNT</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Facile à obtenir à partir des comptes des branches du primaire et du secondaire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Dépend des valeur ajoutées trimestrielles des secteurs primaire et secondaire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Mise en place du dispositif de collecte ou production d’autres indicateurs en perspective</a:t>
                      </a: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24308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Indice du commerce extérieur</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Indice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Trimestriel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Mieux adapté pour l’étalonnage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Données infra annuelles non encore disponibles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Mise en place du dispositif de production d’indice de commerce en perspective</a:t>
                      </a: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r h="40513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Trend</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N’a pas de coût</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Ne permet pas de bien apprécier la performance dans le commerce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2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914400" y="609600"/>
            <a:ext cx="7010400" cy="369332"/>
          </a:xfrm>
          <a:prstGeom prst="rect">
            <a:avLst/>
          </a:prstGeom>
          <a:solidFill>
            <a:srgbClr val="FFEEB9"/>
          </a:solidFill>
          <a:ln w="9525">
            <a:noFill/>
            <a:miter lim="800000"/>
            <a:headEnd/>
            <a:tailEnd/>
          </a:ln>
        </p:spPr>
        <p:txBody>
          <a:bodyPr>
            <a:spAutoFit/>
          </a:bodyPr>
          <a:lstStyle/>
          <a:p>
            <a:pPr algn="ctr"/>
            <a:r>
              <a:rPr lang="fr-FR" altLang="fr-FR" dirty="0" smtClean="0">
                <a:latin typeface="Calibri" pitchFamily="34" charset="0"/>
              </a:rPr>
              <a:t>2. </a:t>
            </a:r>
            <a:r>
              <a:rPr lang="fr-FR" altLang="fr-FR" dirty="0">
                <a:latin typeface="Calibri" pitchFamily="34" charset="0"/>
              </a:rPr>
              <a:t>Méthodologie de calcul de la VA de la branche </a:t>
            </a:r>
            <a:r>
              <a:rPr lang="fr-FR" altLang="fr-FR" dirty="0" smtClean="0">
                <a:latin typeface="Calibri" pitchFamily="34" charset="0"/>
              </a:rPr>
              <a:t>Commerce dans </a:t>
            </a:r>
            <a:r>
              <a:rPr lang="fr-FR" altLang="fr-FR" dirty="0">
                <a:latin typeface="Calibri" pitchFamily="34" charset="0"/>
              </a:rPr>
              <a:t>les </a:t>
            </a:r>
            <a:r>
              <a:rPr lang="fr-FR" altLang="fr-FR" dirty="0" smtClean="0">
                <a:latin typeface="Calibri" pitchFamily="34" charset="0"/>
              </a:rPr>
              <a:t>CNT</a:t>
            </a:r>
            <a:endParaRPr lang="fr-FR" altLang="fr-FR" dirty="0">
              <a:latin typeface="Calibri" pitchFamily="34" charset="0"/>
            </a:endParaRPr>
          </a:p>
        </p:txBody>
      </p:sp>
      <p:sp>
        <p:nvSpPr>
          <p:cNvPr id="10277" name="Rectangle 5"/>
          <p:cNvSpPr>
            <a:spLocks noChangeArrowheads="1"/>
          </p:cNvSpPr>
          <p:nvPr/>
        </p:nvSpPr>
        <p:spPr bwMode="auto">
          <a:xfrm>
            <a:off x="900113" y="1052513"/>
            <a:ext cx="7010400" cy="369332"/>
          </a:xfrm>
          <a:prstGeom prst="rect">
            <a:avLst/>
          </a:prstGeom>
          <a:solidFill>
            <a:srgbClr val="FFC000"/>
          </a:solidFill>
          <a:ln w="9525">
            <a:noFill/>
            <a:miter lim="800000"/>
            <a:headEnd/>
            <a:tailEnd/>
          </a:ln>
        </p:spPr>
        <p:txBody>
          <a:bodyPr>
            <a:spAutoFit/>
          </a:bodyPr>
          <a:lstStyle/>
          <a:p>
            <a:pPr algn="ctr"/>
            <a:r>
              <a:rPr lang="fr-FR" altLang="fr-FR" dirty="0" smtClean="0">
                <a:latin typeface="Calibri" pitchFamily="34" charset="0"/>
              </a:rPr>
              <a:t>2.3 Présentation des modèles </a:t>
            </a:r>
            <a:r>
              <a:rPr lang="fr-FR" altLang="fr-FR" dirty="0" smtClean="0">
                <a:latin typeface="Calibri" pitchFamily="34" charset="0"/>
              </a:rPr>
              <a:t>éligibles </a:t>
            </a:r>
            <a:r>
              <a:rPr lang="fr-FR" altLang="fr-FR" dirty="0" smtClean="0">
                <a:latin typeface="Calibri" pitchFamily="34" charset="0"/>
              </a:rPr>
              <a:t>pour l’étalonnage </a:t>
            </a:r>
            <a:r>
              <a:rPr lang="fr-FR" altLang="fr-FR" sz="1100" dirty="0" smtClean="0">
                <a:latin typeface="Calibri" pitchFamily="34" charset="0"/>
              </a:rPr>
              <a:t>(avantage/inconvénients)</a:t>
            </a:r>
            <a:endParaRPr lang="en-US" altLang="fr-FR" sz="1100" dirty="0">
              <a:latin typeface="Calibri" pitchFamily="34" charset="0"/>
            </a:endParaRPr>
          </a:p>
        </p:txBody>
      </p:sp>
      <p:sp>
        <p:nvSpPr>
          <p:cNvPr id="6" name="Rectangle 5"/>
          <p:cNvSpPr>
            <a:spLocks noChangeArrowheads="1"/>
          </p:cNvSpPr>
          <p:nvPr/>
        </p:nvSpPr>
        <p:spPr bwMode="auto">
          <a:xfrm>
            <a:off x="945976" y="1556792"/>
            <a:ext cx="7010400" cy="4785926"/>
          </a:xfrm>
          <a:prstGeom prst="rect">
            <a:avLst/>
          </a:prstGeom>
          <a:solidFill>
            <a:schemeClr val="bg1"/>
          </a:solidFill>
          <a:ln w="9525">
            <a:noFill/>
            <a:miter lim="800000"/>
            <a:headEnd/>
            <a:tailEnd/>
          </a:ln>
        </p:spPr>
        <p:txBody>
          <a:bodyPr wrap="square">
            <a:spAutoFit/>
          </a:bodyPr>
          <a:lstStyle/>
          <a:p>
            <a:r>
              <a:rPr lang="fr-FR" dirty="0" smtClean="0">
                <a:latin typeface="Calibri" pitchFamily="34" charset="0"/>
              </a:rPr>
              <a:t>Plusieurs formes de spécifications peuvent être adoptées pour estimer le compte trimestriel  de la branche. Les indicateurs potentiels identifiés seront remplacés par leur valeur annualisée (moyenne). Les modèles suivants sont éligibles :</a:t>
            </a:r>
          </a:p>
          <a:p>
            <a:r>
              <a:rPr lang="fr-FR" sz="800" dirty="0" smtClean="0"/>
              <a:t> </a:t>
            </a:r>
          </a:p>
          <a:p>
            <a:pPr>
              <a:lnSpc>
                <a:spcPct val="150000"/>
              </a:lnSpc>
            </a:pPr>
            <a:r>
              <a:rPr lang="fr-FR" b="1" dirty="0" smtClean="0"/>
              <a:t>Y= </a:t>
            </a:r>
            <a:r>
              <a:rPr lang="fr-FR" b="1" dirty="0" err="1" smtClean="0"/>
              <a:t>c.Trend</a:t>
            </a:r>
            <a:r>
              <a:rPr lang="fr-FR" b="1" dirty="0" smtClean="0"/>
              <a:t>+d+u                                                                             (i)</a:t>
            </a:r>
            <a:endParaRPr lang="fr-FR" dirty="0" smtClean="0"/>
          </a:p>
          <a:p>
            <a:pPr>
              <a:lnSpc>
                <a:spcPct val="150000"/>
              </a:lnSpc>
            </a:pPr>
            <a:r>
              <a:rPr lang="fr-FR" b="1" dirty="0" smtClean="0"/>
              <a:t>Y= </a:t>
            </a:r>
            <a:r>
              <a:rPr lang="fr-FR" b="1" dirty="0" err="1" smtClean="0"/>
              <a:t>a.IndCommer</a:t>
            </a:r>
            <a:r>
              <a:rPr lang="fr-FR" b="1" dirty="0" smtClean="0"/>
              <a:t>+d+u                                                                  (ii)</a:t>
            </a:r>
          </a:p>
          <a:p>
            <a:pPr>
              <a:lnSpc>
                <a:spcPct val="150000"/>
              </a:lnSpc>
            </a:pPr>
            <a:r>
              <a:rPr lang="fr-FR" b="1" dirty="0" smtClean="0"/>
              <a:t>Y= </a:t>
            </a:r>
            <a:r>
              <a:rPr lang="fr-FR" b="1" dirty="0" err="1" smtClean="0"/>
              <a:t>b.IndexCom</a:t>
            </a:r>
            <a:r>
              <a:rPr lang="fr-FR" b="1" dirty="0" smtClean="0"/>
              <a:t>+d+u                                                                   (iii)</a:t>
            </a:r>
            <a:endParaRPr lang="fr-FR" dirty="0" smtClean="0"/>
          </a:p>
          <a:p>
            <a:pPr>
              <a:lnSpc>
                <a:spcPct val="150000"/>
              </a:lnSpc>
            </a:pPr>
            <a:r>
              <a:rPr lang="fr-FR" b="1" dirty="0" smtClean="0"/>
              <a:t>Y= </a:t>
            </a:r>
            <a:r>
              <a:rPr lang="fr-FR" b="1" dirty="0" err="1" smtClean="0"/>
              <a:t>a.IndCommer</a:t>
            </a:r>
            <a:r>
              <a:rPr lang="fr-FR" b="1" dirty="0" smtClean="0"/>
              <a:t> + </a:t>
            </a:r>
            <a:r>
              <a:rPr lang="fr-FR" b="1" dirty="0" err="1" smtClean="0"/>
              <a:t>c.Trend</a:t>
            </a:r>
            <a:r>
              <a:rPr lang="fr-FR" b="1" dirty="0" smtClean="0"/>
              <a:t>+ d + u                                             (iv) </a:t>
            </a:r>
          </a:p>
          <a:p>
            <a:pPr>
              <a:lnSpc>
                <a:spcPct val="150000"/>
              </a:lnSpc>
            </a:pPr>
            <a:r>
              <a:rPr lang="fr-FR" b="1" dirty="0" smtClean="0"/>
              <a:t>Y= </a:t>
            </a:r>
            <a:r>
              <a:rPr lang="fr-FR" b="1" dirty="0" err="1" smtClean="0"/>
              <a:t>b.IndexCom</a:t>
            </a:r>
            <a:r>
              <a:rPr lang="fr-FR" b="1" dirty="0" smtClean="0"/>
              <a:t>+ </a:t>
            </a:r>
            <a:r>
              <a:rPr lang="fr-FR" b="1" dirty="0" err="1" smtClean="0"/>
              <a:t>c.Trend</a:t>
            </a:r>
            <a:r>
              <a:rPr lang="fr-FR" b="1" dirty="0" smtClean="0"/>
              <a:t>+ d + u                                                 (v) </a:t>
            </a:r>
            <a:endParaRPr lang="fr-FR" dirty="0" smtClean="0"/>
          </a:p>
          <a:p>
            <a:pPr>
              <a:lnSpc>
                <a:spcPct val="150000"/>
              </a:lnSpc>
            </a:pPr>
            <a:r>
              <a:rPr lang="fr-FR" b="1" dirty="0" smtClean="0"/>
              <a:t>Y= </a:t>
            </a:r>
            <a:r>
              <a:rPr lang="fr-FR" b="1" dirty="0" err="1" smtClean="0"/>
              <a:t>a.IndCommer</a:t>
            </a:r>
            <a:r>
              <a:rPr lang="fr-FR" b="1" dirty="0" smtClean="0"/>
              <a:t> + </a:t>
            </a:r>
            <a:r>
              <a:rPr lang="fr-FR" b="1" dirty="0" err="1" smtClean="0"/>
              <a:t>b.IndexCom</a:t>
            </a:r>
            <a:r>
              <a:rPr lang="fr-FR" b="1" baseline="-25000" dirty="0" smtClean="0"/>
              <a:t> </a:t>
            </a:r>
            <a:r>
              <a:rPr lang="fr-FR" b="1" dirty="0" smtClean="0"/>
              <a:t>+</a:t>
            </a:r>
            <a:r>
              <a:rPr lang="fr-FR" b="1" dirty="0" err="1" smtClean="0"/>
              <a:t>c.Trend</a:t>
            </a:r>
            <a:r>
              <a:rPr lang="fr-FR" b="1" dirty="0" smtClean="0"/>
              <a:t> + d + u                    (vi)</a:t>
            </a:r>
          </a:p>
          <a:p>
            <a:pPr>
              <a:lnSpc>
                <a:spcPct val="150000"/>
              </a:lnSpc>
            </a:pPr>
            <a:r>
              <a:rPr lang="fr-FR" b="1" dirty="0" smtClean="0"/>
              <a:t>où</a:t>
            </a:r>
          </a:p>
          <a:p>
            <a:r>
              <a:rPr lang="fr-FR" b="1" dirty="0" err="1" smtClean="0"/>
              <a:t>IndCommer</a:t>
            </a:r>
            <a:r>
              <a:rPr lang="fr-FR" b="1" dirty="0" smtClean="0"/>
              <a:t>: </a:t>
            </a:r>
            <a:r>
              <a:rPr lang="fr-FR" altLang="fr-FR" dirty="0" smtClean="0">
                <a:solidFill>
                  <a:srgbClr val="000000"/>
                </a:solidFill>
                <a:latin typeface="Calibri" panose="020F0502020204030204" pitchFamily="34" charset="0"/>
                <a:cs typeface="Arial" panose="020B0604020202020204" pitchFamily="34" charset="0"/>
              </a:rPr>
              <a:t>Indicateur indirect du commerce ; </a:t>
            </a:r>
          </a:p>
          <a:p>
            <a:r>
              <a:rPr lang="fr-FR" b="1" dirty="0" err="1" smtClean="0"/>
              <a:t>IndexCom</a:t>
            </a:r>
            <a:r>
              <a:rPr lang="fr-FR" dirty="0" smtClean="0">
                <a:solidFill>
                  <a:srgbClr val="000000"/>
                </a:solidFill>
                <a:latin typeface="Calibri" panose="020F0502020204030204" pitchFamily="34" charset="0"/>
                <a:cs typeface="Arial" panose="020B0604020202020204" pitchFamily="34" charset="0"/>
              </a:rPr>
              <a:t>: Indice du commerce extérieur (valeur unitaire, Volume,…).</a:t>
            </a:r>
            <a:endParaRPr lang="en-US" altLang="fr-FR" sz="11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914400" y="609600"/>
            <a:ext cx="7010400" cy="369332"/>
          </a:xfrm>
          <a:prstGeom prst="rect">
            <a:avLst/>
          </a:prstGeom>
          <a:solidFill>
            <a:srgbClr val="FFEEB9"/>
          </a:solidFill>
          <a:ln w="9525">
            <a:noFill/>
            <a:miter lim="800000"/>
            <a:headEnd/>
            <a:tailEnd/>
          </a:ln>
        </p:spPr>
        <p:txBody>
          <a:bodyPr>
            <a:spAutoFit/>
          </a:bodyPr>
          <a:lstStyle/>
          <a:p>
            <a:pPr algn="ctr"/>
            <a:r>
              <a:rPr lang="fr-FR" altLang="fr-FR" dirty="0" smtClean="0">
                <a:latin typeface="Calibri" pitchFamily="34" charset="0"/>
              </a:rPr>
              <a:t>2. </a:t>
            </a:r>
            <a:r>
              <a:rPr lang="fr-FR" altLang="fr-FR" dirty="0">
                <a:latin typeface="Calibri" pitchFamily="34" charset="0"/>
              </a:rPr>
              <a:t>Méthodologie de calcul de la VA de la branche </a:t>
            </a:r>
            <a:r>
              <a:rPr lang="fr-FR" altLang="fr-FR" dirty="0" smtClean="0">
                <a:latin typeface="Calibri" pitchFamily="34" charset="0"/>
              </a:rPr>
              <a:t>Commerce dans </a:t>
            </a:r>
            <a:r>
              <a:rPr lang="fr-FR" altLang="fr-FR" dirty="0">
                <a:latin typeface="Calibri" pitchFamily="34" charset="0"/>
              </a:rPr>
              <a:t>les </a:t>
            </a:r>
            <a:r>
              <a:rPr lang="fr-FR" altLang="fr-FR" dirty="0" smtClean="0">
                <a:latin typeface="Calibri" pitchFamily="34" charset="0"/>
              </a:rPr>
              <a:t>CNT</a:t>
            </a:r>
            <a:endParaRPr lang="fr-FR" altLang="fr-FR" dirty="0">
              <a:latin typeface="Calibri" pitchFamily="34" charset="0"/>
            </a:endParaRPr>
          </a:p>
        </p:txBody>
      </p:sp>
      <p:sp>
        <p:nvSpPr>
          <p:cNvPr id="10277" name="Rectangle 5"/>
          <p:cNvSpPr>
            <a:spLocks noChangeArrowheads="1"/>
          </p:cNvSpPr>
          <p:nvPr/>
        </p:nvSpPr>
        <p:spPr bwMode="auto">
          <a:xfrm>
            <a:off x="900113" y="1052513"/>
            <a:ext cx="7010400" cy="369332"/>
          </a:xfrm>
          <a:prstGeom prst="rect">
            <a:avLst/>
          </a:prstGeom>
          <a:solidFill>
            <a:srgbClr val="FFC000"/>
          </a:solidFill>
          <a:ln w="9525">
            <a:noFill/>
            <a:miter lim="800000"/>
            <a:headEnd/>
            <a:tailEnd/>
          </a:ln>
        </p:spPr>
        <p:txBody>
          <a:bodyPr>
            <a:spAutoFit/>
          </a:bodyPr>
          <a:lstStyle/>
          <a:p>
            <a:pPr algn="ctr"/>
            <a:r>
              <a:rPr lang="fr-FR" altLang="fr-FR" dirty="0" smtClean="0">
                <a:latin typeface="Calibri" pitchFamily="34" charset="0"/>
              </a:rPr>
              <a:t>2.3 Préparation des fichiers</a:t>
            </a:r>
            <a:endParaRPr lang="en-US" altLang="fr-FR" dirty="0">
              <a:latin typeface="Calibri" pitchFamily="34" charset="0"/>
            </a:endParaRPr>
          </a:p>
        </p:txBody>
      </p:sp>
      <p:graphicFrame>
        <p:nvGraphicFramePr>
          <p:cNvPr id="5" name="Tableau 1"/>
          <p:cNvGraphicFramePr>
            <a:graphicFrameLocks noGrp="1"/>
          </p:cNvGraphicFramePr>
          <p:nvPr/>
        </p:nvGraphicFramePr>
        <p:xfrm>
          <a:off x="467544" y="1772816"/>
          <a:ext cx="8424936" cy="3627124"/>
        </p:xfrm>
        <a:graphic>
          <a:graphicData uri="http://schemas.openxmlformats.org/drawingml/2006/table">
            <a:tbl>
              <a:tblPr/>
              <a:tblGrid>
                <a:gridCol w="1815719"/>
                <a:gridCol w="1208617"/>
                <a:gridCol w="1696533"/>
                <a:gridCol w="1255795"/>
                <a:gridCol w="1721983"/>
                <a:gridCol w="726289"/>
              </a:tblGrid>
              <a:tr h="53366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Liste des fichiers</a:t>
                      </a: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Type (Excel, batch, texte)</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Contenu</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Résultats produits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Fichiers dépendants</a:t>
                      </a:r>
                    </a:p>
                  </a:txBody>
                  <a:tcPr marT="45722" marB="45722"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Observations</a:t>
                      </a:r>
                    </a:p>
                  </a:txBody>
                  <a:tcPr marT="45722" marB="45722"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79646"/>
                    </a:solidFill>
                  </a:tcPr>
                </a:tc>
              </a:tr>
              <a:tr h="29762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Flow_agg_prod_commer</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Excel</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Production de la branche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24308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Flow_rel_ind_commer</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Excel</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Indicateur relié à la production</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r h="40513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batch_flow_commer</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batch</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Programme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Flow_agg_prod_commer</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Flow_rel_ind_commer</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DEFE9"/>
                    </a:solidFill>
                  </a:tcPr>
                </a:tc>
              </a:tr>
              <a:tr h="29762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err="1" smtClean="0">
                          <a:ln>
                            <a:noFill/>
                          </a:ln>
                          <a:solidFill>
                            <a:srgbClr val="000000"/>
                          </a:solidFill>
                          <a:effectLst/>
                          <a:latin typeface="Calibri" panose="020F0502020204030204" pitchFamily="34" charset="0"/>
                          <a:cs typeface="Arial" panose="020B0604020202020204" pitchFamily="34" charset="0"/>
                        </a:rPr>
                        <a:t>Flow_res_commer</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22" marB="45722"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rPr>
                        <a:t>Excel</a:t>
                      </a: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CNT de la branche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Paramètres d’étalonnage</a:t>
                      </a: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T="45718" marB="45718"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914400" y="609600"/>
            <a:ext cx="7010400" cy="369332"/>
          </a:xfrm>
          <a:prstGeom prst="rect">
            <a:avLst/>
          </a:prstGeom>
          <a:solidFill>
            <a:srgbClr val="FFEEB9"/>
          </a:solidFill>
          <a:ln w="9525">
            <a:noFill/>
            <a:miter lim="800000"/>
            <a:headEnd/>
            <a:tailEnd/>
          </a:ln>
        </p:spPr>
        <p:txBody>
          <a:bodyPr>
            <a:spAutoFit/>
          </a:bodyPr>
          <a:lstStyle/>
          <a:p>
            <a:pPr algn="ctr"/>
            <a:r>
              <a:rPr lang="fr-FR" altLang="fr-FR" dirty="0" smtClean="0">
                <a:latin typeface="Calibri" pitchFamily="34" charset="0"/>
              </a:rPr>
              <a:t>3. </a:t>
            </a:r>
            <a:r>
              <a:rPr lang="fr-FR" altLang="fr-FR" dirty="0">
                <a:latin typeface="Calibri" pitchFamily="34" charset="0"/>
              </a:rPr>
              <a:t>Tests d’étalonnage réalisés et leurs </a:t>
            </a:r>
            <a:r>
              <a:rPr lang="fr-FR" altLang="fr-FR" dirty="0" smtClean="0">
                <a:latin typeface="Calibri" pitchFamily="34" charset="0"/>
              </a:rPr>
              <a:t>limites</a:t>
            </a:r>
            <a:endParaRPr lang="fr-FR" altLang="fr-FR" dirty="0">
              <a:latin typeface="Calibri" pitchFamily="34" charset="0"/>
            </a:endParaRPr>
          </a:p>
        </p:txBody>
      </p:sp>
      <p:sp>
        <p:nvSpPr>
          <p:cNvPr id="10277" name="Rectangle 5"/>
          <p:cNvSpPr>
            <a:spLocks noChangeArrowheads="1"/>
          </p:cNvSpPr>
          <p:nvPr/>
        </p:nvSpPr>
        <p:spPr bwMode="auto">
          <a:xfrm>
            <a:off x="900113" y="1052513"/>
            <a:ext cx="7010400" cy="923330"/>
          </a:xfrm>
          <a:prstGeom prst="rect">
            <a:avLst/>
          </a:prstGeom>
          <a:solidFill>
            <a:schemeClr val="bg1"/>
          </a:solidFill>
          <a:ln w="9525">
            <a:noFill/>
            <a:miter lim="800000"/>
            <a:headEnd/>
            <a:tailEnd/>
          </a:ln>
        </p:spPr>
        <p:txBody>
          <a:bodyPr>
            <a:spAutoFit/>
          </a:bodyPr>
          <a:lstStyle/>
          <a:p>
            <a:pPr>
              <a:buFont typeface="Arial" pitchFamily="34" charset="0"/>
              <a:buChar char="•"/>
            </a:pPr>
            <a:r>
              <a:rPr lang="fr-FR" altLang="fr-FR" dirty="0">
                <a:latin typeface="Calibri" pitchFamily="34" charset="0"/>
              </a:rPr>
              <a:t> </a:t>
            </a:r>
            <a:r>
              <a:rPr lang="fr-FR" altLang="fr-FR" dirty="0" smtClean="0">
                <a:latin typeface="Calibri" pitchFamily="34" charset="0"/>
              </a:rPr>
              <a:t>Test 1 : agrégats annuels= Production de la branche Commerce; indicateur trimestriel= Indicateur indirect construit à partir de Primaire+Secondaire;   modèle utilisé= (ii), </a:t>
            </a:r>
          </a:p>
        </p:txBody>
      </p:sp>
      <p:sp>
        <p:nvSpPr>
          <p:cNvPr id="6" name="Rectangle 5"/>
          <p:cNvSpPr>
            <a:spLocks noChangeArrowheads="1"/>
          </p:cNvSpPr>
          <p:nvPr/>
        </p:nvSpPr>
        <p:spPr bwMode="auto">
          <a:xfrm>
            <a:off x="899592" y="5530006"/>
            <a:ext cx="7128792" cy="923330"/>
          </a:xfrm>
          <a:prstGeom prst="rect">
            <a:avLst/>
          </a:prstGeom>
          <a:solidFill>
            <a:schemeClr val="bg1"/>
          </a:solidFill>
          <a:ln w="9525">
            <a:noFill/>
            <a:miter lim="800000"/>
            <a:headEnd/>
            <a:tailEnd/>
          </a:ln>
        </p:spPr>
        <p:txBody>
          <a:bodyPr wrap="square">
            <a:spAutoFit/>
          </a:bodyPr>
          <a:lstStyle/>
          <a:p>
            <a:r>
              <a:rPr lang="fr-FR" altLang="fr-FR" dirty="0" smtClean="0">
                <a:latin typeface="Calibri" pitchFamily="34" charset="0"/>
              </a:rPr>
              <a:t>Commentaires: L’indicateur indirect du commerce semble est fortement corrélé avec la Production de la branche  Commerce </a:t>
            </a:r>
            <a:r>
              <a:rPr lang="fr-FR" altLang="fr-FR" dirty="0" smtClean="0">
                <a:solidFill>
                  <a:srgbClr val="FF0000"/>
                </a:solidFill>
                <a:latin typeface="Calibri" pitchFamily="34" charset="0"/>
              </a:rPr>
              <a:t>(corrélation: </a:t>
            </a:r>
            <a:r>
              <a:rPr lang="fr-FR" dirty="0" smtClean="0">
                <a:solidFill>
                  <a:srgbClr val="FF0000"/>
                </a:solidFill>
                <a:latin typeface="Calibri" pitchFamily="34" charset="0"/>
              </a:rPr>
              <a:t>0,912</a:t>
            </a:r>
            <a:r>
              <a:rPr lang="fr-FR" altLang="fr-FR" dirty="0" smtClean="0">
                <a:solidFill>
                  <a:srgbClr val="FF0000"/>
                </a:solidFill>
                <a:latin typeface="Calibri" pitchFamily="34" charset="0"/>
              </a:rPr>
              <a:t>)</a:t>
            </a:r>
            <a:r>
              <a:rPr lang="fr-FR" altLang="fr-FR" dirty="0" smtClean="0">
                <a:latin typeface="Calibri" pitchFamily="34" charset="0"/>
              </a:rPr>
              <a:t>. Toutefois, la nécessité de rechercher d’autres indicateurs directs s’impose.</a:t>
            </a:r>
            <a:endParaRPr lang="en-US" altLang="fr-FR" dirty="0">
              <a:latin typeface="Calibri" pitchFamily="34" charset="0"/>
            </a:endParaRPr>
          </a:p>
        </p:txBody>
      </p:sp>
      <p:sp>
        <p:nvSpPr>
          <p:cNvPr id="9" name="Rectangle 8"/>
          <p:cNvSpPr/>
          <p:nvPr/>
        </p:nvSpPr>
        <p:spPr>
          <a:xfrm>
            <a:off x="1403648" y="4941168"/>
            <a:ext cx="6264696" cy="369332"/>
          </a:xfrm>
          <a:prstGeom prst="rect">
            <a:avLst/>
          </a:prstGeom>
        </p:spPr>
        <p:txBody>
          <a:bodyPr wrap="square">
            <a:spAutoFit/>
          </a:bodyPr>
          <a:lstStyle/>
          <a:p>
            <a:r>
              <a:rPr lang="fr-FR" altLang="fr-FR" dirty="0" smtClean="0">
                <a:latin typeface="Calibri" pitchFamily="34" charset="0"/>
              </a:rPr>
              <a:t>Graphique : Trend –valeur ajoutée annuelle de la branche Pêche</a:t>
            </a:r>
            <a:endParaRPr lang="en-US" altLang="fr-FR" dirty="0">
              <a:latin typeface="Calibri" pitchFamily="34" charset="0"/>
            </a:endParaRPr>
          </a:p>
        </p:txBody>
      </p:sp>
      <p:graphicFrame>
        <p:nvGraphicFramePr>
          <p:cNvPr id="7" name="Graphique 6"/>
          <p:cNvGraphicFramePr>
            <a:graphicFrameLocks/>
          </p:cNvGraphicFramePr>
          <p:nvPr/>
        </p:nvGraphicFramePr>
        <p:xfrm>
          <a:off x="1115616" y="1988840"/>
          <a:ext cx="6696744" cy="302433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914400" y="609600"/>
            <a:ext cx="7010400" cy="369332"/>
          </a:xfrm>
          <a:prstGeom prst="rect">
            <a:avLst/>
          </a:prstGeom>
          <a:solidFill>
            <a:srgbClr val="FFEEB9"/>
          </a:solidFill>
          <a:ln w="9525">
            <a:noFill/>
            <a:miter lim="800000"/>
            <a:headEnd/>
            <a:tailEnd/>
          </a:ln>
        </p:spPr>
        <p:txBody>
          <a:bodyPr>
            <a:spAutoFit/>
          </a:bodyPr>
          <a:lstStyle/>
          <a:p>
            <a:pPr algn="ctr"/>
            <a:r>
              <a:rPr lang="fr-FR" altLang="fr-FR" dirty="0">
                <a:latin typeface="Calibri" pitchFamily="34" charset="0"/>
              </a:rPr>
              <a:t>4</a:t>
            </a:r>
            <a:r>
              <a:rPr lang="fr-FR" altLang="fr-FR" dirty="0" smtClean="0">
                <a:latin typeface="Calibri" pitchFamily="34" charset="0"/>
              </a:rPr>
              <a:t>. </a:t>
            </a:r>
            <a:r>
              <a:rPr lang="fr-FR" altLang="fr-FR" dirty="0">
                <a:latin typeface="Calibri" pitchFamily="34" charset="0"/>
              </a:rPr>
              <a:t>Dispositif de collecte, de mise à jour et de validation des </a:t>
            </a:r>
            <a:r>
              <a:rPr lang="fr-FR" altLang="fr-FR" dirty="0" smtClean="0">
                <a:latin typeface="Calibri" pitchFamily="34" charset="0"/>
              </a:rPr>
              <a:t>données</a:t>
            </a:r>
            <a:endParaRPr lang="fr-FR" altLang="fr-FR" dirty="0">
              <a:latin typeface="Calibri" pitchFamily="34" charset="0"/>
            </a:endParaRPr>
          </a:p>
        </p:txBody>
      </p:sp>
      <p:sp>
        <p:nvSpPr>
          <p:cNvPr id="10277" name="Rectangle 5"/>
          <p:cNvSpPr>
            <a:spLocks noChangeArrowheads="1"/>
          </p:cNvSpPr>
          <p:nvPr/>
        </p:nvSpPr>
        <p:spPr bwMode="auto">
          <a:xfrm>
            <a:off x="827584" y="1052736"/>
            <a:ext cx="7010400" cy="4247317"/>
          </a:xfrm>
          <a:prstGeom prst="rect">
            <a:avLst/>
          </a:prstGeom>
          <a:solidFill>
            <a:schemeClr val="bg1"/>
          </a:solidFill>
          <a:ln w="9525">
            <a:noFill/>
            <a:miter lim="800000"/>
            <a:headEnd/>
            <a:tailEnd/>
          </a:ln>
        </p:spPr>
        <p:txBody>
          <a:bodyPr>
            <a:spAutoFit/>
          </a:bodyPr>
          <a:lstStyle/>
          <a:p>
            <a:pPr>
              <a:lnSpc>
                <a:spcPct val="150000"/>
              </a:lnSpc>
              <a:buFont typeface="Arial" pitchFamily="34" charset="0"/>
              <a:buChar char="•"/>
            </a:pPr>
            <a:r>
              <a:rPr lang="en-US" altLang="fr-FR" sz="2000" dirty="0" smtClean="0">
                <a:latin typeface="Calibri" pitchFamily="34" charset="0"/>
              </a:rPr>
              <a:t> Le </a:t>
            </a:r>
            <a:r>
              <a:rPr lang="en-US" altLang="fr-FR" sz="2000" dirty="0" smtClean="0">
                <a:latin typeface="Calibri" pitchFamily="34" charset="0"/>
              </a:rPr>
              <a:t>s</a:t>
            </a:r>
            <a:r>
              <a:rPr lang="fr-FR" altLang="fr-FR" sz="2000" dirty="0" err="1" smtClean="0">
                <a:latin typeface="Calibri" pitchFamily="34" charset="0"/>
              </a:rPr>
              <a:t>ervice</a:t>
            </a:r>
            <a:r>
              <a:rPr lang="fr-FR" altLang="fr-FR" sz="2000" dirty="0" smtClean="0">
                <a:latin typeface="Calibri" pitchFamily="34" charset="0"/>
              </a:rPr>
              <a:t> </a:t>
            </a:r>
            <a:r>
              <a:rPr lang="fr-FR" altLang="fr-FR" sz="2000" dirty="0" smtClean="0">
                <a:latin typeface="Calibri" pitchFamily="34" charset="0"/>
              </a:rPr>
              <a:t>en charge des statistiques du </a:t>
            </a:r>
            <a:r>
              <a:rPr lang="fr-FR" altLang="fr-FR" sz="2000" dirty="0" smtClean="0">
                <a:latin typeface="Calibri" pitchFamily="34" charset="0"/>
              </a:rPr>
              <a:t>commerce extérieur  </a:t>
            </a:r>
            <a:r>
              <a:rPr lang="en-US" altLang="fr-FR" sz="2000" dirty="0" err="1" smtClean="0">
                <a:latin typeface="Calibri" pitchFamily="34" charset="0"/>
              </a:rPr>
              <a:t>existe</a:t>
            </a:r>
            <a:r>
              <a:rPr lang="en-US" altLang="fr-FR" sz="2000" dirty="0" smtClean="0">
                <a:latin typeface="Calibri" pitchFamily="34" charset="0"/>
              </a:rPr>
              <a:t> </a:t>
            </a:r>
            <a:r>
              <a:rPr lang="en-US" altLang="fr-FR" sz="2000" dirty="0" smtClean="0">
                <a:latin typeface="Calibri" pitchFamily="34" charset="0"/>
              </a:rPr>
              <a:t>à </a:t>
            </a:r>
            <a:r>
              <a:rPr lang="en-US" altLang="fr-FR" sz="2000" dirty="0" err="1" smtClean="0">
                <a:latin typeface="Calibri" pitchFamily="34" charset="0"/>
              </a:rPr>
              <a:t>l’Institut</a:t>
            </a:r>
            <a:r>
              <a:rPr lang="en-US" altLang="fr-FR" sz="2000" dirty="0" smtClean="0">
                <a:latin typeface="Calibri" pitchFamily="34" charset="0"/>
              </a:rPr>
              <a:t>;</a:t>
            </a:r>
          </a:p>
          <a:p>
            <a:pPr>
              <a:lnSpc>
                <a:spcPct val="150000"/>
              </a:lnSpc>
              <a:buFont typeface="Arial" pitchFamily="34" charset="0"/>
              <a:buChar char="•"/>
            </a:pPr>
            <a:r>
              <a:rPr lang="en-US" altLang="fr-FR" sz="2000" dirty="0" smtClean="0">
                <a:latin typeface="Calibri" pitchFamily="34" charset="0"/>
              </a:rPr>
              <a:t> La cellule CNT </a:t>
            </a:r>
            <a:r>
              <a:rPr lang="en-US" altLang="fr-FR" sz="2000" dirty="0" err="1" smtClean="0">
                <a:latin typeface="Calibri" pitchFamily="34" charset="0"/>
              </a:rPr>
              <a:t>travaille</a:t>
            </a:r>
            <a:r>
              <a:rPr lang="en-US" altLang="fr-FR" sz="2000" dirty="0" smtClean="0">
                <a:latin typeface="Calibri" pitchFamily="34" charset="0"/>
              </a:rPr>
              <a:t> en </a:t>
            </a:r>
            <a:r>
              <a:rPr lang="en-US" altLang="fr-FR" sz="2000" dirty="0" err="1" smtClean="0">
                <a:latin typeface="Calibri" pitchFamily="34" charset="0"/>
              </a:rPr>
              <a:t>étroite</a:t>
            </a:r>
            <a:r>
              <a:rPr lang="en-US" altLang="fr-FR" sz="2000" dirty="0" smtClean="0">
                <a:latin typeface="Calibri" pitchFamily="34" charset="0"/>
              </a:rPr>
              <a:t> collaboration avec </a:t>
            </a:r>
            <a:r>
              <a:rPr lang="fr-FR" altLang="fr-FR" sz="2000" dirty="0" smtClean="0">
                <a:latin typeface="Calibri" pitchFamily="34" charset="0"/>
              </a:rPr>
              <a:t>le </a:t>
            </a:r>
            <a:r>
              <a:rPr lang="fr-FR" altLang="fr-FR" sz="2000" dirty="0" smtClean="0">
                <a:latin typeface="Calibri" pitchFamily="34" charset="0"/>
              </a:rPr>
              <a:t>Service en charge des statistiques du </a:t>
            </a:r>
            <a:r>
              <a:rPr lang="fr-FR" altLang="fr-FR" sz="2000" dirty="0" smtClean="0">
                <a:latin typeface="Calibri" pitchFamily="34" charset="0"/>
              </a:rPr>
              <a:t>commerce </a:t>
            </a:r>
            <a:r>
              <a:rPr lang="fr-FR" altLang="fr-FR" sz="2000" dirty="0" smtClean="0">
                <a:latin typeface="Calibri" pitchFamily="34" charset="0"/>
              </a:rPr>
              <a:t>extérieur </a:t>
            </a:r>
            <a:r>
              <a:rPr lang="en-US" altLang="fr-FR" sz="2000" dirty="0" smtClean="0">
                <a:latin typeface="Calibri" pitchFamily="34" charset="0"/>
              </a:rPr>
              <a:t>;</a:t>
            </a:r>
            <a:endParaRPr lang="en-US" altLang="fr-FR" sz="2000" dirty="0" smtClean="0">
              <a:latin typeface="Calibri" pitchFamily="34" charset="0"/>
            </a:endParaRPr>
          </a:p>
          <a:p>
            <a:pPr>
              <a:lnSpc>
                <a:spcPct val="150000"/>
              </a:lnSpc>
              <a:buFont typeface="Arial" pitchFamily="34" charset="0"/>
              <a:buChar char="•"/>
            </a:pPr>
            <a:r>
              <a:rPr lang="en-US" altLang="fr-FR" sz="2000" dirty="0" smtClean="0">
                <a:latin typeface="Calibri" pitchFamily="34" charset="0"/>
              </a:rPr>
              <a:t> La validation des </a:t>
            </a:r>
            <a:r>
              <a:rPr lang="en-US" altLang="fr-FR" sz="2000" dirty="0" err="1" smtClean="0">
                <a:latin typeface="Calibri" pitchFamily="34" charset="0"/>
              </a:rPr>
              <a:t>données</a:t>
            </a:r>
            <a:r>
              <a:rPr lang="en-US" altLang="fr-FR" sz="2000" dirty="0" smtClean="0">
                <a:latin typeface="Calibri" pitchFamily="34" charset="0"/>
              </a:rPr>
              <a:t> input (</a:t>
            </a:r>
            <a:r>
              <a:rPr lang="en-US" altLang="fr-FR" sz="2000" dirty="0" err="1" smtClean="0">
                <a:latin typeface="Calibri" pitchFamily="34" charset="0"/>
              </a:rPr>
              <a:t>indicateurs</a:t>
            </a:r>
            <a:r>
              <a:rPr lang="en-US" altLang="fr-FR" sz="2000" dirty="0" smtClean="0">
                <a:latin typeface="Calibri" pitchFamily="34" charset="0"/>
              </a:rPr>
              <a:t>) se </a:t>
            </a:r>
            <a:r>
              <a:rPr lang="en-US" altLang="fr-FR" sz="2000" dirty="0" err="1" smtClean="0">
                <a:latin typeface="Calibri" pitchFamily="34" charset="0"/>
              </a:rPr>
              <a:t>fera</a:t>
            </a:r>
            <a:r>
              <a:rPr lang="en-US" altLang="fr-FR" sz="2000" dirty="0" smtClean="0">
                <a:latin typeface="Calibri" pitchFamily="34" charset="0"/>
              </a:rPr>
              <a:t> avec les </a:t>
            </a:r>
            <a:r>
              <a:rPr lang="en-US" altLang="fr-FR" sz="2000" dirty="0" smtClean="0">
                <a:latin typeface="Calibri" pitchFamily="34" charset="0"/>
              </a:rPr>
              <a:t>structures/services </a:t>
            </a:r>
            <a:r>
              <a:rPr lang="en-US" altLang="fr-FR" sz="2000" dirty="0" err="1" smtClean="0">
                <a:latin typeface="Calibri" pitchFamily="34" charset="0"/>
              </a:rPr>
              <a:t>producteurs</a:t>
            </a:r>
            <a:r>
              <a:rPr lang="en-US" altLang="fr-FR" sz="2000" dirty="0" smtClean="0">
                <a:latin typeface="Calibri" pitchFamily="34" charset="0"/>
              </a:rPr>
              <a:t> de </a:t>
            </a:r>
            <a:r>
              <a:rPr lang="en-US" altLang="fr-FR" sz="2000" dirty="0" err="1" smtClean="0">
                <a:latin typeface="Calibri" pitchFamily="34" charset="0"/>
              </a:rPr>
              <a:t>ces</a:t>
            </a:r>
            <a:r>
              <a:rPr lang="en-US" altLang="fr-FR" sz="2000" dirty="0" smtClean="0">
                <a:latin typeface="Calibri" pitchFamily="34" charset="0"/>
              </a:rPr>
              <a:t> </a:t>
            </a:r>
            <a:r>
              <a:rPr lang="en-US" altLang="fr-FR" sz="2000" dirty="0" err="1" smtClean="0">
                <a:latin typeface="Calibri" pitchFamily="34" charset="0"/>
              </a:rPr>
              <a:t>indicateurs</a:t>
            </a:r>
            <a:r>
              <a:rPr lang="en-US" altLang="fr-FR" sz="2000" dirty="0" smtClean="0">
                <a:latin typeface="Calibri" pitchFamily="34" charset="0"/>
              </a:rPr>
              <a:t>;</a:t>
            </a:r>
          </a:p>
          <a:p>
            <a:pPr>
              <a:lnSpc>
                <a:spcPct val="150000"/>
              </a:lnSpc>
              <a:buFont typeface="Arial" pitchFamily="34" charset="0"/>
              <a:buChar char="•"/>
            </a:pPr>
            <a:r>
              <a:rPr lang="en-US" altLang="fr-FR" sz="2000" dirty="0" smtClean="0">
                <a:latin typeface="Calibri" pitchFamily="34" charset="0"/>
              </a:rPr>
              <a:t> La validation des CNT se </a:t>
            </a:r>
            <a:r>
              <a:rPr lang="en-US" altLang="fr-FR" sz="2000" dirty="0" err="1" smtClean="0">
                <a:latin typeface="Calibri" pitchFamily="34" charset="0"/>
              </a:rPr>
              <a:t>fera</a:t>
            </a:r>
            <a:r>
              <a:rPr lang="en-US" altLang="fr-FR" sz="2000" dirty="0" smtClean="0">
                <a:latin typeface="Calibri" pitchFamily="34" charset="0"/>
              </a:rPr>
              <a:t> au </a:t>
            </a:r>
            <a:r>
              <a:rPr lang="en-US" altLang="fr-FR" sz="2000" dirty="0" err="1" smtClean="0">
                <a:latin typeface="Calibri" pitchFamily="34" charset="0"/>
              </a:rPr>
              <a:t>sein</a:t>
            </a:r>
            <a:r>
              <a:rPr lang="en-US" altLang="fr-FR" sz="2000" dirty="0" smtClean="0">
                <a:latin typeface="Calibri" pitchFamily="34" charset="0"/>
              </a:rPr>
              <a:t> du </a:t>
            </a:r>
            <a:r>
              <a:rPr lang="en-US" altLang="fr-FR" sz="2000" dirty="0" err="1" smtClean="0">
                <a:latin typeface="Calibri" pitchFamily="34" charset="0"/>
              </a:rPr>
              <a:t>comité</a:t>
            </a:r>
            <a:r>
              <a:rPr lang="en-US" altLang="fr-FR" sz="2000" dirty="0" smtClean="0">
                <a:latin typeface="Calibri" pitchFamily="34" charset="0"/>
              </a:rPr>
              <a:t> PIB-TOFE;</a:t>
            </a:r>
          </a:p>
          <a:p>
            <a:pPr>
              <a:lnSpc>
                <a:spcPct val="150000"/>
              </a:lnSpc>
              <a:buFont typeface="Arial" pitchFamily="34" charset="0"/>
              <a:buChar char="•"/>
            </a:pPr>
            <a:r>
              <a:rPr lang="en-US" altLang="fr-FR" sz="2000" dirty="0" smtClean="0">
                <a:latin typeface="Calibri" pitchFamily="34" charset="0"/>
              </a:rPr>
              <a:t> Le </a:t>
            </a:r>
            <a:r>
              <a:rPr lang="en-US" altLang="fr-FR" sz="2000" dirty="0" err="1" smtClean="0">
                <a:latin typeface="Calibri" pitchFamily="34" charset="0"/>
              </a:rPr>
              <a:t>dispositif</a:t>
            </a:r>
            <a:r>
              <a:rPr lang="en-US" altLang="fr-FR" sz="2000" dirty="0" smtClean="0">
                <a:latin typeface="Calibri" pitchFamily="34" charset="0"/>
              </a:rPr>
              <a:t> de </a:t>
            </a:r>
            <a:r>
              <a:rPr lang="en-US" altLang="fr-FR" sz="2000" dirty="0" err="1" smtClean="0">
                <a:latin typeface="Calibri" pitchFamily="34" charset="0"/>
              </a:rPr>
              <a:t>mise</a:t>
            </a:r>
            <a:r>
              <a:rPr lang="en-US" altLang="fr-FR" sz="2000" dirty="0" smtClean="0">
                <a:latin typeface="Calibri" pitchFamily="34" charset="0"/>
              </a:rPr>
              <a:t> à jour </a:t>
            </a:r>
            <a:r>
              <a:rPr lang="en-US" altLang="fr-FR" sz="2000" dirty="0" err="1" smtClean="0">
                <a:latin typeface="Calibri" pitchFamily="34" charset="0"/>
              </a:rPr>
              <a:t>est</a:t>
            </a:r>
            <a:r>
              <a:rPr lang="en-US" altLang="fr-FR" sz="2000" dirty="0" smtClean="0">
                <a:latin typeface="Calibri" pitchFamily="34" charset="0"/>
              </a:rPr>
              <a:t> </a:t>
            </a:r>
            <a:r>
              <a:rPr lang="en-US" altLang="fr-FR" sz="2000" dirty="0" err="1" smtClean="0">
                <a:latin typeface="Calibri" pitchFamily="34" charset="0"/>
              </a:rPr>
              <a:t>intimement</a:t>
            </a:r>
            <a:r>
              <a:rPr lang="en-US" altLang="fr-FR" sz="2000" dirty="0" smtClean="0">
                <a:latin typeface="Calibri" pitchFamily="34" charset="0"/>
              </a:rPr>
              <a:t> </a:t>
            </a:r>
            <a:r>
              <a:rPr lang="en-US" altLang="fr-FR" sz="2000" dirty="0" err="1" smtClean="0">
                <a:latin typeface="Calibri" pitchFamily="34" charset="0"/>
              </a:rPr>
              <a:t>lié</a:t>
            </a:r>
            <a:r>
              <a:rPr lang="en-US" altLang="fr-FR" sz="2000" dirty="0" smtClean="0">
                <a:latin typeface="Calibri" pitchFamily="34" charset="0"/>
              </a:rPr>
              <a:t> au </a:t>
            </a:r>
            <a:r>
              <a:rPr lang="en-US" altLang="fr-FR" sz="2000" dirty="0" err="1" smtClean="0">
                <a:latin typeface="Calibri" pitchFamily="34" charset="0"/>
              </a:rPr>
              <a:t>travaux</a:t>
            </a:r>
            <a:r>
              <a:rPr lang="en-US" altLang="fr-FR" sz="2000" dirty="0" smtClean="0">
                <a:latin typeface="Calibri" pitchFamily="34" charset="0"/>
              </a:rPr>
              <a:t> </a:t>
            </a:r>
            <a:r>
              <a:rPr lang="en-US" altLang="fr-FR" sz="2000" dirty="0" err="1" smtClean="0">
                <a:latin typeface="Calibri" pitchFamily="34" charset="0"/>
              </a:rPr>
              <a:t>sur</a:t>
            </a:r>
            <a:r>
              <a:rPr lang="en-US" altLang="fr-FR" sz="2000" dirty="0" smtClean="0">
                <a:latin typeface="Calibri" pitchFamily="34" charset="0"/>
              </a:rPr>
              <a:t> les </a:t>
            </a:r>
            <a:r>
              <a:rPr lang="en-US" altLang="fr-FR" sz="2000" dirty="0" err="1" smtClean="0">
                <a:latin typeface="Calibri" pitchFamily="34" charset="0"/>
              </a:rPr>
              <a:t>comptes</a:t>
            </a:r>
            <a:r>
              <a:rPr lang="en-US" altLang="fr-FR" sz="2000" dirty="0" smtClean="0">
                <a:latin typeface="Calibri" pitchFamily="34" charset="0"/>
              </a:rPr>
              <a:t> </a:t>
            </a:r>
            <a:r>
              <a:rPr lang="en-US" altLang="fr-FR" sz="2000" dirty="0" err="1" smtClean="0">
                <a:latin typeface="Calibri" pitchFamily="34" charset="0"/>
              </a:rPr>
              <a:t>annuels</a:t>
            </a:r>
            <a:r>
              <a:rPr lang="en-US" altLang="fr-FR" sz="2000" dirty="0" smtClean="0">
                <a:latin typeface="Calibri" pitchFamily="34" charset="0"/>
              </a:rPr>
              <a:t> </a:t>
            </a:r>
            <a:r>
              <a:rPr lang="en-US" altLang="fr-FR" sz="2000" dirty="0" err="1" smtClean="0">
                <a:latin typeface="Calibri" pitchFamily="34" charset="0"/>
              </a:rPr>
              <a:t>définitifs</a:t>
            </a:r>
            <a:r>
              <a:rPr lang="en-US" altLang="fr-FR" sz="2000" dirty="0" smtClean="0">
                <a:latin typeface="Calibri" pitchFamily="34" charset="0"/>
              </a:rPr>
              <a:t>.</a:t>
            </a:r>
            <a:endParaRPr lang="en-US" altLang="fr-FR" sz="2000"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914400" y="609600"/>
            <a:ext cx="7010400" cy="369332"/>
          </a:xfrm>
          <a:prstGeom prst="rect">
            <a:avLst/>
          </a:prstGeom>
          <a:solidFill>
            <a:srgbClr val="FFEEB9"/>
          </a:solidFill>
          <a:ln w="9525">
            <a:noFill/>
            <a:miter lim="800000"/>
            <a:headEnd/>
            <a:tailEnd/>
          </a:ln>
        </p:spPr>
        <p:txBody>
          <a:bodyPr>
            <a:spAutoFit/>
          </a:bodyPr>
          <a:lstStyle/>
          <a:p>
            <a:pPr algn="ctr"/>
            <a:r>
              <a:rPr lang="fr-FR" altLang="fr-FR" dirty="0" smtClean="0">
                <a:latin typeface="Calibri" pitchFamily="34" charset="0"/>
              </a:rPr>
              <a:t>5. Perspectives</a:t>
            </a:r>
            <a:endParaRPr lang="fr-FR" altLang="fr-FR" dirty="0">
              <a:latin typeface="Calibri" pitchFamily="34" charset="0"/>
            </a:endParaRPr>
          </a:p>
        </p:txBody>
      </p:sp>
      <p:sp>
        <p:nvSpPr>
          <p:cNvPr id="10277" name="Rectangle 5"/>
          <p:cNvSpPr>
            <a:spLocks noChangeArrowheads="1"/>
          </p:cNvSpPr>
          <p:nvPr/>
        </p:nvSpPr>
        <p:spPr bwMode="auto">
          <a:xfrm>
            <a:off x="900113" y="1052513"/>
            <a:ext cx="7010400" cy="3170099"/>
          </a:xfrm>
          <a:prstGeom prst="rect">
            <a:avLst/>
          </a:prstGeom>
          <a:solidFill>
            <a:schemeClr val="bg1"/>
          </a:solidFill>
          <a:ln w="9525">
            <a:noFill/>
            <a:miter lim="800000"/>
            <a:headEnd/>
            <a:tailEnd/>
          </a:ln>
        </p:spPr>
        <p:txBody>
          <a:bodyPr>
            <a:spAutoFit/>
          </a:bodyPr>
          <a:lstStyle/>
          <a:p>
            <a:pPr>
              <a:buFont typeface="Arial" pitchFamily="34" charset="0"/>
              <a:buChar char="•"/>
            </a:pPr>
            <a:r>
              <a:rPr lang="fr-FR" altLang="fr-FR" sz="2000" dirty="0" smtClean="0">
                <a:latin typeface="Calibri" pitchFamily="34" charset="0"/>
              </a:rPr>
              <a:t> Recherche d’autres </a:t>
            </a:r>
            <a:r>
              <a:rPr lang="fr-FR" altLang="fr-FR" sz="2000" dirty="0" smtClean="0">
                <a:latin typeface="Calibri" pitchFamily="34" charset="0"/>
              </a:rPr>
              <a:t>indicateurs </a:t>
            </a:r>
            <a:r>
              <a:rPr lang="fr-FR" altLang="fr-FR" sz="2000" dirty="0" smtClean="0">
                <a:latin typeface="Calibri" pitchFamily="34" charset="0"/>
              </a:rPr>
              <a:t>conjoncturels pour affiner </a:t>
            </a:r>
            <a:r>
              <a:rPr lang="fr-FR" altLang="fr-FR" sz="2000" dirty="0" smtClean="0">
                <a:latin typeface="Calibri" pitchFamily="34" charset="0"/>
              </a:rPr>
              <a:t>l’étalonnage</a:t>
            </a:r>
            <a:r>
              <a:rPr lang="fr-FR" altLang="fr-FR" sz="2000" dirty="0" smtClean="0">
                <a:latin typeface="Calibri" pitchFamily="34" charset="0"/>
              </a:rPr>
              <a:t>;</a:t>
            </a:r>
          </a:p>
          <a:p>
            <a:endParaRPr lang="fr-FR" altLang="fr-FR" sz="2000" dirty="0" smtClean="0">
              <a:latin typeface="Calibri" pitchFamily="34" charset="0"/>
            </a:endParaRPr>
          </a:p>
          <a:p>
            <a:pPr>
              <a:buFont typeface="Arial" pitchFamily="34" charset="0"/>
              <a:buChar char="•"/>
            </a:pPr>
            <a:r>
              <a:rPr lang="fr-FR" altLang="fr-FR" sz="2000" dirty="0" smtClean="0">
                <a:latin typeface="Calibri" pitchFamily="34" charset="0"/>
              </a:rPr>
              <a:t>Mise en place d’un dispositif de production régulière des indices du commerce extérieur par le </a:t>
            </a:r>
            <a:r>
              <a:rPr lang="fr-FR" altLang="fr-FR" sz="2000" dirty="0" smtClean="0">
                <a:latin typeface="Calibri" pitchFamily="34" charset="0"/>
              </a:rPr>
              <a:t>Service en charge des statistiques </a:t>
            </a:r>
            <a:r>
              <a:rPr lang="fr-FR" altLang="fr-FR" sz="2000" dirty="0" smtClean="0">
                <a:latin typeface="Calibri" pitchFamily="34" charset="0"/>
              </a:rPr>
              <a:t>du commerce </a:t>
            </a:r>
            <a:r>
              <a:rPr lang="fr-FR" altLang="fr-FR" sz="2000" dirty="0" smtClean="0">
                <a:latin typeface="Calibri" pitchFamily="34" charset="0"/>
              </a:rPr>
              <a:t>extérieur;</a:t>
            </a:r>
            <a:endParaRPr lang="fr-FR" altLang="fr-FR" sz="2000" dirty="0" smtClean="0">
              <a:latin typeface="Calibri" pitchFamily="34" charset="0"/>
            </a:endParaRPr>
          </a:p>
          <a:p>
            <a:endParaRPr lang="fr-FR" altLang="fr-FR" sz="2000" dirty="0" smtClean="0">
              <a:latin typeface="Calibri" pitchFamily="34" charset="0"/>
            </a:endParaRPr>
          </a:p>
          <a:p>
            <a:pPr>
              <a:buFont typeface="Arial" pitchFamily="34" charset="0"/>
              <a:buChar char="•"/>
            </a:pPr>
            <a:r>
              <a:rPr lang="fr-FR" altLang="fr-FR" sz="2000" dirty="0" smtClean="0">
                <a:latin typeface="Calibri" pitchFamily="34" charset="0"/>
              </a:rPr>
              <a:t> Appui technique  à apporter au </a:t>
            </a:r>
            <a:r>
              <a:rPr lang="fr-FR" altLang="fr-FR" sz="2000" dirty="0" smtClean="0">
                <a:latin typeface="Calibri" pitchFamily="34" charset="0"/>
              </a:rPr>
              <a:t>Service </a:t>
            </a:r>
            <a:r>
              <a:rPr lang="fr-FR" altLang="fr-FR" sz="2000" dirty="0" smtClean="0">
                <a:latin typeface="Calibri" pitchFamily="34" charset="0"/>
              </a:rPr>
              <a:t>en charge des statistiques du commerce  </a:t>
            </a:r>
            <a:r>
              <a:rPr lang="fr-FR" altLang="fr-FR" sz="2000" dirty="0" smtClean="0">
                <a:latin typeface="Calibri" pitchFamily="34" charset="0"/>
              </a:rPr>
              <a:t>pour le calcul des indices de </a:t>
            </a:r>
            <a:r>
              <a:rPr lang="fr-FR" altLang="fr-FR" sz="2000" dirty="0" smtClean="0">
                <a:latin typeface="Calibri" pitchFamily="34" charset="0"/>
              </a:rPr>
              <a:t>commerce </a:t>
            </a:r>
            <a:r>
              <a:rPr lang="fr-FR" altLang="fr-FR" sz="2000" dirty="0" smtClean="0">
                <a:latin typeface="Calibri" pitchFamily="34" charset="0"/>
              </a:rPr>
              <a:t>extérieur.</a:t>
            </a:r>
            <a:endParaRPr lang="en-US" altLang="fr-FR" sz="2000" dirty="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3_Charte AFRITA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3_Charte AFRITAC">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charte graphique AFRITAC</Template>
  <TotalTime>44691</TotalTime>
  <Words>700</Words>
  <Application>Microsoft Office PowerPoint</Application>
  <PresentationFormat>Affichage à l'écran (4:3)</PresentationFormat>
  <Paragraphs>123</Paragraphs>
  <Slides>10</Slides>
  <Notes>10</Notes>
  <HiddenSlides>0</HiddenSlides>
  <MMClips>0</MMClips>
  <ScaleCrop>false</ScaleCrop>
  <HeadingPairs>
    <vt:vector size="6" baseType="variant">
      <vt:variant>
        <vt:lpstr>Thème</vt:lpstr>
      </vt:variant>
      <vt:variant>
        <vt:i4>1</vt:i4>
      </vt:variant>
      <vt:variant>
        <vt:lpstr>Serveurs OLE incorporés</vt:lpstr>
      </vt:variant>
      <vt:variant>
        <vt:i4>0</vt:i4>
      </vt:variant>
      <vt:variant>
        <vt:lpstr>Titres des diapositives</vt:lpstr>
      </vt:variant>
      <vt:variant>
        <vt:i4>10</vt:i4>
      </vt:variant>
    </vt:vector>
  </HeadingPairs>
  <TitlesOfParts>
    <vt:vector size="11" baseType="lpstr">
      <vt:lpstr>13_Charte AFRITAC</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Company>International Monetary Fund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Centre régional d’assistance technique du FMI pour l’Afrique de l’Ouest (AFRITAC de l’Ouest) Grand Popo, Benin 12 - 16 juillet 2010</dc:title>
  <dc:creator>Pegoue, Achille</dc:creator>
  <cp:lastModifiedBy>gtygu</cp:lastModifiedBy>
  <cp:revision>1447</cp:revision>
  <cp:lastPrinted>2014-05-15T11:47:50Z</cp:lastPrinted>
  <dcterms:created xsi:type="dcterms:W3CDTF">2010-07-07T08:37:34Z</dcterms:created>
  <dcterms:modified xsi:type="dcterms:W3CDTF">2015-01-19T07:25:20Z</dcterms:modified>
</cp:coreProperties>
</file>