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69" r:id="rId4"/>
    <p:sldId id="259" r:id="rId5"/>
    <p:sldId id="275" r:id="rId6"/>
    <p:sldId id="276" r:id="rId7"/>
    <p:sldId id="273" r:id="rId8"/>
    <p:sldId id="266" r:id="rId9"/>
    <p:sldId id="268" r:id="rId10"/>
    <p:sldId id="272" r:id="rId11"/>
    <p:sldId id="270" r:id="rId12"/>
    <p:sldId id="260" r:id="rId13"/>
    <p:sldId id="271" r:id="rId14"/>
    <p:sldId id="262" r:id="rId15"/>
    <p:sldId id="263" r:id="rId16"/>
    <p:sldId id="274" r:id="rId17"/>
    <p:sldId id="264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F894DE-F4FC-4235-9F66-D9CE38C86173}" type="doc">
      <dgm:prSet loTypeId="urn:microsoft.com/office/officeart/2005/8/layout/pyramid1" loCatId="pyramid" qsTypeId="urn:microsoft.com/office/officeart/2005/8/quickstyle/3d3" qsCatId="3D" csTypeId="urn:microsoft.com/office/officeart/2005/8/colors/accent1_2" csCatId="accent1" phldr="1"/>
      <dgm:spPr/>
    </dgm:pt>
    <dgm:pt modelId="{5F50372D-8A36-4A41-B86B-F6395F23C7FC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endParaRPr lang="fr-FR" sz="2200" dirty="0" smtClean="0"/>
        </a:p>
        <a:p>
          <a:endParaRPr lang="fr-FR" sz="2200" dirty="0" smtClean="0"/>
        </a:p>
        <a:p>
          <a:r>
            <a:rPr lang="fr-FR" sz="2200" dirty="0" smtClean="0"/>
            <a:t>Indicateurs</a:t>
          </a:r>
        </a:p>
        <a:p>
          <a:r>
            <a:rPr lang="fr-FR" sz="1800" dirty="0" err="1" smtClean="0"/>
            <a:t>Macroeconomiques</a:t>
          </a:r>
          <a:endParaRPr lang="fr-FR" sz="1800" dirty="0" smtClean="0"/>
        </a:p>
        <a:p>
          <a:endParaRPr lang="fr-FR" sz="1800" dirty="0"/>
        </a:p>
      </dgm:t>
    </dgm:pt>
    <dgm:pt modelId="{89FD2037-ED28-4092-AEC9-76C9BE1C6B33}" type="parTrans" cxnId="{29EABDEB-66EA-4683-8524-E727E5AABC3E}">
      <dgm:prSet/>
      <dgm:spPr/>
      <dgm:t>
        <a:bodyPr/>
        <a:lstStyle/>
        <a:p>
          <a:endParaRPr lang="fr-FR"/>
        </a:p>
      </dgm:t>
    </dgm:pt>
    <dgm:pt modelId="{F31F63C2-9144-4DA6-A10D-B1B9B2108990}" type="sibTrans" cxnId="{29EABDEB-66EA-4683-8524-E727E5AABC3E}">
      <dgm:prSet/>
      <dgm:spPr/>
      <dgm:t>
        <a:bodyPr/>
        <a:lstStyle/>
        <a:p>
          <a:endParaRPr lang="fr-FR"/>
        </a:p>
      </dgm:t>
    </dgm:pt>
    <dgm:pt modelId="{ECF1FB3E-8DA2-405D-8FE8-73B97C099387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fr-FR" dirty="0" smtClean="0"/>
        </a:p>
        <a:p>
          <a:r>
            <a:rPr lang="fr-FR" dirty="0" smtClean="0"/>
            <a:t>Système de Comptabilité Nationale</a:t>
          </a:r>
          <a:endParaRPr lang="fr-FR" dirty="0"/>
        </a:p>
      </dgm:t>
    </dgm:pt>
    <dgm:pt modelId="{1FC5F7D0-6E2E-48A8-A49A-DE8ECDAD8B7E}" type="parTrans" cxnId="{E993F6F6-33D5-424A-BE52-50ADCFB44C13}">
      <dgm:prSet/>
      <dgm:spPr/>
      <dgm:t>
        <a:bodyPr/>
        <a:lstStyle/>
        <a:p>
          <a:endParaRPr lang="fr-FR"/>
        </a:p>
      </dgm:t>
    </dgm:pt>
    <dgm:pt modelId="{1AB8803E-8447-455A-AD03-6BA8AF45B4D0}" type="sibTrans" cxnId="{E993F6F6-33D5-424A-BE52-50ADCFB44C13}">
      <dgm:prSet/>
      <dgm:spPr/>
      <dgm:t>
        <a:bodyPr/>
        <a:lstStyle/>
        <a:p>
          <a:endParaRPr lang="fr-FR"/>
        </a:p>
      </dgm:t>
    </dgm:pt>
    <dgm:pt modelId="{09F3DC61-0B44-4987-B35A-9DDCC0B4C200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endParaRPr lang="fr-FR" sz="3600" dirty="0" smtClean="0"/>
        </a:p>
        <a:p>
          <a:r>
            <a:rPr lang="fr-FR" sz="3600" dirty="0" smtClean="0"/>
            <a:t>Micro Données</a:t>
          </a:r>
          <a:endParaRPr lang="fr-FR" sz="3600" dirty="0"/>
        </a:p>
      </dgm:t>
    </dgm:pt>
    <dgm:pt modelId="{E4C1F5A1-8AD4-48E7-A80F-04591F1665A2}" type="parTrans" cxnId="{0E024D38-0D9B-48B6-9931-E2E79D8B9B59}">
      <dgm:prSet/>
      <dgm:spPr/>
      <dgm:t>
        <a:bodyPr/>
        <a:lstStyle/>
        <a:p>
          <a:endParaRPr lang="fr-FR"/>
        </a:p>
      </dgm:t>
    </dgm:pt>
    <dgm:pt modelId="{EDB5AFF7-7B38-445A-A6ED-1A68AD59B366}" type="sibTrans" cxnId="{0E024D38-0D9B-48B6-9931-E2E79D8B9B59}">
      <dgm:prSet/>
      <dgm:spPr/>
      <dgm:t>
        <a:bodyPr/>
        <a:lstStyle/>
        <a:p>
          <a:endParaRPr lang="fr-FR"/>
        </a:p>
      </dgm:t>
    </dgm:pt>
    <dgm:pt modelId="{D339002F-3D81-4F27-A7F0-40453569156C}" type="pres">
      <dgm:prSet presAssocID="{26F894DE-F4FC-4235-9F66-D9CE38C86173}" presName="Name0" presStyleCnt="0">
        <dgm:presLayoutVars>
          <dgm:dir/>
          <dgm:animLvl val="lvl"/>
          <dgm:resizeHandles val="exact"/>
        </dgm:presLayoutVars>
      </dgm:prSet>
      <dgm:spPr/>
    </dgm:pt>
    <dgm:pt modelId="{6AEF2D7A-77EB-470B-A864-EA991830398A}" type="pres">
      <dgm:prSet presAssocID="{5F50372D-8A36-4A41-B86B-F6395F23C7FC}" presName="Name8" presStyleCnt="0"/>
      <dgm:spPr/>
    </dgm:pt>
    <dgm:pt modelId="{4C4E6B8F-6D35-46B8-8859-70834464B140}" type="pres">
      <dgm:prSet presAssocID="{5F50372D-8A36-4A41-B86B-F6395F23C7FC}" presName="level" presStyleLbl="node1" presStyleIdx="0" presStyleCnt="3" custLinFactNeighborX="-359" custLinFactNeighborY="-521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DC35235-FFE1-4B00-804C-189876AFC0FC}" type="pres">
      <dgm:prSet presAssocID="{5F50372D-8A36-4A41-B86B-F6395F23C7F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DD0A548-2E7A-4962-A2F1-AE15B567F4DE}" type="pres">
      <dgm:prSet presAssocID="{ECF1FB3E-8DA2-405D-8FE8-73B97C099387}" presName="Name8" presStyleCnt="0"/>
      <dgm:spPr/>
    </dgm:pt>
    <dgm:pt modelId="{2BDA4262-3DA9-41C8-B6C5-554157CD0903}" type="pres">
      <dgm:prSet presAssocID="{ECF1FB3E-8DA2-405D-8FE8-73B97C099387}" presName="level" presStyleLbl="node1" presStyleIdx="1" presStyleCnt="3" custScaleY="7126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32F412D-F177-4234-822C-F334F5B878F3}" type="pres">
      <dgm:prSet presAssocID="{ECF1FB3E-8DA2-405D-8FE8-73B97C09938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A68C29C-348D-4020-BF49-F6FB8864854D}" type="pres">
      <dgm:prSet presAssocID="{09F3DC61-0B44-4987-B35A-9DDCC0B4C200}" presName="Name8" presStyleCnt="0"/>
      <dgm:spPr/>
    </dgm:pt>
    <dgm:pt modelId="{FB8E832A-8F57-417C-8586-458A0FDB0C05}" type="pres">
      <dgm:prSet presAssocID="{09F3DC61-0B44-4987-B35A-9DDCC0B4C200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7B8564A-3F5D-4D1B-8EDB-8FCDB47E999E}" type="pres">
      <dgm:prSet presAssocID="{09F3DC61-0B44-4987-B35A-9DDCC0B4C20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E024D38-0D9B-48B6-9931-E2E79D8B9B59}" srcId="{26F894DE-F4FC-4235-9F66-D9CE38C86173}" destId="{09F3DC61-0B44-4987-B35A-9DDCC0B4C200}" srcOrd="2" destOrd="0" parTransId="{E4C1F5A1-8AD4-48E7-A80F-04591F1665A2}" sibTransId="{EDB5AFF7-7B38-445A-A6ED-1A68AD59B366}"/>
    <dgm:cxn modelId="{7936A6DF-EC4B-49B8-B6C5-3662323F1B00}" type="presOf" srcId="{ECF1FB3E-8DA2-405D-8FE8-73B97C099387}" destId="{E32F412D-F177-4234-822C-F334F5B878F3}" srcOrd="1" destOrd="0" presId="urn:microsoft.com/office/officeart/2005/8/layout/pyramid1"/>
    <dgm:cxn modelId="{8693B3C9-699F-4240-9275-E721314682AD}" type="presOf" srcId="{ECF1FB3E-8DA2-405D-8FE8-73B97C099387}" destId="{2BDA4262-3DA9-41C8-B6C5-554157CD0903}" srcOrd="0" destOrd="0" presId="urn:microsoft.com/office/officeart/2005/8/layout/pyramid1"/>
    <dgm:cxn modelId="{16700FEA-E46F-4656-A914-198A7B4C8745}" type="presOf" srcId="{5F50372D-8A36-4A41-B86B-F6395F23C7FC}" destId="{1DC35235-FFE1-4B00-804C-189876AFC0FC}" srcOrd="1" destOrd="0" presId="urn:microsoft.com/office/officeart/2005/8/layout/pyramid1"/>
    <dgm:cxn modelId="{E993F6F6-33D5-424A-BE52-50ADCFB44C13}" srcId="{26F894DE-F4FC-4235-9F66-D9CE38C86173}" destId="{ECF1FB3E-8DA2-405D-8FE8-73B97C099387}" srcOrd="1" destOrd="0" parTransId="{1FC5F7D0-6E2E-48A8-A49A-DE8ECDAD8B7E}" sibTransId="{1AB8803E-8447-455A-AD03-6BA8AF45B4D0}"/>
    <dgm:cxn modelId="{29EABDEB-66EA-4683-8524-E727E5AABC3E}" srcId="{26F894DE-F4FC-4235-9F66-D9CE38C86173}" destId="{5F50372D-8A36-4A41-B86B-F6395F23C7FC}" srcOrd="0" destOrd="0" parTransId="{89FD2037-ED28-4092-AEC9-76C9BE1C6B33}" sibTransId="{F31F63C2-9144-4DA6-A10D-B1B9B2108990}"/>
    <dgm:cxn modelId="{ADF8A8A1-0059-4C53-8D3A-9AA5482D0EB8}" type="presOf" srcId="{09F3DC61-0B44-4987-B35A-9DDCC0B4C200}" destId="{FB8E832A-8F57-417C-8586-458A0FDB0C05}" srcOrd="0" destOrd="0" presId="urn:microsoft.com/office/officeart/2005/8/layout/pyramid1"/>
    <dgm:cxn modelId="{B148F58B-3790-49D2-BFAB-F76C0F51F4B1}" type="presOf" srcId="{26F894DE-F4FC-4235-9F66-D9CE38C86173}" destId="{D339002F-3D81-4F27-A7F0-40453569156C}" srcOrd="0" destOrd="0" presId="urn:microsoft.com/office/officeart/2005/8/layout/pyramid1"/>
    <dgm:cxn modelId="{D0432AE2-3238-41CD-A8EC-7FCDF7D9BF25}" type="presOf" srcId="{09F3DC61-0B44-4987-B35A-9DDCC0B4C200}" destId="{B7B8564A-3F5D-4D1B-8EDB-8FCDB47E999E}" srcOrd="1" destOrd="0" presId="urn:microsoft.com/office/officeart/2005/8/layout/pyramid1"/>
    <dgm:cxn modelId="{FE7C55D6-4770-44DF-B1CA-EEC68A68EBA8}" type="presOf" srcId="{5F50372D-8A36-4A41-B86B-F6395F23C7FC}" destId="{4C4E6B8F-6D35-46B8-8859-70834464B140}" srcOrd="0" destOrd="0" presId="urn:microsoft.com/office/officeart/2005/8/layout/pyramid1"/>
    <dgm:cxn modelId="{A7D7177F-1878-4032-AE85-AB3B115062F7}" type="presParOf" srcId="{D339002F-3D81-4F27-A7F0-40453569156C}" destId="{6AEF2D7A-77EB-470B-A864-EA991830398A}" srcOrd="0" destOrd="0" presId="urn:microsoft.com/office/officeart/2005/8/layout/pyramid1"/>
    <dgm:cxn modelId="{D46A6367-8F29-4B4B-8A68-EABEA2DA0F3F}" type="presParOf" srcId="{6AEF2D7A-77EB-470B-A864-EA991830398A}" destId="{4C4E6B8F-6D35-46B8-8859-70834464B140}" srcOrd="0" destOrd="0" presId="urn:microsoft.com/office/officeart/2005/8/layout/pyramid1"/>
    <dgm:cxn modelId="{80C296B7-458D-4AEF-B809-66BD4F25D41F}" type="presParOf" srcId="{6AEF2D7A-77EB-470B-A864-EA991830398A}" destId="{1DC35235-FFE1-4B00-804C-189876AFC0FC}" srcOrd="1" destOrd="0" presId="urn:microsoft.com/office/officeart/2005/8/layout/pyramid1"/>
    <dgm:cxn modelId="{B0EFA6F0-3130-49CB-90FB-A75C816C6404}" type="presParOf" srcId="{D339002F-3D81-4F27-A7F0-40453569156C}" destId="{0DD0A548-2E7A-4962-A2F1-AE15B567F4DE}" srcOrd="1" destOrd="0" presId="urn:microsoft.com/office/officeart/2005/8/layout/pyramid1"/>
    <dgm:cxn modelId="{6B558938-48F6-45E6-86DE-D16C5C50F6D2}" type="presParOf" srcId="{0DD0A548-2E7A-4962-A2F1-AE15B567F4DE}" destId="{2BDA4262-3DA9-41C8-B6C5-554157CD0903}" srcOrd="0" destOrd="0" presId="urn:microsoft.com/office/officeart/2005/8/layout/pyramid1"/>
    <dgm:cxn modelId="{51B99A65-CD1F-4785-949D-3BB9E6BD8AC6}" type="presParOf" srcId="{0DD0A548-2E7A-4962-A2F1-AE15B567F4DE}" destId="{E32F412D-F177-4234-822C-F334F5B878F3}" srcOrd="1" destOrd="0" presId="urn:microsoft.com/office/officeart/2005/8/layout/pyramid1"/>
    <dgm:cxn modelId="{EDD244CB-8AE9-4ADC-91BB-51CCDE91AFB2}" type="presParOf" srcId="{D339002F-3D81-4F27-A7F0-40453569156C}" destId="{DA68C29C-348D-4020-BF49-F6FB8864854D}" srcOrd="2" destOrd="0" presId="urn:microsoft.com/office/officeart/2005/8/layout/pyramid1"/>
    <dgm:cxn modelId="{392456AA-4104-457B-9C61-AF8F76EDB16D}" type="presParOf" srcId="{DA68C29C-348D-4020-BF49-F6FB8864854D}" destId="{FB8E832A-8F57-417C-8586-458A0FDB0C05}" srcOrd="0" destOrd="0" presId="urn:microsoft.com/office/officeart/2005/8/layout/pyramid1"/>
    <dgm:cxn modelId="{41A7DF8E-212C-4BAA-A697-15155D6C79E7}" type="presParOf" srcId="{DA68C29C-348D-4020-BF49-F6FB8864854D}" destId="{B7B8564A-3F5D-4D1B-8EDB-8FCDB47E999E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F894DE-F4FC-4235-9F66-D9CE38C86173}" type="doc">
      <dgm:prSet loTypeId="urn:microsoft.com/office/officeart/2005/8/layout/pyramid1" loCatId="pyramid" qsTypeId="urn:microsoft.com/office/officeart/2005/8/quickstyle/3d3" qsCatId="3D" csTypeId="urn:microsoft.com/office/officeart/2005/8/colors/accent1_2" csCatId="accent1" phldr="1"/>
      <dgm:spPr/>
    </dgm:pt>
    <dgm:pt modelId="{5F50372D-8A36-4A41-B86B-F6395F23C7FC}">
      <dgm:prSet phldrT="[Text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endParaRPr lang="fr-FR" dirty="0" smtClean="0"/>
        </a:p>
        <a:p>
          <a:endParaRPr lang="fr-FR" dirty="0" smtClean="0"/>
        </a:p>
        <a:p>
          <a:endParaRPr lang="fr-FR" dirty="0" smtClean="0"/>
        </a:p>
        <a:p>
          <a:r>
            <a:rPr lang="fr-FR" dirty="0" smtClean="0"/>
            <a:t>indicateurs </a:t>
          </a:r>
        </a:p>
        <a:p>
          <a:r>
            <a:rPr lang="fr-FR" dirty="0" err="1" smtClean="0"/>
            <a:t>Macroeconomiques</a:t>
          </a:r>
          <a:endParaRPr lang="fr-FR" dirty="0" smtClean="0"/>
        </a:p>
        <a:p>
          <a:endParaRPr lang="fr-FR" dirty="0"/>
        </a:p>
      </dgm:t>
    </dgm:pt>
    <dgm:pt modelId="{89FD2037-ED28-4092-AEC9-76C9BE1C6B33}" type="parTrans" cxnId="{29EABDEB-66EA-4683-8524-E727E5AABC3E}">
      <dgm:prSet/>
      <dgm:spPr/>
      <dgm:t>
        <a:bodyPr/>
        <a:lstStyle/>
        <a:p>
          <a:endParaRPr lang="fr-FR"/>
        </a:p>
      </dgm:t>
    </dgm:pt>
    <dgm:pt modelId="{F31F63C2-9144-4DA6-A10D-B1B9B2108990}" type="sibTrans" cxnId="{29EABDEB-66EA-4683-8524-E727E5AABC3E}">
      <dgm:prSet/>
      <dgm:spPr/>
      <dgm:t>
        <a:bodyPr/>
        <a:lstStyle/>
        <a:p>
          <a:endParaRPr lang="fr-FR"/>
        </a:p>
      </dgm:t>
    </dgm:pt>
    <dgm:pt modelId="{ECF1FB3E-8DA2-405D-8FE8-73B97C099387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fr-FR" dirty="0" smtClean="0"/>
        </a:p>
        <a:p>
          <a:r>
            <a:rPr lang="fr-FR" dirty="0" smtClean="0"/>
            <a:t>L’outil intégrant le</a:t>
          </a:r>
        </a:p>
        <a:p>
          <a:r>
            <a:rPr lang="fr-FR" dirty="0" smtClean="0"/>
            <a:t>System de Comptabilité Nationale</a:t>
          </a:r>
          <a:endParaRPr lang="fr-FR" dirty="0"/>
        </a:p>
      </dgm:t>
    </dgm:pt>
    <dgm:pt modelId="{1FC5F7D0-6E2E-48A8-A49A-DE8ECDAD8B7E}" type="parTrans" cxnId="{E993F6F6-33D5-424A-BE52-50ADCFB44C13}">
      <dgm:prSet/>
      <dgm:spPr/>
      <dgm:t>
        <a:bodyPr/>
        <a:lstStyle/>
        <a:p>
          <a:endParaRPr lang="fr-FR"/>
        </a:p>
      </dgm:t>
    </dgm:pt>
    <dgm:pt modelId="{1AB8803E-8447-455A-AD03-6BA8AF45B4D0}" type="sibTrans" cxnId="{E993F6F6-33D5-424A-BE52-50ADCFB44C13}">
      <dgm:prSet/>
      <dgm:spPr/>
      <dgm:t>
        <a:bodyPr/>
        <a:lstStyle/>
        <a:p>
          <a:endParaRPr lang="fr-FR"/>
        </a:p>
      </dgm:t>
    </dgm:pt>
    <dgm:pt modelId="{09F3DC61-0B44-4987-B35A-9DDCC0B4C200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endParaRPr lang="fr-FR" sz="3600" dirty="0" smtClean="0"/>
        </a:p>
        <a:p>
          <a:r>
            <a:rPr lang="fr-FR" sz="3600" dirty="0" smtClean="0"/>
            <a:t>Micro Données</a:t>
          </a:r>
          <a:endParaRPr lang="fr-FR" sz="3600" dirty="0"/>
        </a:p>
      </dgm:t>
    </dgm:pt>
    <dgm:pt modelId="{E4C1F5A1-8AD4-48E7-A80F-04591F1665A2}" type="parTrans" cxnId="{0E024D38-0D9B-48B6-9931-E2E79D8B9B59}">
      <dgm:prSet/>
      <dgm:spPr/>
      <dgm:t>
        <a:bodyPr/>
        <a:lstStyle/>
        <a:p>
          <a:endParaRPr lang="fr-FR"/>
        </a:p>
      </dgm:t>
    </dgm:pt>
    <dgm:pt modelId="{EDB5AFF7-7B38-445A-A6ED-1A68AD59B366}" type="sibTrans" cxnId="{0E024D38-0D9B-48B6-9931-E2E79D8B9B59}">
      <dgm:prSet/>
      <dgm:spPr/>
      <dgm:t>
        <a:bodyPr/>
        <a:lstStyle/>
        <a:p>
          <a:endParaRPr lang="fr-FR"/>
        </a:p>
      </dgm:t>
    </dgm:pt>
    <dgm:pt modelId="{D339002F-3D81-4F27-A7F0-40453569156C}" type="pres">
      <dgm:prSet presAssocID="{26F894DE-F4FC-4235-9F66-D9CE38C86173}" presName="Name0" presStyleCnt="0">
        <dgm:presLayoutVars>
          <dgm:dir/>
          <dgm:animLvl val="lvl"/>
          <dgm:resizeHandles val="exact"/>
        </dgm:presLayoutVars>
      </dgm:prSet>
      <dgm:spPr/>
    </dgm:pt>
    <dgm:pt modelId="{6AEF2D7A-77EB-470B-A864-EA991830398A}" type="pres">
      <dgm:prSet presAssocID="{5F50372D-8A36-4A41-B86B-F6395F23C7FC}" presName="Name8" presStyleCnt="0"/>
      <dgm:spPr/>
    </dgm:pt>
    <dgm:pt modelId="{4C4E6B8F-6D35-46B8-8859-70834464B140}" type="pres">
      <dgm:prSet presAssocID="{5F50372D-8A36-4A41-B86B-F6395F23C7FC}" presName="level" presStyleLbl="node1" presStyleIdx="0" presStyleCnt="3" custLinFactNeighborX="-359" custLinFactNeighborY="-521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DC35235-FFE1-4B00-804C-189876AFC0FC}" type="pres">
      <dgm:prSet presAssocID="{5F50372D-8A36-4A41-B86B-F6395F23C7F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DD0A548-2E7A-4962-A2F1-AE15B567F4DE}" type="pres">
      <dgm:prSet presAssocID="{ECF1FB3E-8DA2-405D-8FE8-73B97C099387}" presName="Name8" presStyleCnt="0"/>
      <dgm:spPr/>
    </dgm:pt>
    <dgm:pt modelId="{2BDA4262-3DA9-41C8-B6C5-554157CD0903}" type="pres">
      <dgm:prSet presAssocID="{ECF1FB3E-8DA2-405D-8FE8-73B97C099387}" presName="level" presStyleLbl="node1" presStyleIdx="1" presStyleCnt="3" custScaleY="71266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32F412D-F177-4234-822C-F334F5B878F3}" type="pres">
      <dgm:prSet presAssocID="{ECF1FB3E-8DA2-405D-8FE8-73B97C09938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A68C29C-348D-4020-BF49-F6FB8864854D}" type="pres">
      <dgm:prSet presAssocID="{09F3DC61-0B44-4987-B35A-9DDCC0B4C200}" presName="Name8" presStyleCnt="0"/>
      <dgm:spPr/>
    </dgm:pt>
    <dgm:pt modelId="{FB8E832A-8F57-417C-8586-458A0FDB0C05}" type="pres">
      <dgm:prSet presAssocID="{09F3DC61-0B44-4987-B35A-9DDCC0B4C200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7B8564A-3F5D-4D1B-8EDB-8FCDB47E999E}" type="pres">
      <dgm:prSet presAssocID="{09F3DC61-0B44-4987-B35A-9DDCC0B4C20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A4CD219-33E4-4DF2-BE59-7CC5383486BF}" type="presOf" srcId="{ECF1FB3E-8DA2-405D-8FE8-73B97C099387}" destId="{2BDA4262-3DA9-41C8-B6C5-554157CD0903}" srcOrd="0" destOrd="0" presId="urn:microsoft.com/office/officeart/2005/8/layout/pyramid1"/>
    <dgm:cxn modelId="{ACD95BB9-AA09-45BF-A049-5F777EC3B461}" type="presOf" srcId="{5F50372D-8A36-4A41-B86B-F6395F23C7FC}" destId="{1DC35235-FFE1-4B00-804C-189876AFC0FC}" srcOrd="1" destOrd="0" presId="urn:microsoft.com/office/officeart/2005/8/layout/pyramid1"/>
    <dgm:cxn modelId="{0E024D38-0D9B-48B6-9931-E2E79D8B9B59}" srcId="{26F894DE-F4FC-4235-9F66-D9CE38C86173}" destId="{09F3DC61-0B44-4987-B35A-9DDCC0B4C200}" srcOrd="2" destOrd="0" parTransId="{E4C1F5A1-8AD4-48E7-A80F-04591F1665A2}" sibTransId="{EDB5AFF7-7B38-445A-A6ED-1A68AD59B366}"/>
    <dgm:cxn modelId="{D931F71A-6C8E-48E7-B316-D9834CCB6986}" type="presOf" srcId="{09F3DC61-0B44-4987-B35A-9DDCC0B4C200}" destId="{B7B8564A-3F5D-4D1B-8EDB-8FCDB47E999E}" srcOrd="1" destOrd="0" presId="urn:microsoft.com/office/officeart/2005/8/layout/pyramid1"/>
    <dgm:cxn modelId="{57215161-B047-4E35-95B5-E920245C6F9F}" type="presOf" srcId="{09F3DC61-0B44-4987-B35A-9DDCC0B4C200}" destId="{FB8E832A-8F57-417C-8586-458A0FDB0C05}" srcOrd="0" destOrd="0" presId="urn:microsoft.com/office/officeart/2005/8/layout/pyramid1"/>
    <dgm:cxn modelId="{B35344DE-D157-42D8-8E78-C0D88372F2AC}" type="presOf" srcId="{ECF1FB3E-8DA2-405D-8FE8-73B97C099387}" destId="{E32F412D-F177-4234-822C-F334F5B878F3}" srcOrd="1" destOrd="0" presId="urn:microsoft.com/office/officeart/2005/8/layout/pyramid1"/>
    <dgm:cxn modelId="{E993F6F6-33D5-424A-BE52-50ADCFB44C13}" srcId="{26F894DE-F4FC-4235-9F66-D9CE38C86173}" destId="{ECF1FB3E-8DA2-405D-8FE8-73B97C099387}" srcOrd="1" destOrd="0" parTransId="{1FC5F7D0-6E2E-48A8-A49A-DE8ECDAD8B7E}" sibTransId="{1AB8803E-8447-455A-AD03-6BA8AF45B4D0}"/>
    <dgm:cxn modelId="{FD084B45-7AFB-47A0-8D00-841CD13588E4}" type="presOf" srcId="{26F894DE-F4FC-4235-9F66-D9CE38C86173}" destId="{D339002F-3D81-4F27-A7F0-40453569156C}" srcOrd="0" destOrd="0" presId="urn:microsoft.com/office/officeart/2005/8/layout/pyramid1"/>
    <dgm:cxn modelId="{F514AA3E-8BD5-45FD-973A-E83B7946D0F8}" type="presOf" srcId="{5F50372D-8A36-4A41-B86B-F6395F23C7FC}" destId="{4C4E6B8F-6D35-46B8-8859-70834464B140}" srcOrd="0" destOrd="0" presId="urn:microsoft.com/office/officeart/2005/8/layout/pyramid1"/>
    <dgm:cxn modelId="{29EABDEB-66EA-4683-8524-E727E5AABC3E}" srcId="{26F894DE-F4FC-4235-9F66-D9CE38C86173}" destId="{5F50372D-8A36-4A41-B86B-F6395F23C7FC}" srcOrd="0" destOrd="0" parTransId="{89FD2037-ED28-4092-AEC9-76C9BE1C6B33}" sibTransId="{F31F63C2-9144-4DA6-A10D-B1B9B2108990}"/>
    <dgm:cxn modelId="{E373AA6B-B79B-4B8D-BD4A-9711C3BA3BF2}" type="presParOf" srcId="{D339002F-3D81-4F27-A7F0-40453569156C}" destId="{6AEF2D7A-77EB-470B-A864-EA991830398A}" srcOrd="0" destOrd="0" presId="urn:microsoft.com/office/officeart/2005/8/layout/pyramid1"/>
    <dgm:cxn modelId="{06590267-9FD6-45B7-B74F-062CDB288A87}" type="presParOf" srcId="{6AEF2D7A-77EB-470B-A864-EA991830398A}" destId="{4C4E6B8F-6D35-46B8-8859-70834464B140}" srcOrd="0" destOrd="0" presId="urn:microsoft.com/office/officeart/2005/8/layout/pyramid1"/>
    <dgm:cxn modelId="{261B4132-A0AE-4992-9B96-9AD40CFEAD94}" type="presParOf" srcId="{6AEF2D7A-77EB-470B-A864-EA991830398A}" destId="{1DC35235-FFE1-4B00-804C-189876AFC0FC}" srcOrd="1" destOrd="0" presId="urn:microsoft.com/office/officeart/2005/8/layout/pyramid1"/>
    <dgm:cxn modelId="{1C622FB2-7CA0-41D7-AC5D-20508E471C39}" type="presParOf" srcId="{D339002F-3D81-4F27-A7F0-40453569156C}" destId="{0DD0A548-2E7A-4962-A2F1-AE15B567F4DE}" srcOrd="1" destOrd="0" presId="urn:microsoft.com/office/officeart/2005/8/layout/pyramid1"/>
    <dgm:cxn modelId="{42F1C101-AFCF-42A7-ADC4-C1E4F6814850}" type="presParOf" srcId="{0DD0A548-2E7A-4962-A2F1-AE15B567F4DE}" destId="{2BDA4262-3DA9-41C8-B6C5-554157CD0903}" srcOrd="0" destOrd="0" presId="urn:microsoft.com/office/officeart/2005/8/layout/pyramid1"/>
    <dgm:cxn modelId="{FF0FAAF6-6F44-42FE-88F6-5632F809045A}" type="presParOf" srcId="{0DD0A548-2E7A-4962-A2F1-AE15B567F4DE}" destId="{E32F412D-F177-4234-822C-F334F5B878F3}" srcOrd="1" destOrd="0" presId="urn:microsoft.com/office/officeart/2005/8/layout/pyramid1"/>
    <dgm:cxn modelId="{6C783B3B-D116-46FF-B40E-97D70792410F}" type="presParOf" srcId="{D339002F-3D81-4F27-A7F0-40453569156C}" destId="{DA68C29C-348D-4020-BF49-F6FB8864854D}" srcOrd="2" destOrd="0" presId="urn:microsoft.com/office/officeart/2005/8/layout/pyramid1"/>
    <dgm:cxn modelId="{6BBE013E-201F-4440-B626-F39F164CA07A}" type="presParOf" srcId="{DA68C29C-348D-4020-BF49-F6FB8864854D}" destId="{FB8E832A-8F57-417C-8586-458A0FDB0C05}" srcOrd="0" destOrd="0" presId="urn:microsoft.com/office/officeart/2005/8/layout/pyramid1"/>
    <dgm:cxn modelId="{B0B9AF87-D57F-48FD-B359-EF50E6763F72}" type="presParOf" srcId="{DA68C29C-348D-4020-BF49-F6FB8864854D}" destId="{B7B8564A-3F5D-4D1B-8EDB-8FCDB47E999E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4E6B8F-6D35-46B8-8859-70834464B140}">
      <dsp:nvSpPr>
        <dsp:cNvPr id="0" name=""/>
        <dsp:cNvSpPr/>
      </dsp:nvSpPr>
      <dsp:spPr>
        <a:xfrm>
          <a:off x="2587021" y="0"/>
          <a:ext cx="3033774" cy="1668459"/>
        </a:xfrm>
        <a:prstGeom prst="trapezoid">
          <a:avLst>
            <a:gd name="adj" fmla="val 90915"/>
          </a:avLst>
        </a:prstGeom>
        <a:solidFill>
          <a:schemeClr val="accent1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200" kern="1200" dirty="0" smtClean="0"/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200" kern="1200" dirty="0" smtClean="0"/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kern="1200" dirty="0" smtClean="0"/>
            <a:t>Indicateurs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err="1" smtClean="0"/>
            <a:t>Macroeconomiques</a:t>
          </a:r>
          <a:endParaRPr lang="fr-FR" sz="1800" kern="1200" dirty="0" smtClean="0"/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 dirty="0"/>
        </a:p>
      </dsp:txBody>
      <dsp:txXfrm>
        <a:off x="2587021" y="0"/>
        <a:ext cx="3033774" cy="1668459"/>
      </dsp:txXfrm>
    </dsp:sp>
    <dsp:sp modelId="{2BDA4262-3DA9-41C8-B6C5-554157CD0903}">
      <dsp:nvSpPr>
        <dsp:cNvPr id="0" name=""/>
        <dsp:cNvSpPr/>
      </dsp:nvSpPr>
      <dsp:spPr>
        <a:xfrm>
          <a:off x="1516887" y="1668459"/>
          <a:ext cx="5195825" cy="1189044"/>
        </a:xfrm>
        <a:prstGeom prst="trapezoid">
          <a:avLst>
            <a:gd name="adj" fmla="val 90915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300" kern="1200" dirty="0" smtClean="0"/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300" kern="1200" dirty="0" smtClean="0"/>
            <a:t>Système de Comptabilité Nationale</a:t>
          </a:r>
          <a:endParaRPr lang="fr-FR" sz="2300" kern="1200" dirty="0"/>
        </a:p>
      </dsp:txBody>
      <dsp:txXfrm>
        <a:off x="2426156" y="1668459"/>
        <a:ext cx="3377286" cy="1189044"/>
      </dsp:txXfrm>
    </dsp:sp>
    <dsp:sp modelId="{FB8E832A-8F57-417C-8586-458A0FDB0C05}">
      <dsp:nvSpPr>
        <dsp:cNvPr id="0" name=""/>
        <dsp:cNvSpPr/>
      </dsp:nvSpPr>
      <dsp:spPr>
        <a:xfrm>
          <a:off x="0" y="2857503"/>
          <a:ext cx="8229600" cy="1668459"/>
        </a:xfrm>
        <a:prstGeom prst="trapezoid">
          <a:avLst>
            <a:gd name="adj" fmla="val 90915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600" kern="1200" dirty="0" smtClean="0"/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600" kern="1200" dirty="0" smtClean="0"/>
            <a:t>Micro Données</a:t>
          </a:r>
          <a:endParaRPr lang="fr-FR" sz="3600" kern="1200" dirty="0"/>
        </a:p>
      </dsp:txBody>
      <dsp:txXfrm>
        <a:off x="1440179" y="2857503"/>
        <a:ext cx="5349240" cy="16684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4E6B8F-6D35-46B8-8859-70834464B140}">
      <dsp:nvSpPr>
        <dsp:cNvPr id="0" name=""/>
        <dsp:cNvSpPr/>
      </dsp:nvSpPr>
      <dsp:spPr>
        <a:xfrm>
          <a:off x="2587021" y="0"/>
          <a:ext cx="3033774" cy="1668459"/>
        </a:xfrm>
        <a:prstGeom prst="trapezoid">
          <a:avLst>
            <a:gd name="adj" fmla="val 90915"/>
          </a:avLst>
        </a:prstGeom>
        <a:solidFill>
          <a:schemeClr val="accent1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indicateurs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err="1" smtClean="0"/>
            <a:t>Macroeconomiques</a:t>
          </a:r>
          <a:endParaRPr lang="fr-FR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</dsp:txBody>
      <dsp:txXfrm>
        <a:off x="2587021" y="0"/>
        <a:ext cx="3033774" cy="1668459"/>
      </dsp:txXfrm>
    </dsp:sp>
    <dsp:sp modelId="{2BDA4262-3DA9-41C8-B6C5-554157CD0903}">
      <dsp:nvSpPr>
        <dsp:cNvPr id="0" name=""/>
        <dsp:cNvSpPr/>
      </dsp:nvSpPr>
      <dsp:spPr>
        <a:xfrm>
          <a:off x="1516887" y="1668459"/>
          <a:ext cx="5195825" cy="1189044"/>
        </a:xfrm>
        <a:prstGeom prst="trapezoid">
          <a:avLst>
            <a:gd name="adj" fmla="val 90915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L’outil intégrant le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System de Comptabilité Nationale</a:t>
          </a:r>
          <a:endParaRPr lang="fr-FR" sz="1400" kern="1200" dirty="0"/>
        </a:p>
      </dsp:txBody>
      <dsp:txXfrm>
        <a:off x="2426156" y="1668459"/>
        <a:ext cx="3377286" cy="1189044"/>
      </dsp:txXfrm>
    </dsp:sp>
    <dsp:sp modelId="{FB8E832A-8F57-417C-8586-458A0FDB0C05}">
      <dsp:nvSpPr>
        <dsp:cNvPr id="0" name=""/>
        <dsp:cNvSpPr/>
      </dsp:nvSpPr>
      <dsp:spPr>
        <a:xfrm>
          <a:off x="0" y="2857503"/>
          <a:ext cx="8229600" cy="1668459"/>
        </a:xfrm>
        <a:prstGeom prst="trapezoid">
          <a:avLst>
            <a:gd name="adj" fmla="val 90915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600" kern="1200" dirty="0" smtClean="0"/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600" kern="1200" dirty="0" smtClean="0"/>
            <a:t>Micro Données</a:t>
          </a:r>
          <a:endParaRPr lang="fr-FR" sz="3600" kern="1200" dirty="0"/>
        </a:p>
      </dsp:txBody>
      <dsp:txXfrm>
        <a:off x="1440179" y="2857503"/>
        <a:ext cx="5349240" cy="16684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3B39D0-B052-41EE-BE52-D495AB16F3B6}" type="datetimeFigureOut">
              <a:rPr lang="fr-FR" smtClean="0"/>
              <a:t>11/10/2017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5214C6-6D60-4AFE-AEB0-0438195DAA3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7068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DE4AC8-EDAF-D940-AACF-EBF326CB7DE3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2945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8D126B-5379-47A5-B3CD-3E29C37AD812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34951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5214C6-6D60-4AFE-AEB0-0438195DAA35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41430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2A656C-3E26-49A2-A541-6F921DEF3B2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2398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D9E6E-ACBC-4454-A17A-E75E8BB2CED7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7430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58963-78F2-4E3A-AB21-0115E0A930A7}" type="datetimeFigureOut">
              <a:rPr lang="fr-FR" smtClean="0"/>
              <a:t>11/10/2017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9C086-16D0-43AC-B70B-5E84C3D6E38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123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58963-78F2-4E3A-AB21-0115E0A930A7}" type="datetimeFigureOut">
              <a:rPr lang="fr-FR" smtClean="0"/>
              <a:t>11/10/2017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9C086-16D0-43AC-B70B-5E84C3D6E38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0171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58963-78F2-4E3A-AB21-0115E0A930A7}" type="datetimeFigureOut">
              <a:rPr lang="fr-FR" smtClean="0"/>
              <a:t>11/10/2017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9C086-16D0-43AC-B70B-5E84C3D6E38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989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58963-78F2-4E3A-AB21-0115E0A930A7}" type="datetimeFigureOut">
              <a:rPr lang="fr-FR" smtClean="0"/>
              <a:t>11/10/2017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9C086-16D0-43AC-B70B-5E84C3D6E38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3739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58963-78F2-4E3A-AB21-0115E0A930A7}" type="datetimeFigureOut">
              <a:rPr lang="fr-FR" smtClean="0"/>
              <a:t>11/10/2017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9C086-16D0-43AC-B70B-5E84C3D6E38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4954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58963-78F2-4E3A-AB21-0115E0A930A7}" type="datetimeFigureOut">
              <a:rPr lang="fr-FR" smtClean="0"/>
              <a:t>11/10/2017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9C086-16D0-43AC-B70B-5E84C3D6E38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7846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58963-78F2-4E3A-AB21-0115E0A930A7}" type="datetimeFigureOut">
              <a:rPr lang="fr-FR" smtClean="0"/>
              <a:t>11/10/2017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9C086-16D0-43AC-B70B-5E84C3D6E38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0525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58963-78F2-4E3A-AB21-0115E0A930A7}" type="datetimeFigureOut">
              <a:rPr lang="fr-FR" smtClean="0"/>
              <a:t>11/10/2017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9C086-16D0-43AC-B70B-5E84C3D6E38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4306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58963-78F2-4E3A-AB21-0115E0A930A7}" type="datetimeFigureOut">
              <a:rPr lang="fr-FR" smtClean="0"/>
              <a:t>11/10/2017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9C086-16D0-43AC-B70B-5E84C3D6E38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1595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58963-78F2-4E3A-AB21-0115E0A930A7}" type="datetimeFigureOut">
              <a:rPr lang="fr-FR" smtClean="0"/>
              <a:t>11/10/2017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9C086-16D0-43AC-B70B-5E84C3D6E38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6141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58963-78F2-4E3A-AB21-0115E0A930A7}" type="datetimeFigureOut">
              <a:rPr lang="fr-FR" smtClean="0"/>
              <a:t>11/10/2017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9C086-16D0-43AC-B70B-5E84C3D6E38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3607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58963-78F2-4E3A-AB21-0115E0A930A7}" type="datetimeFigureOut">
              <a:rPr lang="fr-FR" smtClean="0"/>
              <a:t>11/10/2017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9C086-16D0-43AC-B70B-5E84C3D6E38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7347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Base.xls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Base_Calcul.xlsm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e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 txBox="1">
            <a:spLocks/>
          </p:cNvSpPr>
          <p:nvPr/>
        </p:nvSpPr>
        <p:spPr>
          <a:xfrm>
            <a:off x="446856" y="3271838"/>
            <a:ext cx="8229600" cy="1813346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400" dirty="0" smtClean="0"/>
              <a:t>Samuel RANDRIAMBOLAMANITRA (</a:t>
            </a:r>
            <a:r>
              <a:rPr lang="fr-FR" sz="1800" dirty="0" smtClean="0"/>
              <a:t>manitra3@yahoo.fr/manitra3@gmail.com</a:t>
            </a:r>
            <a:r>
              <a:rPr lang="fr-FR" sz="2400" dirty="0" smtClean="0"/>
              <a:t>)</a:t>
            </a:r>
          </a:p>
          <a:p>
            <a:r>
              <a:rPr lang="fr-FR" sz="2400" dirty="0" smtClean="0"/>
              <a:t>Institut National de la Statistique Madagascar</a:t>
            </a:r>
          </a:p>
          <a:p>
            <a:r>
              <a:rPr lang="fr-FR" sz="2400" dirty="0" smtClean="0"/>
              <a:t>Octobre 2017</a:t>
            </a:r>
          </a:p>
          <a:p>
            <a:r>
              <a:rPr lang="fr-FR" sz="2400" dirty="0" smtClean="0"/>
              <a:t>Bamako Mali</a:t>
            </a:r>
            <a:endParaRPr lang="fr-FR" sz="24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3100" y="1316038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OUTIL D’AIDE A L’ELABORATION DES COMPTES NATIONAUX</a:t>
            </a:r>
            <a:endParaRPr lang="fr-FR" dirty="0"/>
          </a:p>
        </p:txBody>
      </p:sp>
      <p:pic>
        <p:nvPicPr>
          <p:cNvPr id="5" name="Imag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260648"/>
            <a:ext cx="1460848" cy="1224136"/>
          </a:xfrm>
          <a:prstGeom prst="rect">
            <a:avLst/>
          </a:prstGeom>
          <a:noFill/>
          <a:ln>
            <a:noFill/>
          </a:ln>
          <a:effectLst>
            <a:outerShdw blurRad="101600" dist="101600" dir="13320000" rotWithShape="0">
              <a:prstClr val="black">
                <a:alpha val="69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6247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152400" dist="368300" dir="8520000" algn="ctr" rotWithShape="0">
              <a:srgbClr val="000000">
                <a:alpha val="43137"/>
              </a:srgbClr>
            </a:outerShdw>
          </a:effectLst>
        </p:spPr>
        <p:txBody>
          <a:bodyPr/>
          <a:lstStyle/>
          <a:p>
            <a:r>
              <a:rPr lang="fr-FR" dirty="0" smtClean="0"/>
              <a:t>Pourquoi l’outil?</a:t>
            </a:r>
            <a:endParaRPr lang="fr-FR" dirty="0"/>
          </a:p>
        </p:txBody>
      </p:sp>
      <p:sp>
        <p:nvSpPr>
          <p:cNvPr id="4" name="Flowchart: Magnetic Disk 3">
            <a:hlinkClick r:id="rId3" action="ppaction://hlinkfile"/>
          </p:cNvPr>
          <p:cNvSpPr/>
          <p:nvPr/>
        </p:nvSpPr>
        <p:spPr>
          <a:xfrm>
            <a:off x="1259632" y="2708920"/>
            <a:ext cx="2016224" cy="2520280"/>
          </a:xfrm>
          <a:prstGeom prst="flowChartMagneticDisk">
            <a:avLst/>
          </a:prstGeom>
          <a:effectLst>
            <a:outerShdw blurRad="279400" dist="368300" dir="828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 Base de Micro données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5" name="Flowchart: Alternate Process 4">
            <a:hlinkClick r:id="rId4" action="ppaction://hlinkfile"/>
          </p:cNvPr>
          <p:cNvSpPr/>
          <p:nvPr/>
        </p:nvSpPr>
        <p:spPr>
          <a:xfrm>
            <a:off x="6523237" y="3284984"/>
            <a:ext cx="2304256" cy="1633151"/>
          </a:xfrm>
          <a:prstGeom prst="flowChartAlternateProcess">
            <a:avLst/>
          </a:prstGeom>
          <a:effectLst>
            <a:outerShdw blurRad="279400" dist="368300" dir="828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Base de données Macroéconomiques /Comptes nationaux: TRE</a:t>
            </a:r>
          </a:p>
          <a:p>
            <a:pPr algn="ctr"/>
            <a:r>
              <a:rPr lang="fr-FR" b="1" dirty="0" err="1" smtClean="0">
                <a:solidFill>
                  <a:schemeClr val="tx1"/>
                </a:solidFill>
              </a:rPr>
              <a:t>etc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6" name="Flowchart: Decision 5"/>
          <p:cNvSpPr/>
          <p:nvPr/>
        </p:nvSpPr>
        <p:spPr>
          <a:xfrm>
            <a:off x="3995936" y="3769670"/>
            <a:ext cx="1800200" cy="684076"/>
          </a:xfrm>
          <a:prstGeom prst="flowChartDecision">
            <a:avLst/>
          </a:prstGeom>
          <a:effectLst>
            <a:outerShdw blurRad="279400" dist="368300" dir="8280000" rotWithShape="0">
              <a:srgbClr val="000000">
                <a:alpha val="38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SCN</a:t>
            </a:r>
            <a:endParaRPr lang="fr-FR" b="1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endCxn id="6" idx="1"/>
          </p:cNvCxnSpPr>
          <p:nvPr/>
        </p:nvCxnSpPr>
        <p:spPr>
          <a:xfrm>
            <a:off x="3275856" y="4111708"/>
            <a:ext cx="720080" cy="0"/>
          </a:xfrm>
          <a:prstGeom prst="straightConnector1">
            <a:avLst/>
          </a:prstGeom>
          <a:ln>
            <a:tailEnd type="arrow"/>
          </a:ln>
          <a:effectLst>
            <a:outerShdw blurRad="279400" dist="368300" dir="8280000" rotWithShape="0">
              <a:srgbClr val="000000">
                <a:alpha val="38000"/>
              </a:srgb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endCxn id="5" idx="1"/>
          </p:cNvCxnSpPr>
          <p:nvPr/>
        </p:nvCxnSpPr>
        <p:spPr>
          <a:xfrm flipV="1">
            <a:off x="5803157" y="4101560"/>
            <a:ext cx="720080" cy="10148"/>
          </a:xfrm>
          <a:prstGeom prst="straightConnector1">
            <a:avLst/>
          </a:prstGeom>
          <a:ln>
            <a:tailEnd type="arrow"/>
          </a:ln>
          <a:effectLst>
            <a:outerShdw blurRad="279400" dist="368300" dir="8280000" rotWithShape="0">
              <a:srgbClr val="000000">
                <a:alpha val="38000"/>
              </a:srgb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6" idx="0"/>
          </p:cNvCxnSpPr>
          <p:nvPr/>
        </p:nvCxnSpPr>
        <p:spPr>
          <a:xfrm rot="16200000" flipV="1">
            <a:off x="2871480" y="1745113"/>
            <a:ext cx="1430097" cy="2619017"/>
          </a:xfrm>
          <a:prstGeom prst="bentConnector2">
            <a:avLst/>
          </a:prstGeom>
          <a:ln>
            <a:tailEnd type="arrow"/>
          </a:ln>
          <a:effectLst>
            <a:outerShdw blurRad="279400" dist="368300" dir="8280000" rotWithShape="0">
              <a:srgbClr val="000000">
                <a:alpha val="38000"/>
              </a:srgb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2277019" y="2339573"/>
            <a:ext cx="0" cy="945411"/>
          </a:xfrm>
          <a:prstGeom prst="straightConnector1">
            <a:avLst/>
          </a:prstGeom>
          <a:ln>
            <a:tailEnd type="arrow"/>
          </a:ln>
          <a:effectLst>
            <a:outerShdw blurRad="279400" dist="368300" dir="8280000" rotWithShape="0">
              <a:srgbClr val="000000">
                <a:alpha val="38000"/>
              </a:srgb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Elbow Connector 10"/>
          <p:cNvCxnSpPr/>
          <p:nvPr/>
        </p:nvCxnSpPr>
        <p:spPr>
          <a:xfrm rot="10800000">
            <a:off x="4896037" y="4453746"/>
            <a:ext cx="2769043" cy="1580550"/>
          </a:xfrm>
          <a:prstGeom prst="bentConnector3">
            <a:avLst>
              <a:gd name="adj1" fmla="val 100034"/>
            </a:avLst>
          </a:prstGeom>
          <a:ln>
            <a:solidFill>
              <a:schemeClr val="tx2"/>
            </a:solidFill>
            <a:tailEnd type="arrow"/>
          </a:ln>
          <a:effectLst>
            <a:outerShdw blurRad="279400" dist="368300" dir="8280000" rotWithShape="0">
              <a:srgbClr val="000000">
                <a:alpha val="38000"/>
              </a:srgb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7651040" y="4941168"/>
            <a:ext cx="14040" cy="1093129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4012169" y="3714375"/>
            <a:ext cx="1810544" cy="739371"/>
          </a:xfrm>
          <a:prstGeom prst="flowChartDecision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6200000" scaled="0"/>
          </a:gradFill>
          <a:effectLst>
            <a:outerShdw blurRad="279400" dist="368300" dir="8280000" rotWithShape="0">
              <a:srgbClr val="000000">
                <a:alpha val="38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>
            <a:normAutofit fontScale="70000" lnSpcReduction="20000"/>
          </a:bodyPr>
          <a:lstStyle/>
          <a:p>
            <a:pPr marL="0" indent="0" algn="ctr">
              <a:buNone/>
            </a:pPr>
            <a:r>
              <a:rPr lang="fr-FR" b="1" dirty="0" smtClean="0">
                <a:solidFill>
                  <a:schemeClr val="tx1"/>
                </a:solidFill>
              </a:rPr>
              <a:t>Outil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5796136" y="1310114"/>
            <a:ext cx="2088232" cy="720080"/>
          </a:xfrm>
          <a:prstGeom prst="roundRect">
            <a:avLst/>
          </a:prstGeom>
          <a:ln>
            <a:noFill/>
          </a:ln>
          <a:effectLst>
            <a:glow>
              <a:schemeClr val="accent1">
                <a:alpha val="44000"/>
              </a:schemeClr>
            </a:glow>
            <a:outerShdw blurRad="228600" dist="431800" dir="8520000" sx="82000" sy="82000" algn="ctr" rotWithShape="0">
              <a:srgbClr val="000000">
                <a:alpha val="43137"/>
              </a:srgbClr>
            </a:outerShdw>
            <a:reflection stA="98000" endPos="0" dist="50800" dir="5400000" sy="-100000" algn="bl" rotWithShape="0"/>
            <a:softEdge rad="304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002060"/>
                </a:solidFill>
              </a:rPr>
              <a:t>Avant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778299" y="1323774"/>
            <a:ext cx="2088232" cy="720080"/>
          </a:xfrm>
          <a:prstGeom prst="roundRect">
            <a:avLst/>
          </a:prstGeom>
          <a:ln>
            <a:noFill/>
          </a:ln>
          <a:effectLst>
            <a:glow>
              <a:schemeClr val="accent1">
                <a:alpha val="44000"/>
              </a:schemeClr>
            </a:glow>
            <a:outerShdw blurRad="228600" dist="431800" dir="8520000" sx="82000" sy="82000" algn="ctr" rotWithShape="0">
              <a:srgbClr val="000000">
                <a:alpha val="43137"/>
              </a:srgbClr>
            </a:outerShdw>
            <a:reflection endPos="0" dist="50800" dir="5400000" sy="-100000" algn="bl" rotWithShape="0"/>
            <a:softEdge rad="304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002060"/>
                </a:solidFill>
              </a:rPr>
              <a:t>Maintenant</a:t>
            </a:r>
            <a:endParaRPr lang="fr-FR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772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420888"/>
            <a:ext cx="7772400" cy="1362075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model précédent </a:t>
            </a:r>
            <a:r>
              <a:rPr lang="fr-FR" dirty="0" err="1" smtClean="0"/>
              <a:t>d’élaboratION</a:t>
            </a:r>
            <a:r>
              <a:rPr lang="fr-FR" dirty="0" smtClean="0"/>
              <a:t> DES COMPTES </a:t>
            </a:r>
            <a:r>
              <a:rPr lang="fr-FR" dirty="0" err="1" smtClean="0"/>
              <a:t>nationaUX</a:t>
            </a:r>
            <a:endParaRPr lang="fr-FR" dirty="0"/>
          </a:p>
        </p:txBody>
      </p:sp>
      <p:pic>
        <p:nvPicPr>
          <p:cNvPr id="3" name="Imag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260648"/>
            <a:ext cx="1460848" cy="1224136"/>
          </a:xfrm>
          <a:prstGeom prst="rect">
            <a:avLst/>
          </a:prstGeom>
          <a:noFill/>
          <a:ln>
            <a:noFill/>
          </a:ln>
          <a:effectLst>
            <a:outerShdw blurRad="101600" dist="101600" dir="13320000" rotWithShape="0">
              <a:prstClr val="black">
                <a:alpha val="69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6178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MODEL PRECEDENT</a:t>
            </a:r>
            <a:endParaRPr lang="fr-FR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5551289"/>
              </p:ext>
            </p:extLst>
          </p:nvPr>
        </p:nvGraphicFramePr>
        <p:xfrm>
          <a:off x="482600" y="1412776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Oval 14"/>
          <p:cNvSpPr/>
          <p:nvPr/>
        </p:nvSpPr>
        <p:spPr>
          <a:xfrm>
            <a:off x="4318000" y="4267200"/>
            <a:ext cx="558800" cy="482600"/>
          </a:xfrm>
          <a:prstGeom prst="ellipse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Oval 15"/>
          <p:cNvSpPr/>
          <p:nvPr/>
        </p:nvSpPr>
        <p:spPr>
          <a:xfrm>
            <a:off x="4318000" y="2946400"/>
            <a:ext cx="558800" cy="482600"/>
          </a:xfrm>
          <a:prstGeom prst="ellipse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Oval 16"/>
          <p:cNvSpPr/>
          <p:nvPr/>
        </p:nvSpPr>
        <p:spPr>
          <a:xfrm>
            <a:off x="4305300" y="1638300"/>
            <a:ext cx="558800" cy="482600"/>
          </a:xfrm>
          <a:prstGeom prst="ellipse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62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1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260648"/>
            <a:ext cx="1460848" cy="1224136"/>
          </a:xfrm>
          <a:prstGeom prst="rect">
            <a:avLst/>
          </a:prstGeom>
          <a:noFill/>
          <a:ln>
            <a:noFill/>
          </a:ln>
          <a:effectLst>
            <a:outerShdw blurRad="101600" dist="101600" dir="13320000" rotWithShape="0">
              <a:prstClr val="black">
                <a:alpha val="69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70861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59259E-6 L 2.22222E-6 -0.192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6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4.44444E-6 L 2.22222E-6 -0.19074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5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20" dur="4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24" dur="4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27" dur="4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30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000"/>
                            </p:stCondLst>
                            <p:childTnLst>
                              <p:par>
                                <p:cTn id="32" presetID="1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3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7" grpId="2" animBg="1"/>
      <p:bldP spid="17" grpId="3" animBg="1"/>
      <p:bldP spid="17" grpId="4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420888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fr-FR" dirty="0" smtClean="0"/>
              <a:t>model ACTUEL </a:t>
            </a:r>
            <a:r>
              <a:rPr lang="fr-FR" dirty="0" err="1" smtClean="0"/>
              <a:t>D’</a:t>
            </a:r>
            <a:r>
              <a:rPr lang="fr-FR" dirty="0" err="1"/>
              <a:t>é</a:t>
            </a:r>
            <a:r>
              <a:rPr lang="fr-FR" dirty="0" err="1" smtClean="0"/>
              <a:t>laboratION</a:t>
            </a:r>
            <a:r>
              <a:rPr lang="fr-FR" dirty="0" smtClean="0"/>
              <a:t> DES COMPTES </a:t>
            </a:r>
            <a:r>
              <a:rPr lang="fr-FR" dirty="0" err="1" smtClean="0"/>
              <a:t>nationaUX</a:t>
            </a:r>
            <a:endParaRPr lang="fr-FR" dirty="0"/>
          </a:p>
        </p:txBody>
      </p:sp>
      <p:pic>
        <p:nvPicPr>
          <p:cNvPr id="3" name="Imag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260648"/>
            <a:ext cx="1460848" cy="1224136"/>
          </a:xfrm>
          <a:prstGeom prst="rect">
            <a:avLst/>
          </a:prstGeom>
          <a:noFill/>
          <a:ln>
            <a:noFill/>
          </a:ln>
          <a:effectLst>
            <a:outerShdw blurRad="101600" dist="101600" dir="13320000" rotWithShape="0">
              <a:prstClr val="black">
                <a:alpha val="69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4338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PRESENT MODEL</a:t>
            </a:r>
            <a:endParaRPr lang="fr-FR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7872515"/>
              </p:ext>
            </p:extLst>
          </p:nvPr>
        </p:nvGraphicFramePr>
        <p:xfrm>
          <a:off x="457200" y="12446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Oval 14"/>
          <p:cNvSpPr/>
          <p:nvPr/>
        </p:nvSpPr>
        <p:spPr>
          <a:xfrm>
            <a:off x="4318000" y="4267200"/>
            <a:ext cx="558800" cy="482600"/>
          </a:xfrm>
          <a:prstGeom prst="ellipse">
            <a:avLst/>
          </a:prstGeo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162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Oval 15"/>
          <p:cNvSpPr/>
          <p:nvPr/>
        </p:nvSpPr>
        <p:spPr>
          <a:xfrm>
            <a:off x="4318000" y="2946400"/>
            <a:ext cx="558800" cy="482600"/>
          </a:xfrm>
          <a:prstGeom prst="ellipse">
            <a:avLst/>
          </a:prstGeo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162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Oval 16"/>
          <p:cNvSpPr/>
          <p:nvPr/>
        </p:nvSpPr>
        <p:spPr>
          <a:xfrm>
            <a:off x="4305300" y="1638300"/>
            <a:ext cx="558800" cy="482600"/>
          </a:xfrm>
          <a:prstGeom prst="ellipse">
            <a:avLst/>
          </a:prstGeo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162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1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260648"/>
            <a:ext cx="1460848" cy="1224136"/>
          </a:xfrm>
          <a:prstGeom prst="rect">
            <a:avLst/>
          </a:prstGeom>
          <a:noFill/>
          <a:ln>
            <a:noFill/>
          </a:ln>
          <a:effectLst>
            <a:outerShdw blurRad="101600" dist="101600" dir="13320000" rotWithShape="0">
              <a:prstClr val="black">
                <a:alpha val="69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67477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59259E-6 L 2.22222E-6 -0.192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6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4.44444E-6 L 2.22222E-6 -0.19074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5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-4.07407E-6 C 0.07031 -4.07407E-6 0.12639 0.10811 0.12639 0.24167 C 0.12639 0.375 0.07031 0.48334 0.00139 0.48334 C -0.06753 0.48334 -0.12361 0.375 -0.12361 0.24167 C -0.12361 0.10811 -0.06753 -4.07407E-6 0.00139 -4.07407E-6 Z " pathEditMode="relative" rAng="0" ptsTypes="fffff">
                                      <p:cBhvr>
                                        <p:cTn id="20" dur="6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-4.07407E-6 C 0.06806 -4.07407E-6 0.12309 0.05625 0.12309 0.12477 C 0.12309 0.20602 0.06215 0.23496 0.02552 0.24746 L -0.02292 0.26019 C -0.05955 0.27269 -0.12014 0.30394 -0.12014 0.39537 C -0.12014 0.45371 -0.06562 0.52037 0.00139 0.52037 C 0.06806 0.52037 0.12309 0.45371 0.12309 0.39537 C 0.12309 0.30394 0.06215 0.27269 0.02552 0.26019 L -0.02292 0.24746 C -0.05955 0.23496 -0.12014 0.20602 -0.12014 0.12477 C -0.12014 0.05625 -0.06562 -4.07407E-6 0.00139 -4.07407E-6 Z " pathEditMode="relative" rAng="0" ptsTypes="ffFffffFfff">
                                      <p:cBhvr>
                                        <p:cTn id="24" dur="6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0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-4.07407E-6 C 0.08021 -4.07407E-6 0.14444 0.12199 0.14444 0.27223 C 0.14444 0.42223 0.08021 0.54445 0.00139 0.54445 C -0.0776 0.54445 -0.14167 0.42223 -0.14167 0.27223 C -0.14167 0.12199 -0.0776 -4.07407E-6 0.00139 -4.07407E-6 Z " pathEditMode="relative" rAng="0" ptsTypes="fffff">
                                      <p:cBhvr>
                                        <p:cTn id="27" dur="6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7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-4.07407E-6 C 0.07031 -4.07407E-6 0.12639 0.11644 0.12639 0.26019 C 0.12639 0.40371 0.07031 0.52037 0.00139 0.52037 C -0.06753 0.52037 -0.12361 0.40371 -0.12361 0.26019 C -0.12361 0.11644 -0.06753 -4.07407E-6 0.00139 -4.07407E-6 Z " pathEditMode="relative" rAng="0" ptsTypes="fffff">
                                      <p:cBhvr>
                                        <p:cTn id="30" dur="6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0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8000"/>
                            </p:stCondLst>
                            <p:childTnLst>
                              <p:par>
                                <p:cTn id="32" presetID="22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07407E-6 C 0.05972 -4.07407E-6 0.1092 0.05625 0.1092 0.12477 C 0.1092 0.20602 0.05451 0.23496 0.0217 0.24746 L -0.02188 0.26019 C -0.05469 0.27269 -0.10903 0.30394 -0.10903 0.39537 C -0.10903 0.45371 -0.0599 0.52037 4.44444E-6 0.52037 C 0.05972 0.52037 0.1092 0.45371 0.1092 0.39537 C 0.1092 0.30394 0.05451 0.27269 0.0217 0.26019 L -0.02188 0.24746 C -0.05469 0.23496 -0.10903 0.20602 -0.10903 0.12477 C -0.10903 0.05625 -0.0599 -4.07407E-6 4.44444E-6 -4.07407E-6 Z " pathEditMode="relative" rAng="0" ptsTypes="ffFffffFfff">
                                      <p:cBhvr>
                                        <p:cTn id="33" dur="4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0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7" grpId="2" animBg="1"/>
      <p:bldP spid="17" grpId="3" animBg="1"/>
      <p:bldP spid="17" grpId="4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083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Le </a:t>
            </a:r>
            <a:r>
              <a:rPr lang="en-US" sz="3600" dirty="0" err="1" smtClean="0"/>
              <a:t>procecus</a:t>
            </a:r>
            <a:r>
              <a:rPr lang="en-US" sz="3600" dirty="0" smtClean="0"/>
              <a:t> </a:t>
            </a:r>
            <a:r>
              <a:rPr lang="en-US" sz="3600" dirty="0" err="1" smtClean="0"/>
              <a:t>d’élaboration</a:t>
            </a:r>
            <a:r>
              <a:rPr lang="en-US" sz="3600" dirty="0" smtClean="0"/>
              <a:t> des </a:t>
            </a:r>
            <a:r>
              <a:rPr lang="en-US" sz="3600" dirty="0" err="1" smtClean="0"/>
              <a:t>comptes</a:t>
            </a:r>
            <a:r>
              <a:rPr lang="en-US" sz="3600" dirty="0" smtClean="0"/>
              <a:t> </a:t>
            </a:r>
            <a:r>
              <a:rPr lang="en-US" sz="3600" dirty="0" err="1" smtClean="0"/>
              <a:t>nationaux</a:t>
            </a:r>
            <a:r>
              <a:rPr lang="en-US" sz="3600" dirty="0" smtClean="0"/>
              <a:t> par </a:t>
            </a:r>
            <a:r>
              <a:rPr lang="en-US" sz="3600" dirty="0" err="1" smtClean="0"/>
              <a:t>l’outil</a:t>
            </a:r>
            <a:endParaRPr lang="fr-FR" sz="3600" dirty="0"/>
          </a:p>
        </p:txBody>
      </p:sp>
      <p:sp>
        <p:nvSpPr>
          <p:cNvPr id="4" name="Can 3"/>
          <p:cNvSpPr/>
          <p:nvPr/>
        </p:nvSpPr>
        <p:spPr>
          <a:xfrm>
            <a:off x="179512" y="4347914"/>
            <a:ext cx="1656184" cy="860424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1"/>
                </a:solidFill>
              </a:rPr>
              <a:t>Micro Données</a:t>
            </a:r>
            <a:endParaRPr lang="fr-FR" sz="1600" b="1" dirty="0">
              <a:solidFill>
                <a:schemeClr val="tx1"/>
              </a:solidFill>
            </a:endParaRPr>
          </a:p>
        </p:txBody>
      </p:sp>
      <p:sp>
        <p:nvSpPr>
          <p:cNvPr id="5" name="Can 4"/>
          <p:cNvSpPr/>
          <p:nvPr/>
        </p:nvSpPr>
        <p:spPr>
          <a:xfrm>
            <a:off x="179512" y="4188371"/>
            <a:ext cx="1656184" cy="304254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50" b="1" dirty="0" smtClean="0">
                <a:solidFill>
                  <a:schemeClr val="tx1"/>
                </a:solidFill>
              </a:rPr>
              <a:t>SCN/</a:t>
            </a:r>
            <a:r>
              <a:rPr lang="fr-FR" sz="1450" b="1" dirty="0" err="1" smtClean="0">
                <a:solidFill>
                  <a:schemeClr val="tx1"/>
                </a:solidFill>
              </a:rPr>
              <a:t>Metadonnées</a:t>
            </a:r>
            <a:endParaRPr lang="fr-FR" sz="1450" b="1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03186" y="3212448"/>
            <a:ext cx="589094" cy="30561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N</a:t>
            </a:r>
            <a:r>
              <a:rPr lang="en-US" b="1" dirty="0" smtClean="0">
                <a:solidFill>
                  <a:schemeClr val="tx1"/>
                </a:solidFill>
              </a:rPr>
              <a:t>on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425403" y="4330684"/>
            <a:ext cx="595435" cy="22226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Oui</a:t>
            </a:r>
            <a:endParaRPr lang="fr-FR" b="1" dirty="0">
              <a:solidFill>
                <a:schemeClr val="tx1"/>
              </a:solidFill>
            </a:endParaRPr>
          </a:p>
        </p:txBody>
      </p:sp>
      <p:cxnSp>
        <p:nvCxnSpPr>
          <p:cNvPr id="19" name="Elbow Connector 18"/>
          <p:cNvCxnSpPr>
            <a:stCxn id="63" idx="1"/>
          </p:cNvCxnSpPr>
          <p:nvPr/>
        </p:nvCxnSpPr>
        <p:spPr>
          <a:xfrm rot="10800000" flipV="1">
            <a:off x="1392110" y="3212448"/>
            <a:ext cx="1935290" cy="956326"/>
          </a:xfrm>
          <a:prstGeom prst="bentConnector3">
            <a:avLst>
              <a:gd name="adj1" fmla="val 99874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8" name="Straight Arrow Connector 1027"/>
          <p:cNvCxnSpPr/>
          <p:nvPr/>
        </p:nvCxnSpPr>
        <p:spPr>
          <a:xfrm>
            <a:off x="7399730" y="4642248"/>
            <a:ext cx="731839" cy="149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9" name="Rounded Rectangle 1028"/>
          <p:cNvSpPr/>
          <p:nvPr/>
        </p:nvSpPr>
        <p:spPr>
          <a:xfrm>
            <a:off x="8118869" y="4135189"/>
            <a:ext cx="850900" cy="107314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CN</a:t>
            </a:r>
            <a:endParaRPr lang="fr-FR" b="1" dirty="0">
              <a:solidFill>
                <a:schemeClr val="tx1"/>
              </a:solidFill>
            </a:endParaRPr>
          </a:p>
        </p:txBody>
      </p:sp>
      <p:cxnSp>
        <p:nvCxnSpPr>
          <p:cNvPr id="1036" name="Elbow Connector 1035"/>
          <p:cNvCxnSpPr>
            <a:stCxn id="45" idx="0"/>
          </p:cNvCxnSpPr>
          <p:nvPr/>
        </p:nvCxnSpPr>
        <p:spPr>
          <a:xfrm rot="16200000" flipV="1">
            <a:off x="5586493" y="2927309"/>
            <a:ext cx="1072853" cy="725372"/>
          </a:xfrm>
          <a:prstGeom prst="bentConnector3">
            <a:avLst>
              <a:gd name="adj1" fmla="val 99718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9" name="Straight Connector 1048"/>
          <p:cNvCxnSpPr/>
          <p:nvPr/>
        </p:nvCxnSpPr>
        <p:spPr>
          <a:xfrm>
            <a:off x="5760232" y="2260600"/>
            <a:ext cx="0" cy="9518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54" name="Rectangle 1053"/>
          <p:cNvSpPr/>
          <p:nvPr/>
        </p:nvSpPr>
        <p:spPr>
          <a:xfrm>
            <a:off x="3327400" y="1905000"/>
            <a:ext cx="1625600" cy="5969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CORRECTION DES DONNEES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327400" y="2913998"/>
            <a:ext cx="1625600" cy="5969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AJOUTS DONNEES</a:t>
            </a:r>
          </a:p>
        </p:txBody>
      </p:sp>
      <p:cxnSp>
        <p:nvCxnSpPr>
          <p:cNvPr id="64" name="Elbow Connector 63"/>
          <p:cNvCxnSpPr>
            <a:stCxn id="72" idx="2"/>
            <a:endCxn id="5" idx="1"/>
          </p:cNvCxnSpPr>
          <p:nvPr/>
        </p:nvCxnSpPr>
        <p:spPr>
          <a:xfrm rot="10800000" flipV="1">
            <a:off x="1007605" y="2660339"/>
            <a:ext cx="540061" cy="152803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Elbow Connector 64"/>
          <p:cNvCxnSpPr/>
          <p:nvPr/>
        </p:nvCxnSpPr>
        <p:spPr>
          <a:xfrm rot="5400000">
            <a:off x="-14535" y="2436815"/>
            <a:ext cx="2403476" cy="1060445"/>
          </a:xfrm>
          <a:prstGeom prst="bentConnector3">
            <a:avLst>
              <a:gd name="adj1" fmla="val 33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Snip Diagonal Corner Rectangle 35"/>
          <p:cNvSpPr/>
          <p:nvPr/>
        </p:nvSpPr>
        <p:spPr>
          <a:xfrm>
            <a:off x="1547665" y="1523999"/>
            <a:ext cx="1589236" cy="457200"/>
          </a:xfrm>
          <a:prstGeom prst="snip2Diag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Automatique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72" name="Snip Diagonal Corner Rectangle 71"/>
          <p:cNvSpPr/>
          <p:nvPr/>
        </p:nvSpPr>
        <p:spPr>
          <a:xfrm>
            <a:off x="1547665" y="2431740"/>
            <a:ext cx="1589235" cy="457200"/>
          </a:xfrm>
          <a:prstGeom prst="snip2Diag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err="1" smtClean="0">
                <a:solidFill>
                  <a:schemeClr val="tx1"/>
                </a:solidFill>
              </a:rPr>
              <a:t>Manual</a:t>
            </a:r>
            <a:endParaRPr lang="fr-FR" b="1" dirty="0">
              <a:solidFill>
                <a:schemeClr val="tx1"/>
              </a:solidFill>
            </a:endParaRPr>
          </a:p>
        </p:txBody>
      </p:sp>
      <p:cxnSp>
        <p:nvCxnSpPr>
          <p:cNvPr id="39" name="Elbow Connector 38"/>
          <p:cNvCxnSpPr>
            <a:stCxn id="1054" idx="0"/>
          </p:cNvCxnSpPr>
          <p:nvPr/>
        </p:nvCxnSpPr>
        <p:spPr>
          <a:xfrm rot="16200000" flipV="1">
            <a:off x="3562350" y="1327150"/>
            <a:ext cx="152400" cy="10033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stCxn id="1054" idx="2"/>
            <a:endCxn id="72" idx="0"/>
          </p:cNvCxnSpPr>
          <p:nvPr/>
        </p:nvCxnSpPr>
        <p:spPr>
          <a:xfrm rot="5400000">
            <a:off x="3559330" y="2079470"/>
            <a:ext cx="158440" cy="100330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endCxn id="43" idx="1"/>
          </p:cNvCxnSpPr>
          <p:nvPr/>
        </p:nvCxnSpPr>
        <p:spPr>
          <a:xfrm>
            <a:off x="1835696" y="4626483"/>
            <a:ext cx="128837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Flowchart: Alternate Process 42"/>
          <p:cNvSpPr/>
          <p:nvPr/>
        </p:nvSpPr>
        <p:spPr>
          <a:xfrm>
            <a:off x="3124074" y="4293106"/>
            <a:ext cx="1303910" cy="666753"/>
          </a:xfrm>
          <a:prstGeom prst="flowChartAlternate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Indicateurs</a:t>
            </a:r>
            <a:endParaRPr lang="fr-FR" b="1" dirty="0">
              <a:solidFill>
                <a:schemeClr val="tx1"/>
              </a:solidFill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 flipV="1">
            <a:off x="4427984" y="4632881"/>
            <a:ext cx="979708" cy="93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Diamond 44"/>
          <p:cNvSpPr/>
          <p:nvPr/>
        </p:nvSpPr>
        <p:spPr>
          <a:xfrm>
            <a:off x="5407692" y="3826421"/>
            <a:ext cx="2155825" cy="1625600"/>
          </a:xfrm>
          <a:prstGeom prst="diamon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50" b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545804" y="4188371"/>
            <a:ext cx="1879599" cy="90169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TESTS:</a:t>
            </a:r>
          </a:p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Cohérence</a:t>
            </a:r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Exhaustivités</a:t>
            </a:r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intégrés</a:t>
            </a:r>
            <a:endParaRPr lang="fr-FR" b="1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4971924" y="2260600"/>
            <a:ext cx="78830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H="1">
            <a:off x="4977480" y="3212448"/>
            <a:ext cx="78830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7" name="Image 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260648"/>
            <a:ext cx="1460848" cy="1224136"/>
          </a:xfrm>
          <a:prstGeom prst="rect">
            <a:avLst/>
          </a:prstGeom>
          <a:noFill/>
          <a:ln>
            <a:noFill/>
          </a:ln>
          <a:effectLst>
            <a:outerShdw blurRad="101600" dist="101600" dir="13320000" rotWithShape="0">
              <a:prstClr val="black">
                <a:alpha val="69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67283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250"/>
                            </p:stCondLst>
                            <p:childTnLst>
                              <p:par>
                                <p:cTn id="2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250"/>
                            </p:stCondLst>
                            <p:childTnLst>
                              <p:par>
                                <p:cTn id="37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750"/>
                            </p:stCondLst>
                            <p:childTnLst>
                              <p:par>
                                <p:cTn id="41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250"/>
                            </p:stCondLst>
                            <p:childTnLst>
                              <p:par>
                                <p:cTn id="45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32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500"/>
                            </p:stCondLst>
                            <p:childTnLst>
                              <p:par>
                                <p:cTn id="65" presetID="26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4500"/>
                            </p:stCondLst>
                            <p:childTnLst>
                              <p:par>
                                <p:cTn id="82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0"/>
                            </p:stCondLst>
                            <p:childTnLst>
                              <p:par>
                                <p:cTn id="86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500"/>
                            </p:stCondLst>
                            <p:childTnLst>
                              <p:par>
                                <p:cTn id="90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1" dur="3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92" dur="3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800"/>
                            </p:stCondLst>
                            <p:childTnLst>
                              <p:par>
                                <p:cTn id="94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10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500"/>
                            </p:stCondLst>
                            <p:childTnLst>
                              <p:par>
                                <p:cTn id="107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14" presetID="26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4500"/>
                            </p:stCondLst>
                            <p:childTnLst>
                              <p:par>
                                <p:cTn id="131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2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0"/>
                            </p:stCondLst>
                            <p:childTnLst>
                              <p:par>
                                <p:cTn id="135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1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500"/>
                            </p:stCondLst>
                            <p:childTnLst>
                              <p:par>
                                <p:cTn id="139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1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6000"/>
                            </p:stCondLst>
                            <p:childTnLst>
                              <p:par>
                                <p:cTn id="143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14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5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000"/>
                            </p:stCondLst>
                            <p:childTnLst>
                              <p:par>
                                <p:cTn id="152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5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2000"/>
                            </p:stCondLst>
                            <p:childTnLst>
                              <p:par>
                                <p:cTn id="156" presetID="32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3000"/>
                            </p:stCondLst>
                            <p:childTnLst>
                              <p:par>
                                <p:cTn id="16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5000"/>
                            </p:stCondLst>
                            <p:childTnLst>
                              <p:par>
                                <p:cTn id="180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18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6000"/>
                            </p:stCondLst>
                            <p:childTnLst>
                              <p:par>
                                <p:cTn id="184" presetID="27" presetClass="emph" presetSubtype="0" fill="remove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85" dur="1000" autoRev="1" fill="remove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6" dur="1000" autoRev="1" fill="remove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7" dur="1000" autoRev="1" fill="remove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8" dur="1000" autoRev="1" fill="remove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8000"/>
                            </p:stCondLst>
                            <p:childTnLst>
                              <p:par>
                                <p:cTn id="19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1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192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3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95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96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12000"/>
                            </p:stCondLst>
                            <p:childTnLst>
                              <p:par>
                                <p:cTn id="198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9" dur="6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200" dur="6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1" dur="6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18000"/>
                            </p:stCondLst>
                            <p:childTnLst>
                              <p:par>
                                <p:cTn id="203" presetID="3" presetClass="emph" presetSubtype="2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04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15" grpId="2"/>
      <p:bldP spid="16" grpId="0"/>
      <p:bldP spid="1029" grpId="0" animBg="1"/>
      <p:bldP spid="1029" grpId="1" animBg="1"/>
      <p:bldP spid="1029" grpId="2" animBg="1"/>
      <p:bldP spid="45" grpId="0" animBg="1"/>
      <p:bldP spid="45" grpId="1" animBg="1"/>
      <p:bldP spid="45" grpId="2" animBg="1"/>
      <p:bldP spid="45" grpId="3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PERSPECTIVES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Elaborer les autres tableaux recommandés par le SCN,</a:t>
            </a:r>
          </a:p>
          <a:p>
            <a:r>
              <a:rPr lang="fr-FR" dirty="0" smtClean="0"/>
              <a:t>Optimiser les calculs,</a:t>
            </a:r>
          </a:p>
          <a:p>
            <a:r>
              <a:rPr lang="fr-FR" dirty="0" smtClean="0"/>
              <a:t>Questions de formes.</a:t>
            </a:r>
            <a:endParaRPr lang="fr-FR" dirty="0"/>
          </a:p>
        </p:txBody>
      </p:sp>
      <p:pic>
        <p:nvPicPr>
          <p:cNvPr id="4" name="Imag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260648"/>
            <a:ext cx="1460848" cy="1224136"/>
          </a:xfrm>
          <a:prstGeom prst="rect">
            <a:avLst/>
          </a:prstGeom>
          <a:noFill/>
          <a:ln>
            <a:noFill/>
          </a:ln>
          <a:effectLst>
            <a:outerShdw blurRad="101600" dist="101600" dir="13320000" rotWithShape="0">
              <a:prstClr val="black">
                <a:alpha val="69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171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204864"/>
            <a:ext cx="7772400" cy="1362075"/>
          </a:xfrm>
        </p:spPr>
        <p:txBody>
          <a:bodyPr>
            <a:noAutofit/>
          </a:bodyPr>
          <a:lstStyle/>
          <a:p>
            <a:pPr algn="ctr"/>
            <a:r>
              <a:rPr lang="fr-FR" sz="7200" dirty="0" smtClean="0"/>
              <a:t>MERCI</a:t>
            </a:r>
            <a:endParaRPr lang="fr-FR" sz="7200" dirty="0"/>
          </a:p>
        </p:txBody>
      </p:sp>
      <p:pic>
        <p:nvPicPr>
          <p:cNvPr id="3" name="Image 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260648"/>
            <a:ext cx="1460848" cy="1224136"/>
          </a:xfrm>
          <a:prstGeom prst="rect">
            <a:avLst/>
          </a:prstGeom>
          <a:noFill/>
          <a:ln>
            <a:noFill/>
          </a:ln>
          <a:effectLst>
            <a:outerShdw blurRad="101600" dist="101600" dir="13320000" rotWithShape="0">
              <a:prstClr val="black">
                <a:alpha val="69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3127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egnaposto numero diapositiva 20"/>
          <p:cNvSpPr>
            <a:spLocks noGrp="1"/>
          </p:cNvSpPr>
          <p:nvPr>
            <p:ph type="sldNum" sz="quarter" idx="12"/>
          </p:nvPr>
        </p:nvSpPr>
        <p:spPr>
          <a:xfrm>
            <a:off x="8571446" y="5642478"/>
            <a:ext cx="563487" cy="210810"/>
          </a:xfrm>
        </p:spPr>
        <p:txBody>
          <a:bodyPr/>
          <a:lstStyle/>
          <a:p>
            <a:pPr algn="ctr"/>
            <a:fld id="{4B2E8374-B2B6-FA41-B76C-76E759C1A258}" type="slidenum">
              <a:rPr lang="it-IT" smtClean="0"/>
              <a:pPr algn="ctr"/>
              <a:t>2</a:t>
            </a:fld>
            <a:endParaRPr lang="it-IT" dirty="0"/>
          </a:p>
        </p:txBody>
      </p:sp>
      <p:cxnSp>
        <p:nvCxnSpPr>
          <p:cNvPr id="13" name="Connettore 1 12"/>
          <p:cNvCxnSpPr/>
          <p:nvPr/>
        </p:nvCxnSpPr>
        <p:spPr>
          <a:xfrm>
            <a:off x="2027700" y="5571688"/>
            <a:ext cx="0" cy="317750"/>
          </a:xfrm>
          <a:prstGeom prst="line">
            <a:avLst/>
          </a:prstGeom>
          <a:ln w="12700" cmpd="sng">
            <a:solidFill>
              <a:srgbClr val="5CA33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/>
          <p:cNvCxnSpPr/>
          <p:nvPr/>
        </p:nvCxnSpPr>
        <p:spPr>
          <a:xfrm>
            <a:off x="0" y="5459303"/>
            <a:ext cx="9144000" cy="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1 19"/>
          <p:cNvCxnSpPr/>
          <p:nvPr/>
        </p:nvCxnSpPr>
        <p:spPr>
          <a:xfrm>
            <a:off x="8571445" y="5571688"/>
            <a:ext cx="0" cy="317750"/>
          </a:xfrm>
          <a:prstGeom prst="line">
            <a:avLst/>
          </a:prstGeom>
          <a:ln w="12700" cmpd="sng">
            <a:solidFill>
              <a:srgbClr val="5CA33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itle 1"/>
          <p:cNvSpPr txBox="1">
            <a:spLocks/>
          </p:cNvSpPr>
          <p:nvPr/>
        </p:nvSpPr>
        <p:spPr>
          <a:xfrm>
            <a:off x="883191" y="1111252"/>
            <a:ext cx="6664338" cy="86297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2800"/>
              </a:lnSpc>
            </a:pPr>
            <a:r>
              <a:rPr lang="en-US" sz="4000" b="1" spc="-150" dirty="0" err="1" smtClean="0"/>
              <a:t>Sommaire</a:t>
            </a:r>
            <a:r>
              <a:rPr lang="en-US" sz="2800" spc="-150" dirty="0"/>
              <a:t/>
            </a:r>
            <a:br>
              <a:rPr lang="en-US" sz="2800" spc="-150" dirty="0"/>
            </a:br>
            <a:endParaRPr lang="en-US" sz="2800" spc="-150" dirty="0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883191" y="2297250"/>
            <a:ext cx="7688254" cy="316205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363" indent="-360363" algn="l">
              <a:lnSpc>
                <a:spcPts val="1600"/>
              </a:lnSpc>
              <a:spcBef>
                <a:spcPts val="0"/>
              </a:spcBef>
              <a:spcAft>
                <a:spcPts val="600"/>
              </a:spcAft>
              <a:buClr>
                <a:srgbClr val="5CA33A"/>
              </a:buClr>
              <a:buSzPct val="77000"/>
              <a:buFont typeface="+mj-ea"/>
              <a:buAutoNum type="circleNumDbPlain"/>
            </a:pPr>
            <a:r>
              <a:rPr lang="en-US" sz="2400" b="1" dirty="0" smtClean="0">
                <a:solidFill>
                  <a:schemeClr val="tx1"/>
                </a:solidFill>
              </a:rPr>
              <a:t>Introduction</a:t>
            </a:r>
            <a:endParaRPr lang="en-US" sz="2400" b="1" dirty="0">
              <a:solidFill>
                <a:schemeClr val="tx1"/>
              </a:solidFill>
            </a:endParaRPr>
          </a:p>
          <a:p>
            <a:pPr marL="360363" indent="-360363" algn="l">
              <a:lnSpc>
                <a:spcPts val="1600"/>
              </a:lnSpc>
              <a:spcBef>
                <a:spcPts val="0"/>
              </a:spcBef>
              <a:spcAft>
                <a:spcPts val="600"/>
              </a:spcAft>
              <a:buClr>
                <a:srgbClr val="5CA33A"/>
              </a:buClr>
              <a:buSzPct val="77000"/>
              <a:buFont typeface="+mj-ea"/>
              <a:buAutoNum type="circleNumDbPlain"/>
            </a:pPr>
            <a:r>
              <a:rPr lang="en-US" sz="2400" b="1" dirty="0" err="1" smtClean="0">
                <a:solidFill>
                  <a:schemeClr val="tx1"/>
                </a:solidFill>
              </a:rPr>
              <a:t>Principaux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objectifs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marL="360363" indent="-360363" algn="l">
              <a:lnSpc>
                <a:spcPts val="1600"/>
              </a:lnSpc>
              <a:spcBef>
                <a:spcPts val="0"/>
              </a:spcBef>
              <a:spcAft>
                <a:spcPts val="600"/>
              </a:spcAft>
              <a:buClr>
                <a:srgbClr val="5CA33A"/>
              </a:buClr>
              <a:buSzPct val="77000"/>
              <a:buFont typeface="+mj-ea"/>
              <a:buAutoNum type="circleNumDbPlain"/>
            </a:pPr>
            <a:r>
              <a:rPr lang="en-US" sz="2400" b="1" dirty="0" err="1" smtClean="0">
                <a:solidFill>
                  <a:schemeClr val="tx1"/>
                </a:solidFill>
              </a:rPr>
              <a:t>Outil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marL="360363" indent="-360363" algn="l">
              <a:lnSpc>
                <a:spcPts val="1600"/>
              </a:lnSpc>
              <a:spcBef>
                <a:spcPts val="0"/>
              </a:spcBef>
              <a:spcAft>
                <a:spcPts val="600"/>
              </a:spcAft>
              <a:buClr>
                <a:srgbClr val="5CA33A"/>
              </a:buClr>
              <a:buSzPct val="77000"/>
              <a:buFont typeface="+mj-ea"/>
              <a:buAutoNum type="circleNumDbPlain"/>
            </a:pPr>
            <a:r>
              <a:rPr lang="en-US" sz="2400" b="1" dirty="0" err="1" smtClean="0">
                <a:solidFill>
                  <a:schemeClr val="tx1"/>
                </a:solidFill>
              </a:rPr>
              <a:t>Principaux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produits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marL="360363" indent="-360363" algn="l">
              <a:lnSpc>
                <a:spcPts val="1600"/>
              </a:lnSpc>
              <a:spcBef>
                <a:spcPts val="0"/>
              </a:spcBef>
              <a:spcAft>
                <a:spcPts val="600"/>
              </a:spcAft>
              <a:buClr>
                <a:srgbClr val="5CA33A"/>
              </a:buClr>
              <a:buSzPct val="77000"/>
              <a:buFont typeface="+mj-ea"/>
              <a:buAutoNum type="circleNumDbPlain"/>
            </a:pPr>
            <a:r>
              <a:rPr lang="en-US" sz="2400" b="1" dirty="0" err="1" smtClean="0">
                <a:solidFill>
                  <a:schemeClr val="tx1"/>
                </a:solidFill>
              </a:rPr>
              <a:t>Avantages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marL="360363" indent="-360363" algn="l">
              <a:lnSpc>
                <a:spcPts val="1600"/>
              </a:lnSpc>
              <a:spcBef>
                <a:spcPts val="0"/>
              </a:spcBef>
              <a:spcAft>
                <a:spcPts val="600"/>
              </a:spcAft>
              <a:buClr>
                <a:srgbClr val="5CA33A"/>
              </a:buClr>
              <a:buSzPct val="77000"/>
              <a:buFont typeface="+mj-ea"/>
              <a:buAutoNum type="circleNumDbPlain"/>
            </a:pPr>
            <a:r>
              <a:rPr lang="en-US" sz="2400" b="1" dirty="0" smtClean="0">
                <a:solidFill>
                  <a:schemeClr val="tx1"/>
                </a:solidFill>
              </a:rPr>
              <a:t>Models </a:t>
            </a:r>
            <a:r>
              <a:rPr lang="en-US" sz="2400" b="1" dirty="0" err="1" smtClean="0">
                <a:solidFill>
                  <a:schemeClr val="tx1"/>
                </a:solidFill>
              </a:rPr>
              <a:t>anciens</a:t>
            </a:r>
            <a:r>
              <a:rPr lang="en-US" sz="2400" b="1" dirty="0" smtClean="0">
                <a:solidFill>
                  <a:schemeClr val="tx1"/>
                </a:solidFill>
              </a:rPr>
              <a:t> et nouveaux </a:t>
            </a:r>
            <a:r>
              <a:rPr lang="en-US" sz="2400" b="1" dirty="0" err="1" smtClean="0">
                <a:solidFill>
                  <a:schemeClr val="tx1"/>
                </a:solidFill>
              </a:rPr>
              <a:t>d’élaboration</a:t>
            </a:r>
            <a:r>
              <a:rPr lang="en-US" sz="2400" b="1" dirty="0" smtClean="0">
                <a:solidFill>
                  <a:schemeClr val="tx1"/>
                </a:solidFill>
              </a:rPr>
              <a:t> des </a:t>
            </a:r>
            <a:r>
              <a:rPr lang="en-US" sz="2400" b="1" dirty="0" err="1" smtClean="0">
                <a:solidFill>
                  <a:schemeClr val="tx1"/>
                </a:solidFill>
              </a:rPr>
              <a:t>comptes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nationaux</a:t>
            </a:r>
            <a:endParaRPr lang="en-US" sz="2400" b="1" dirty="0">
              <a:solidFill>
                <a:schemeClr val="tx1"/>
              </a:solidFill>
            </a:endParaRPr>
          </a:p>
          <a:p>
            <a:pPr marL="360363" indent="-360363" algn="l">
              <a:lnSpc>
                <a:spcPts val="1600"/>
              </a:lnSpc>
              <a:spcBef>
                <a:spcPts val="0"/>
              </a:spcBef>
              <a:spcAft>
                <a:spcPts val="600"/>
              </a:spcAft>
              <a:buClr>
                <a:srgbClr val="5CA33A"/>
              </a:buClr>
              <a:buSzPct val="77000"/>
              <a:buFont typeface="+mj-ea"/>
              <a:buAutoNum type="circleNumDbPlain"/>
            </a:pPr>
            <a:r>
              <a:rPr lang="en-US" sz="2400" b="1" dirty="0" smtClean="0">
                <a:solidFill>
                  <a:schemeClr val="tx1"/>
                </a:solidFill>
              </a:rPr>
              <a:t>Perspectives, </a:t>
            </a:r>
            <a:r>
              <a:rPr lang="en-US" sz="2400" b="1" dirty="0" err="1" smtClean="0">
                <a:solidFill>
                  <a:schemeClr val="tx1"/>
                </a:solidFill>
              </a:rPr>
              <a:t>Démonstration</a:t>
            </a:r>
            <a:endParaRPr lang="en-US" sz="2400" b="1" dirty="0">
              <a:solidFill>
                <a:schemeClr val="tx1"/>
              </a:solidFill>
            </a:endParaRPr>
          </a:p>
        </p:txBody>
      </p:sp>
      <p:pic>
        <p:nvPicPr>
          <p:cNvPr id="8" name="Image 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260648"/>
            <a:ext cx="1460848" cy="1224136"/>
          </a:xfrm>
          <a:prstGeom prst="rect">
            <a:avLst/>
          </a:prstGeom>
          <a:noFill/>
          <a:ln>
            <a:noFill/>
          </a:ln>
          <a:effectLst>
            <a:outerShdw blurRad="101600" dist="101600" dir="13320000" rotWithShape="0">
              <a:prstClr val="black">
                <a:alpha val="69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7152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La nouvelle </a:t>
            </a:r>
            <a:r>
              <a:rPr lang="en-US" dirty="0" err="1" smtClean="0"/>
              <a:t>technologie</a:t>
            </a:r>
            <a:r>
              <a:rPr lang="en-US" dirty="0" smtClean="0"/>
              <a:t> </a:t>
            </a:r>
            <a:r>
              <a:rPr lang="en-US" dirty="0" err="1" smtClean="0"/>
              <a:t>offre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immense </a:t>
            </a:r>
            <a:r>
              <a:rPr lang="en-US" dirty="0" err="1" smtClean="0"/>
              <a:t>opportunité</a:t>
            </a:r>
            <a:r>
              <a:rPr lang="en-US" dirty="0" smtClean="0"/>
              <a:t> </a:t>
            </a:r>
            <a:r>
              <a:rPr lang="en-US" dirty="0" err="1" smtClean="0"/>
              <a:t>d’avancer</a:t>
            </a:r>
            <a:r>
              <a:rPr lang="en-US" dirty="0" smtClean="0"/>
              <a:t> plus </a:t>
            </a:r>
            <a:r>
              <a:rPr lang="en-US" dirty="0" err="1" smtClean="0"/>
              <a:t>vite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</a:t>
            </a:r>
            <a:r>
              <a:rPr lang="en-US" dirty="0" err="1" smtClean="0"/>
              <a:t>plusieurs</a:t>
            </a:r>
            <a:r>
              <a:rPr lang="en-US" dirty="0" smtClean="0"/>
              <a:t> </a:t>
            </a:r>
            <a:r>
              <a:rPr lang="en-US" dirty="0" err="1" smtClean="0"/>
              <a:t>domaines</a:t>
            </a:r>
            <a:r>
              <a:rPr lang="en-US" dirty="0" smtClean="0"/>
              <a:t> scientifiques et techniques. De </a:t>
            </a:r>
            <a:r>
              <a:rPr lang="en-US" dirty="0" err="1" smtClean="0"/>
              <a:t>manière</a:t>
            </a:r>
            <a:r>
              <a:rPr lang="en-US" dirty="0" smtClean="0"/>
              <a:t> plus simple, </a:t>
            </a:r>
            <a:r>
              <a:rPr lang="en-US" dirty="0" err="1" smtClean="0"/>
              <a:t>elle</a:t>
            </a:r>
            <a:r>
              <a:rPr lang="en-US" dirty="0" smtClean="0"/>
              <a:t> </a:t>
            </a:r>
            <a:r>
              <a:rPr lang="en-US" dirty="0" err="1" smtClean="0"/>
              <a:t>facilite</a:t>
            </a:r>
            <a:r>
              <a:rPr lang="en-US" dirty="0" smtClean="0"/>
              <a:t> </a:t>
            </a:r>
            <a:r>
              <a:rPr lang="en-US" dirty="0" err="1" smtClean="0"/>
              <a:t>l’automatisation</a:t>
            </a:r>
            <a:r>
              <a:rPr lang="en-US" dirty="0" smtClean="0"/>
              <a:t> de beaucoup </a:t>
            </a:r>
            <a:r>
              <a:rPr lang="en-US" dirty="0" err="1" smtClean="0"/>
              <a:t>tâches</a:t>
            </a:r>
            <a:r>
              <a:rPr lang="en-US" dirty="0" smtClean="0"/>
              <a:t> </a:t>
            </a:r>
            <a:r>
              <a:rPr lang="en-US" dirty="0" err="1" smtClean="0"/>
              <a:t>effectuées</a:t>
            </a:r>
            <a:r>
              <a:rPr lang="en-US" dirty="0" smtClean="0"/>
              <a:t> par </a:t>
            </a:r>
            <a:r>
              <a:rPr lang="en-US" dirty="0" err="1" smtClean="0"/>
              <a:t>l’homme</a:t>
            </a:r>
            <a:r>
              <a:rPr lang="en-US" dirty="0" smtClean="0"/>
              <a:t>. </a:t>
            </a:r>
            <a:r>
              <a:rPr lang="en-US" dirty="0" err="1" smtClean="0"/>
              <a:t>L’un</a:t>
            </a:r>
            <a:r>
              <a:rPr lang="en-US" dirty="0" smtClean="0"/>
              <a:t> des </a:t>
            </a:r>
            <a:r>
              <a:rPr lang="en-US" dirty="0" err="1" smtClean="0"/>
              <a:t>exemples</a:t>
            </a:r>
            <a:r>
              <a:rPr lang="en-US" dirty="0" smtClean="0"/>
              <a:t> le plus </a:t>
            </a:r>
            <a:r>
              <a:rPr lang="en-US" dirty="0" err="1" smtClean="0"/>
              <a:t>fascinant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le “</a:t>
            </a:r>
            <a:r>
              <a:rPr lang="en-US" dirty="0" err="1" smtClean="0"/>
              <a:t>robotique</a:t>
            </a:r>
            <a:r>
              <a:rPr lang="en-US" dirty="0" smtClean="0"/>
              <a:t>”. </a:t>
            </a:r>
          </a:p>
          <a:p>
            <a:pPr algn="just"/>
            <a:r>
              <a:rPr lang="en-US" dirty="0" smtClean="0"/>
              <a:t>La </a:t>
            </a:r>
            <a:r>
              <a:rPr lang="en-US" dirty="0" err="1" smtClean="0"/>
              <a:t>comptabilité</a:t>
            </a:r>
            <a:r>
              <a:rPr lang="en-US" dirty="0" smtClean="0"/>
              <a:t> </a:t>
            </a:r>
            <a:r>
              <a:rPr lang="en-US" dirty="0" err="1" smtClean="0"/>
              <a:t>nationale</a:t>
            </a:r>
            <a:r>
              <a:rPr lang="en-US" dirty="0" smtClean="0"/>
              <a:t> fait son histoire avec </a:t>
            </a:r>
            <a:r>
              <a:rPr lang="en-US" dirty="0" err="1" smtClean="0"/>
              <a:t>l’évolution</a:t>
            </a:r>
            <a:r>
              <a:rPr lang="en-US" dirty="0" smtClean="0"/>
              <a:t> des </a:t>
            </a:r>
            <a:r>
              <a:rPr lang="en-US" dirty="0" err="1" smtClean="0"/>
              <a:t>outils</a:t>
            </a:r>
            <a:r>
              <a:rPr lang="en-US" dirty="0" smtClean="0"/>
              <a:t> de </a:t>
            </a:r>
            <a:r>
              <a:rPr lang="en-US" dirty="0" err="1" smtClean="0"/>
              <a:t>calcul</a:t>
            </a:r>
            <a:r>
              <a:rPr lang="en-US" dirty="0" smtClean="0"/>
              <a:t>. A </a:t>
            </a:r>
            <a:r>
              <a:rPr lang="en-US" dirty="0" err="1" smtClean="0"/>
              <a:t>une</a:t>
            </a:r>
            <a:r>
              <a:rPr lang="en-US" dirty="0" smtClean="0"/>
              <a:t> </a:t>
            </a:r>
            <a:r>
              <a:rPr lang="en-US" dirty="0" err="1" smtClean="0"/>
              <a:t>certaine</a:t>
            </a:r>
            <a:r>
              <a:rPr lang="en-US" dirty="0" smtClean="0"/>
              <a:t> époque, les </a:t>
            </a:r>
            <a:r>
              <a:rPr lang="en-US" dirty="0" err="1" smtClean="0"/>
              <a:t>comptables</a:t>
            </a:r>
            <a:r>
              <a:rPr lang="en-US" dirty="0" smtClean="0"/>
              <a:t> </a:t>
            </a:r>
            <a:r>
              <a:rPr lang="en-US" dirty="0" err="1" smtClean="0"/>
              <a:t>nationaux</a:t>
            </a:r>
            <a:r>
              <a:rPr lang="en-US" dirty="0" smtClean="0"/>
              <a:t> </a:t>
            </a:r>
            <a:r>
              <a:rPr lang="en-US" dirty="0" err="1" smtClean="0"/>
              <a:t>utilisaient</a:t>
            </a:r>
            <a:r>
              <a:rPr lang="en-US" dirty="0" smtClean="0"/>
              <a:t> les machines à </a:t>
            </a:r>
            <a:r>
              <a:rPr lang="en-US" dirty="0" err="1" smtClean="0"/>
              <a:t>calculer</a:t>
            </a:r>
            <a:r>
              <a:rPr lang="en-US" dirty="0" smtClean="0"/>
              <a:t> et des </a:t>
            </a:r>
            <a:r>
              <a:rPr lang="en-US" dirty="0" err="1" smtClean="0"/>
              <a:t>feuilles</a:t>
            </a:r>
            <a:r>
              <a:rPr lang="en-US" dirty="0" smtClean="0"/>
              <a:t> de </a:t>
            </a:r>
            <a:r>
              <a:rPr lang="en-US" dirty="0" err="1" smtClean="0"/>
              <a:t>papiers</a:t>
            </a:r>
            <a:r>
              <a:rPr lang="en-US" dirty="0" smtClean="0"/>
              <a:t>. Plus </a:t>
            </a:r>
            <a:r>
              <a:rPr lang="en-US" dirty="0" err="1" smtClean="0"/>
              <a:t>tard</a:t>
            </a:r>
            <a:r>
              <a:rPr lang="en-US" dirty="0" smtClean="0"/>
              <a:t>, nous </a:t>
            </a:r>
            <a:r>
              <a:rPr lang="en-US" dirty="0" err="1" smtClean="0"/>
              <a:t>ils</a:t>
            </a:r>
            <a:r>
              <a:rPr lang="en-US" dirty="0" smtClean="0"/>
              <a:t> </a:t>
            </a:r>
            <a:r>
              <a:rPr lang="en-US" dirty="0" err="1" smtClean="0"/>
              <a:t>bénéficiaient</a:t>
            </a:r>
            <a:r>
              <a:rPr lang="en-US" dirty="0" smtClean="0"/>
              <a:t> de la </a:t>
            </a:r>
            <a:r>
              <a:rPr lang="en-US" dirty="0" err="1" smtClean="0"/>
              <a:t>disponibilité</a:t>
            </a:r>
            <a:r>
              <a:rPr lang="en-US" dirty="0" smtClean="0"/>
              <a:t> des </a:t>
            </a:r>
            <a:r>
              <a:rPr lang="en-US" dirty="0" err="1" smtClean="0"/>
              <a:t>tableurs</a:t>
            </a:r>
            <a:r>
              <a:rPr lang="en-US" dirty="0" smtClean="0"/>
              <a:t>. </a:t>
            </a:r>
            <a:r>
              <a:rPr lang="en-US" dirty="0" err="1" smtClean="0"/>
              <a:t>Actuellement</a:t>
            </a:r>
            <a:r>
              <a:rPr lang="en-US" dirty="0" smtClean="0"/>
              <a:t>, </a:t>
            </a:r>
            <a:r>
              <a:rPr lang="en-US" dirty="0" err="1" smtClean="0"/>
              <a:t>l’élaboration</a:t>
            </a:r>
            <a:r>
              <a:rPr lang="en-US" dirty="0" smtClean="0"/>
              <a:t> des </a:t>
            </a:r>
            <a:r>
              <a:rPr lang="en-US" dirty="0" err="1" smtClean="0"/>
              <a:t>comptes</a:t>
            </a:r>
            <a:r>
              <a:rPr lang="en-US" dirty="0" smtClean="0"/>
              <a:t> </a:t>
            </a:r>
            <a:r>
              <a:rPr lang="en-US" dirty="0" err="1" smtClean="0"/>
              <a:t>nationaux</a:t>
            </a:r>
            <a:r>
              <a:rPr lang="en-US" dirty="0" smtClean="0"/>
              <a:t> </a:t>
            </a:r>
            <a:r>
              <a:rPr lang="en-US" dirty="0" err="1" smtClean="0"/>
              <a:t>doit</a:t>
            </a:r>
            <a:r>
              <a:rPr lang="en-US" dirty="0" smtClean="0"/>
              <a:t> </a:t>
            </a:r>
            <a:r>
              <a:rPr lang="en-US" dirty="0" err="1" smtClean="0"/>
              <a:t>profiter</a:t>
            </a:r>
            <a:r>
              <a:rPr lang="en-US" dirty="0" smtClean="0"/>
              <a:t> de </a:t>
            </a:r>
            <a:r>
              <a:rPr lang="en-US" dirty="0" err="1" smtClean="0"/>
              <a:t>cette</a:t>
            </a:r>
            <a:r>
              <a:rPr lang="en-US" dirty="0" smtClean="0"/>
              <a:t> </a:t>
            </a:r>
            <a:r>
              <a:rPr lang="en-US" dirty="0" err="1" smtClean="0"/>
              <a:t>opportunité</a:t>
            </a:r>
            <a:r>
              <a:rPr lang="en-US" dirty="0" smtClean="0"/>
              <a:t> </a:t>
            </a:r>
            <a:r>
              <a:rPr lang="en-US" dirty="0" err="1" smtClean="0"/>
              <a:t>qu’offre</a:t>
            </a:r>
            <a:r>
              <a:rPr lang="en-US" dirty="0" smtClean="0"/>
              <a:t> la nouvelle </a:t>
            </a:r>
            <a:r>
              <a:rPr lang="en-US" dirty="0" err="1" smtClean="0"/>
              <a:t>technologie</a:t>
            </a:r>
            <a:r>
              <a:rPr lang="en-US" dirty="0" smtClean="0"/>
              <a:t>.</a:t>
            </a:r>
            <a:endParaRPr lang="fr-FR" dirty="0"/>
          </a:p>
        </p:txBody>
      </p:sp>
      <p:pic>
        <p:nvPicPr>
          <p:cNvPr id="4" name="Imag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260648"/>
            <a:ext cx="1460848" cy="1224136"/>
          </a:xfrm>
          <a:prstGeom prst="rect">
            <a:avLst/>
          </a:prstGeom>
          <a:noFill/>
          <a:ln>
            <a:noFill/>
          </a:ln>
          <a:effectLst>
            <a:outerShdw blurRad="101600" dist="101600" dir="13320000" rotWithShape="0">
              <a:prstClr val="black">
                <a:alpha val="69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7637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PRINCIPAUX OBJECTIFS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Aider les comptables nationaux à l’élaboration des comptes nationaux.</a:t>
            </a:r>
          </a:p>
          <a:p>
            <a:r>
              <a:rPr lang="fr-FR" dirty="0" smtClean="0"/>
              <a:t>Produire une base de données </a:t>
            </a:r>
            <a:r>
              <a:rPr lang="fr-FR" dirty="0" err="1" smtClean="0"/>
              <a:t>microeconomiques</a:t>
            </a:r>
            <a:r>
              <a:rPr lang="fr-FR" dirty="0" smtClean="0"/>
              <a:t> (micro-données) cohérentes avec les comptes nationaux.</a:t>
            </a:r>
          </a:p>
          <a:p>
            <a:endParaRPr lang="fr-FR" dirty="0"/>
          </a:p>
        </p:txBody>
      </p:sp>
      <p:pic>
        <p:nvPicPr>
          <p:cNvPr id="4" name="Imag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260648"/>
            <a:ext cx="1460848" cy="1224136"/>
          </a:xfrm>
          <a:prstGeom prst="rect">
            <a:avLst/>
          </a:prstGeom>
          <a:noFill/>
          <a:ln>
            <a:noFill/>
          </a:ln>
          <a:effectLst>
            <a:outerShdw blurRad="101600" dist="101600" dir="13320000" rotWithShape="0">
              <a:prstClr val="black">
                <a:alpha val="69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9561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Outil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Exploiter </a:t>
            </a:r>
            <a:r>
              <a:rPr lang="fr-FR" dirty="0" smtClean="0"/>
              <a:t>la capacité de calcul de l’ordinateur,</a:t>
            </a:r>
          </a:p>
          <a:p>
            <a:pPr lvl="1"/>
            <a:r>
              <a:rPr lang="fr-FR" dirty="0" smtClean="0"/>
              <a:t>Faire plusieurs calculs en un peu de temps,</a:t>
            </a:r>
          </a:p>
          <a:p>
            <a:pPr lvl="1"/>
            <a:r>
              <a:rPr lang="fr-FR" dirty="0" smtClean="0"/>
              <a:t>Mettre de l’ordre pour les séries de calculs à faire dans l’élaboration des comptes nationaux,</a:t>
            </a:r>
          </a:p>
          <a:p>
            <a:pPr lvl="1"/>
            <a:r>
              <a:rPr lang="fr-FR" dirty="0" smtClean="0"/>
              <a:t>Introduire les conditions sur certains calculs.</a:t>
            </a:r>
            <a:endParaRPr lang="fr-FR" dirty="0"/>
          </a:p>
        </p:txBody>
      </p:sp>
      <p:pic>
        <p:nvPicPr>
          <p:cNvPr id="4" name="Imag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260648"/>
            <a:ext cx="1460848" cy="1224136"/>
          </a:xfrm>
          <a:prstGeom prst="rect">
            <a:avLst/>
          </a:prstGeom>
          <a:noFill/>
          <a:ln>
            <a:noFill/>
          </a:ln>
          <a:effectLst>
            <a:outerShdw blurRad="101600" dist="101600" dir="13320000" rotWithShape="0">
              <a:prstClr val="black">
                <a:alpha val="69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9052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Outil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Base de </a:t>
            </a:r>
            <a:r>
              <a:rPr lang="fr-FR" dirty="0" err="1"/>
              <a:t>microdonnées</a:t>
            </a:r>
            <a:r>
              <a:rPr lang="fr-FR" dirty="0"/>
              <a:t>:</a:t>
            </a:r>
          </a:p>
          <a:p>
            <a:pPr lvl="1"/>
            <a:r>
              <a:rPr lang="fr-FR" dirty="0"/>
              <a:t>Fait élémentaire </a:t>
            </a:r>
            <a:r>
              <a:rPr lang="fr-FR" dirty="0">
                <a:sym typeface="Wingdings" pitchFamily="2" charset="2"/>
              </a:rPr>
              <a:t> donnée élémentaire </a:t>
            </a:r>
            <a:endParaRPr lang="fr-FR" dirty="0" smtClean="0">
              <a:sym typeface="Wingdings" pitchFamily="2" charset="2"/>
            </a:endParaRPr>
          </a:p>
          <a:p>
            <a:pPr lvl="2"/>
            <a:r>
              <a:rPr lang="fr-FR" dirty="0" smtClean="0">
                <a:sym typeface="Wingdings" pitchFamily="2" charset="2"/>
              </a:rPr>
              <a:t>valeur</a:t>
            </a:r>
            <a:r>
              <a:rPr lang="fr-FR" dirty="0">
                <a:sym typeface="Wingdings" pitchFamily="2" charset="2"/>
              </a:rPr>
              <a:t>, volume, prix, </a:t>
            </a:r>
            <a:endParaRPr lang="fr-FR" dirty="0" smtClean="0">
              <a:sym typeface="Wingdings" pitchFamily="2" charset="2"/>
            </a:endParaRPr>
          </a:p>
          <a:p>
            <a:pPr lvl="2"/>
            <a:r>
              <a:rPr lang="fr-FR" dirty="0" smtClean="0">
                <a:sym typeface="Wingdings" pitchFamily="2" charset="2"/>
              </a:rPr>
              <a:t>unité </a:t>
            </a:r>
            <a:r>
              <a:rPr lang="fr-FR" dirty="0">
                <a:sym typeface="Wingdings" pitchFamily="2" charset="2"/>
              </a:rPr>
              <a:t>économique, statu </a:t>
            </a:r>
            <a:r>
              <a:rPr lang="fr-FR" dirty="0" smtClean="0">
                <a:sym typeface="Wingdings" pitchFamily="2" charset="2"/>
              </a:rPr>
              <a:t>formel/informel, activité,</a:t>
            </a:r>
          </a:p>
          <a:p>
            <a:pPr lvl="2"/>
            <a:r>
              <a:rPr lang="fr-FR" dirty="0" smtClean="0">
                <a:sym typeface="Wingdings" pitchFamily="2" charset="2"/>
              </a:rPr>
              <a:t>produit</a:t>
            </a:r>
            <a:r>
              <a:rPr lang="fr-FR" dirty="0">
                <a:sym typeface="Wingdings" pitchFamily="2" charset="2"/>
              </a:rPr>
              <a:t>, opération, </a:t>
            </a:r>
            <a:r>
              <a:rPr lang="fr-FR" dirty="0" smtClean="0">
                <a:sym typeface="Wingdings" pitchFamily="2" charset="2"/>
              </a:rPr>
              <a:t>taxes</a:t>
            </a:r>
            <a:r>
              <a:rPr lang="fr-FR" dirty="0">
                <a:sym typeface="Wingdings" pitchFamily="2" charset="2"/>
              </a:rPr>
              <a:t>, </a:t>
            </a:r>
            <a:r>
              <a:rPr lang="fr-FR" dirty="0" smtClean="0">
                <a:sym typeface="Wingdings" pitchFamily="2" charset="2"/>
              </a:rPr>
              <a:t>marges, </a:t>
            </a:r>
            <a:r>
              <a:rPr lang="fr-FR" dirty="0" err="1" smtClean="0">
                <a:sym typeface="Wingdings" pitchFamily="2" charset="2"/>
              </a:rPr>
              <a:t>etc</a:t>
            </a:r>
            <a:endParaRPr lang="fr-FR" dirty="0"/>
          </a:p>
          <a:p>
            <a:pPr lvl="2"/>
            <a:r>
              <a:rPr lang="fr-FR" dirty="0">
                <a:sym typeface="Wingdings" pitchFamily="2" charset="2"/>
              </a:rPr>
              <a:t>période (année</a:t>
            </a:r>
            <a:r>
              <a:rPr lang="fr-FR" dirty="0" smtClean="0">
                <a:sym typeface="Wingdings" pitchFamily="2" charset="2"/>
              </a:rPr>
              <a:t>).</a:t>
            </a:r>
          </a:p>
          <a:p>
            <a:pPr lvl="1"/>
            <a:r>
              <a:rPr lang="fr-FR" dirty="0" smtClean="0">
                <a:sym typeface="Wingdings" pitchFamily="2" charset="2"/>
              </a:rPr>
              <a:t>Sources:</a:t>
            </a:r>
          </a:p>
          <a:p>
            <a:pPr lvl="2"/>
            <a:r>
              <a:rPr lang="fr-FR" dirty="0" smtClean="0">
                <a:sym typeface="Wingdings" pitchFamily="2" charset="2"/>
              </a:rPr>
              <a:t>Etats financiers des entreprises</a:t>
            </a:r>
          </a:p>
          <a:p>
            <a:pPr lvl="2"/>
            <a:r>
              <a:rPr lang="fr-FR" dirty="0" smtClean="0">
                <a:sym typeface="Wingdings" pitchFamily="2" charset="2"/>
              </a:rPr>
              <a:t>Données des Administrations,</a:t>
            </a:r>
          </a:p>
          <a:p>
            <a:pPr lvl="2"/>
            <a:r>
              <a:rPr lang="fr-FR" dirty="0" smtClean="0">
                <a:sym typeface="Wingdings" pitchFamily="2" charset="2"/>
              </a:rPr>
              <a:t>Données du secteur informel,</a:t>
            </a:r>
          </a:p>
          <a:p>
            <a:pPr lvl="2"/>
            <a:r>
              <a:rPr lang="fr-FR" dirty="0" err="1" smtClean="0">
                <a:sym typeface="Wingdings" pitchFamily="2" charset="2"/>
              </a:rPr>
              <a:t>BoP</a:t>
            </a:r>
            <a:r>
              <a:rPr lang="fr-FR" dirty="0" smtClean="0">
                <a:sym typeface="Wingdings" pitchFamily="2" charset="2"/>
              </a:rPr>
              <a:t>, commerce extérieurs</a:t>
            </a:r>
          </a:p>
          <a:p>
            <a:pPr lvl="2"/>
            <a:r>
              <a:rPr lang="fr-FR" smtClean="0">
                <a:sym typeface="Wingdings" pitchFamily="2" charset="2"/>
              </a:rPr>
              <a:t>Etc</a:t>
            </a:r>
            <a:endParaRPr lang="fr-FR" dirty="0">
              <a:sym typeface="Wingdings" pitchFamily="2" charset="2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9457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Outil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 smtClean="0"/>
              <a:t>Élaboré</a:t>
            </a:r>
            <a:r>
              <a:rPr lang="en-US" dirty="0" smtClean="0"/>
              <a:t> sous “MS-OFFICE EXCEL” et </a:t>
            </a:r>
            <a:r>
              <a:rPr lang="en-US" dirty="0" err="1" smtClean="0"/>
              <a:t>utilise</a:t>
            </a:r>
            <a:r>
              <a:rPr lang="en-US" dirty="0" smtClean="0"/>
              <a:t> “Macro”,</a:t>
            </a:r>
          </a:p>
          <a:p>
            <a:r>
              <a:rPr lang="en-US" dirty="0" smtClean="0"/>
              <a:t>fait le lien entre:</a:t>
            </a:r>
          </a:p>
          <a:p>
            <a:pPr lvl="1"/>
            <a:r>
              <a:rPr lang="en-US" dirty="0" smtClean="0"/>
              <a:t>les </a:t>
            </a:r>
            <a:r>
              <a:rPr lang="en-US" dirty="0"/>
              <a:t>concepts </a:t>
            </a:r>
            <a:r>
              <a:rPr lang="en-US" dirty="0" smtClean="0"/>
              <a:t>et </a:t>
            </a:r>
            <a:r>
              <a:rPr lang="en-US" dirty="0"/>
              <a:t>definitions, </a:t>
            </a:r>
            <a:r>
              <a:rPr lang="en-US" dirty="0" smtClean="0"/>
              <a:t>les </a:t>
            </a:r>
            <a:r>
              <a:rPr lang="en-US" dirty="0" err="1" smtClean="0"/>
              <a:t>règles</a:t>
            </a:r>
            <a:r>
              <a:rPr lang="en-US" dirty="0" smtClean="0"/>
              <a:t> de </a:t>
            </a:r>
            <a:r>
              <a:rPr lang="en-US" dirty="0" err="1" smtClean="0"/>
              <a:t>comptabilisation</a:t>
            </a:r>
            <a:r>
              <a:rPr lang="en-US" dirty="0" smtClean="0"/>
              <a:t>, etc… </a:t>
            </a:r>
            <a:r>
              <a:rPr lang="en-US" dirty="0" err="1" smtClean="0"/>
              <a:t>mentionnés</a:t>
            </a:r>
            <a:r>
              <a:rPr lang="en-US" dirty="0" smtClean="0"/>
              <a:t> </a:t>
            </a:r>
            <a:r>
              <a:rPr lang="en-US" dirty="0" err="1" smtClean="0"/>
              <a:t>dans</a:t>
            </a:r>
            <a:r>
              <a:rPr lang="en-US" dirty="0" smtClean="0"/>
              <a:t> le SCN </a:t>
            </a:r>
          </a:p>
          <a:p>
            <a:pPr marL="457200" lvl="1" indent="0" algn="ctr">
              <a:buNone/>
            </a:pPr>
            <a:r>
              <a:rPr lang="en-US" dirty="0" smtClean="0"/>
              <a:t>et</a:t>
            </a:r>
          </a:p>
          <a:p>
            <a:pPr lvl="1"/>
            <a:r>
              <a:rPr lang="en-US" dirty="0" smtClean="0"/>
              <a:t>Les </a:t>
            </a:r>
            <a:r>
              <a:rPr lang="en-US" dirty="0" err="1" smtClean="0"/>
              <a:t>différents</a:t>
            </a:r>
            <a:r>
              <a:rPr lang="en-US" dirty="0" smtClean="0"/>
              <a:t> “Standards </a:t>
            </a:r>
            <a:r>
              <a:rPr lang="en-US" dirty="0" err="1" smtClean="0"/>
              <a:t>Internationaux</a:t>
            </a:r>
            <a:r>
              <a:rPr lang="en-US" dirty="0" smtClean="0"/>
              <a:t>”  </a:t>
            </a:r>
            <a:r>
              <a:rPr lang="en-US" dirty="0" err="1" smtClean="0"/>
              <a:t>tels</a:t>
            </a:r>
            <a:r>
              <a:rPr lang="en-US" dirty="0" smtClean="0"/>
              <a:t> les nomenclatures de </a:t>
            </a:r>
            <a:r>
              <a:rPr lang="en-US" dirty="0" err="1" smtClean="0"/>
              <a:t>produits</a:t>
            </a:r>
            <a:r>
              <a:rPr lang="en-US" dirty="0" smtClean="0"/>
              <a:t>, nomenclatures des </a:t>
            </a:r>
            <a:r>
              <a:rPr lang="en-US" dirty="0" err="1" smtClean="0"/>
              <a:t>activités</a:t>
            </a:r>
            <a:r>
              <a:rPr lang="en-US" dirty="0" smtClean="0"/>
              <a:t>, nomenclatures des </a:t>
            </a:r>
            <a:r>
              <a:rPr lang="en-US" dirty="0" err="1" smtClean="0"/>
              <a:t>opérations</a:t>
            </a:r>
            <a:r>
              <a:rPr lang="en-US" dirty="0" smtClean="0"/>
              <a:t> etc… ,</a:t>
            </a:r>
          </a:p>
          <a:p>
            <a:r>
              <a:rPr lang="en-US" dirty="0" err="1" smtClean="0"/>
              <a:t>automatise</a:t>
            </a:r>
            <a:r>
              <a:rPr lang="en-US" dirty="0" smtClean="0"/>
              <a:t> les </a:t>
            </a:r>
            <a:r>
              <a:rPr lang="en-US" dirty="0" err="1" smtClean="0"/>
              <a:t>tâches</a:t>
            </a:r>
            <a:r>
              <a:rPr lang="en-US" dirty="0" smtClean="0"/>
              <a:t> </a:t>
            </a:r>
            <a:r>
              <a:rPr lang="en-US" dirty="0" err="1" smtClean="0"/>
              <a:t>telles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les </a:t>
            </a:r>
            <a:r>
              <a:rPr lang="en-US" dirty="0" err="1" smtClean="0"/>
              <a:t>calculs</a:t>
            </a:r>
            <a:r>
              <a:rPr lang="en-US" dirty="0" smtClean="0"/>
              <a:t> des productions, des </a:t>
            </a:r>
            <a:r>
              <a:rPr lang="en-US" dirty="0" err="1" smtClean="0"/>
              <a:t>valeurs</a:t>
            </a:r>
            <a:r>
              <a:rPr lang="en-US" dirty="0" smtClean="0"/>
              <a:t> </a:t>
            </a:r>
            <a:r>
              <a:rPr lang="en-US" dirty="0" err="1" smtClean="0"/>
              <a:t>ajoutées</a:t>
            </a:r>
            <a:r>
              <a:rPr lang="en-US" dirty="0" smtClean="0"/>
              <a:t> </a:t>
            </a:r>
            <a:r>
              <a:rPr lang="en-US" dirty="0" err="1" smtClean="0"/>
              <a:t>etc</a:t>
            </a:r>
            <a:r>
              <a:rPr lang="en-US" dirty="0" smtClean="0"/>
              <a:t> … and, </a:t>
            </a:r>
            <a:r>
              <a:rPr lang="en-US" dirty="0" err="1" smtClean="0"/>
              <a:t>teste</a:t>
            </a:r>
            <a:r>
              <a:rPr lang="en-US" dirty="0" smtClean="0"/>
              <a:t> </a:t>
            </a:r>
            <a:r>
              <a:rPr lang="en-US" dirty="0" err="1" smtClean="0"/>
              <a:t>automatiquement</a:t>
            </a:r>
            <a:r>
              <a:rPr lang="en-US" dirty="0" smtClean="0"/>
              <a:t> </a:t>
            </a:r>
            <a:r>
              <a:rPr lang="en-US" dirty="0" err="1" smtClean="0"/>
              <a:t>certaines</a:t>
            </a:r>
            <a:r>
              <a:rPr lang="en-US" dirty="0" smtClean="0"/>
              <a:t> </a:t>
            </a:r>
            <a:r>
              <a:rPr lang="en-US" dirty="0" err="1" smtClean="0"/>
              <a:t>cosiditions</a:t>
            </a:r>
            <a:r>
              <a:rPr lang="en-US" dirty="0" smtClean="0"/>
              <a:t> (coefficients techniques), </a:t>
            </a:r>
            <a:r>
              <a:rPr lang="en-US" dirty="0" err="1" smtClean="0"/>
              <a:t>calculer</a:t>
            </a:r>
            <a:r>
              <a:rPr lang="en-US" dirty="0" smtClean="0"/>
              <a:t> et </a:t>
            </a:r>
            <a:r>
              <a:rPr lang="en-US" dirty="0" err="1" smtClean="0"/>
              <a:t>sortir</a:t>
            </a:r>
            <a:r>
              <a:rPr lang="en-US" dirty="0" smtClean="0"/>
              <a:t> </a:t>
            </a:r>
            <a:r>
              <a:rPr lang="en-US" dirty="0" err="1" smtClean="0"/>
              <a:t>selon</a:t>
            </a:r>
            <a:r>
              <a:rPr lang="en-US" dirty="0" smtClean="0"/>
              <a:t> le format </a:t>
            </a:r>
            <a:r>
              <a:rPr lang="en-US" dirty="0" err="1" smtClean="0"/>
              <a:t>voulu</a:t>
            </a:r>
            <a:r>
              <a:rPr lang="en-US" dirty="0" smtClean="0"/>
              <a:t> les tableaux des </a:t>
            </a:r>
            <a:r>
              <a:rPr lang="en-US" dirty="0" err="1" smtClean="0"/>
              <a:t>comptes</a:t>
            </a:r>
            <a:r>
              <a:rPr lang="en-US" dirty="0" smtClean="0"/>
              <a:t> </a:t>
            </a:r>
            <a:r>
              <a:rPr lang="en-US" dirty="0" err="1" smtClean="0"/>
              <a:t>natinaux</a:t>
            </a:r>
            <a:r>
              <a:rPr lang="en-US" dirty="0" smtClean="0"/>
              <a:t> </a:t>
            </a:r>
            <a:r>
              <a:rPr lang="en-US" dirty="0" err="1" smtClean="0"/>
              <a:t>comme</a:t>
            </a:r>
            <a:r>
              <a:rPr lang="en-US" dirty="0" smtClean="0"/>
              <a:t> le TRE, </a:t>
            </a:r>
            <a:r>
              <a:rPr lang="en-US" dirty="0" err="1" smtClean="0"/>
              <a:t>etc</a:t>
            </a:r>
            <a:r>
              <a:rPr lang="en-US" dirty="0" smtClean="0"/>
              <a:t> en un </a:t>
            </a:r>
            <a:r>
              <a:rPr lang="en-US" dirty="0" err="1" smtClean="0"/>
              <a:t>très</a:t>
            </a:r>
            <a:r>
              <a:rPr lang="en-US" dirty="0" smtClean="0"/>
              <a:t> </a:t>
            </a:r>
            <a:r>
              <a:rPr lang="en-US" dirty="0" err="1" smtClean="0"/>
              <a:t>peu</a:t>
            </a:r>
            <a:r>
              <a:rPr lang="en-US" dirty="0" smtClean="0"/>
              <a:t> de temps.</a:t>
            </a:r>
          </a:p>
          <a:p>
            <a:r>
              <a:rPr lang="en-US" dirty="0" err="1" smtClean="0"/>
              <a:t>Introduit</a:t>
            </a:r>
            <a:r>
              <a:rPr lang="en-US" dirty="0" smtClean="0"/>
              <a:t> les </a:t>
            </a:r>
            <a:r>
              <a:rPr lang="en-US" dirty="0" err="1" smtClean="0"/>
              <a:t>mises</a:t>
            </a:r>
            <a:r>
              <a:rPr lang="en-US" dirty="0" smtClean="0"/>
              <a:t> à jour </a:t>
            </a:r>
            <a:r>
              <a:rPr lang="en-US" dirty="0" err="1" smtClean="0"/>
              <a:t>ou</a:t>
            </a:r>
            <a:r>
              <a:rPr lang="en-US" dirty="0" smtClean="0"/>
              <a:t> corrections des </a:t>
            </a:r>
            <a:r>
              <a:rPr lang="en-US" dirty="0" err="1" smtClean="0"/>
              <a:t>données</a:t>
            </a:r>
            <a:r>
              <a:rPr lang="en-US" dirty="0" smtClean="0"/>
              <a:t> (</a:t>
            </a:r>
            <a:r>
              <a:rPr lang="en-US" dirty="0" err="1" smtClean="0"/>
              <a:t>données</a:t>
            </a:r>
            <a:r>
              <a:rPr lang="en-US" dirty="0" smtClean="0"/>
              <a:t> </a:t>
            </a:r>
            <a:r>
              <a:rPr lang="en-US" dirty="0" err="1" smtClean="0"/>
              <a:t>manquantes</a:t>
            </a:r>
            <a:r>
              <a:rPr lang="en-US" dirty="0" smtClean="0"/>
              <a:t>, </a:t>
            </a:r>
            <a:r>
              <a:rPr lang="en-US" dirty="0" err="1" smtClean="0"/>
              <a:t>erreurs</a:t>
            </a:r>
            <a:r>
              <a:rPr lang="en-US" dirty="0" smtClean="0"/>
              <a:t>, </a:t>
            </a:r>
            <a:r>
              <a:rPr lang="en-US" dirty="0" err="1" smtClean="0"/>
              <a:t>etc</a:t>
            </a:r>
            <a:r>
              <a:rPr lang="en-US" dirty="0" smtClean="0"/>
              <a:t>) </a:t>
            </a:r>
            <a:r>
              <a:rPr lang="en-US" dirty="0" err="1" smtClean="0"/>
              <a:t>dans</a:t>
            </a:r>
            <a:r>
              <a:rPr lang="en-US" dirty="0" smtClean="0"/>
              <a:t> la base des </a:t>
            </a:r>
            <a:r>
              <a:rPr lang="en-US" dirty="0" err="1" smtClean="0"/>
              <a:t>données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L’équilibre</a:t>
            </a:r>
            <a:r>
              <a:rPr lang="en-US" dirty="0" smtClean="0"/>
              <a:t> se fait aux prix </a:t>
            </a:r>
            <a:r>
              <a:rPr lang="en-US" dirty="0" err="1" smtClean="0"/>
              <a:t>d’acquisition</a:t>
            </a:r>
            <a:r>
              <a:rPr lang="en-US" dirty="0" smtClean="0"/>
              <a:t>.</a:t>
            </a:r>
            <a:endParaRPr lang="en-US" dirty="0"/>
          </a:p>
          <a:p>
            <a:pPr marL="857250" lvl="2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fr-FR" dirty="0"/>
          </a:p>
        </p:txBody>
      </p:sp>
      <p:pic>
        <p:nvPicPr>
          <p:cNvPr id="4" name="Imag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260648"/>
            <a:ext cx="1460848" cy="1224136"/>
          </a:xfrm>
          <a:prstGeom prst="rect">
            <a:avLst/>
          </a:prstGeom>
          <a:noFill/>
          <a:ln>
            <a:noFill/>
          </a:ln>
          <a:effectLst>
            <a:outerShdw blurRad="101600" dist="101600" dir="13320000" rotWithShape="0">
              <a:prstClr val="black">
                <a:alpha val="69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2470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Principaux produits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Les Comptes nationaux: TRE en valeur et volume </a:t>
            </a:r>
          </a:p>
          <a:p>
            <a:r>
              <a:rPr lang="fr-FR" dirty="0" smtClean="0"/>
              <a:t>Micro données cohérentes avec les agrégats macroéconomiques</a:t>
            </a:r>
          </a:p>
          <a:p>
            <a:r>
              <a:rPr lang="fr-FR" dirty="0" smtClean="0"/>
              <a:t>Perspectives</a:t>
            </a:r>
          </a:p>
          <a:p>
            <a:pPr lvl="1"/>
            <a:r>
              <a:rPr lang="fr-FR" dirty="0" smtClean="0"/>
              <a:t>Les autres tableaux des comptes nationaux: Tableau Entrée-sortie, Tableau Economique d’Ensemble, </a:t>
            </a:r>
            <a:r>
              <a:rPr lang="fr-FR" dirty="0" err="1" smtClean="0"/>
              <a:t>etc</a:t>
            </a:r>
            <a:endParaRPr lang="fr-FR" dirty="0" smtClean="0"/>
          </a:p>
          <a:p>
            <a:pPr lvl="1"/>
            <a:r>
              <a:rPr lang="fr-FR" dirty="0" smtClean="0"/>
              <a:t>Matrice de comptabilité sociale,</a:t>
            </a:r>
          </a:p>
          <a:p>
            <a:pPr lvl="1"/>
            <a:r>
              <a:rPr lang="fr-FR" dirty="0" smtClean="0"/>
              <a:t>Le produit de la d</a:t>
            </a:r>
            <a:r>
              <a:rPr lang="fr-FR" dirty="0"/>
              <a:t>é</a:t>
            </a:r>
            <a:r>
              <a:rPr lang="fr-FR" dirty="0" smtClean="0"/>
              <a:t>composition du PIB (PCI), </a:t>
            </a:r>
          </a:p>
          <a:p>
            <a:pPr lvl="1"/>
            <a:r>
              <a:rPr lang="fr-FR" dirty="0" smtClean="0"/>
              <a:t>Compte de l’environnement (FMI),</a:t>
            </a:r>
          </a:p>
          <a:p>
            <a:pPr lvl="1"/>
            <a:r>
              <a:rPr lang="fr-FR" dirty="0" smtClean="0"/>
              <a:t>Autres analyses économiques à partir de la micro-données.</a:t>
            </a:r>
          </a:p>
          <a:p>
            <a:pPr lvl="1"/>
            <a:endParaRPr lang="fr-FR" dirty="0" smtClean="0"/>
          </a:p>
          <a:p>
            <a:endParaRPr lang="fr-FR" dirty="0"/>
          </a:p>
        </p:txBody>
      </p:sp>
      <p:pic>
        <p:nvPicPr>
          <p:cNvPr id="4" name="Imag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856" y="260648"/>
            <a:ext cx="1460848" cy="1224136"/>
          </a:xfrm>
          <a:prstGeom prst="rect">
            <a:avLst/>
          </a:prstGeom>
          <a:noFill/>
          <a:ln>
            <a:noFill/>
          </a:ln>
          <a:effectLst>
            <a:outerShdw blurRad="101600" dist="101600" dir="13320000" rotWithShape="0">
              <a:prstClr val="black">
                <a:alpha val="69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532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Principaux avantages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Réduire significativement le temps de travail des comptables nationaux,</a:t>
            </a:r>
          </a:p>
          <a:p>
            <a:r>
              <a:rPr lang="fr-FR" dirty="0" smtClean="0"/>
              <a:t>Réduire les erreurs résultant des tâches manuelles par </a:t>
            </a:r>
            <a:r>
              <a:rPr lang="fr-FR" dirty="0" err="1" smtClean="0"/>
              <a:t>example</a:t>
            </a:r>
            <a:r>
              <a:rPr lang="fr-FR" dirty="0" smtClean="0"/>
              <a:t>:</a:t>
            </a:r>
          </a:p>
          <a:p>
            <a:pPr lvl="1"/>
            <a:r>
              <a:rPr lang="fr-FR" dirty="0" smtClean="0"/>
              <a:t>Valeur ajoutée négative,</a:t>
            </a:r>
          </a:p>
          <a:p>
            <a:pPr lvl="1"/>
            <a:r>
              <a:rPr lang="fr-FR" dirty="0" smtClean="0"/>
              <a:t>Significativité des coefficients techniques,</a:t>
            </a:r>
            <a:endParaRPr lang="fr-FR" dirty="0"/>
          </a:p>
          <a:p>
            <a:r>
              <a:rPr lang="en-US" dirty="0" err="1" smtClean="0"/>
              <a:t>Disponibilité</a:t>
            </a:r>
            <a:r>
              <a:rPr lang="en-US" dirty="0" smtClean="0"/>
              <a:t> de la base de </a:t>
            </a:r>
            <a:r>
              <a:rPr lang="en-US" dirty="0" err="1" smtClean="0"/>
              <a:t>données</a:t>
            </a:r>
            <a:r>
              <a:rPr lang="en-US" dirty="0" smtClean="0"/>
              <a:t> </a:t>
            </a:r>
            <a:r>
              <a:rPr lang="en-US" dirty="0" err="1" smtClean="0"/>
              <a:t>microéconomiques</a:t>
            </a:r>
            <a:r>
              <a:rPr lang="en-US" dirty="0" smtClean="0"/>
              <a:t> pour </a:t>
            </a:r>
            <a:r>
              <a:rPr lang="en-US" dirty="0" err="1" smtClean="0"/>
              <a:t>d’autres</a:t>
            </a:r>
            <a:r>
              <a:rPr lang="en-US" dirty="0" smtClean="0"/>
              <a:t> analyses </a:t>
            </a:r>
            <a:r>
              <a:rPr lang="en-US" dirty="0" err="1" smtClean="0"/>
              <a:t>économiques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Modélisation</a:t>
            </a:r>
            <a:r>
              <a:rPr lang="en-US" dirty="0" smtClean="0"/>
              <a:t> </a:t>
            </a:r>
            <a:r>
              <a:rPr lang="en-US" dirty="0" err="1" smtClean="0"/>
              <a:t>économique</a:t>
            </a:r>
            <a:r>
              <a:rPr lang="en-US" dirty="0" smtClean="0"/>
              <a:t> </a:t>
            </a:r>
            <a:r>
              <a:rPr lang="en-US" dirty="0" err="1" smtClean="0"/>
              <a:t>ciblée</a:t>
            </a:r>
            <a:r>
              <a:rPr lang="en-US" dirty="0" smtClean="0"/>
              <a:t>.</a:t>
            </a:r>
            <a:endParaRPr lang="fr-FR" dirty="0" smtClean="0"/>
          </a:p>
          <a:p>
            <a:endParaRPr lang="fr-FR" dirty="0"/>
          </a:p>
        </p:txBody>
      </p:sp>
      <p:pic>
        <p:nvPicPr>
          <p:cNvPr id="4" name="Imag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2207"/>
            <a:ext cx="1460848" cy="1224136"/>
          </a:xfrm>
          <a:prstGeom prst="rect">
            <a:avLst/>
          </a:prstGeom>
          <a:noFill/>
          <a:ln>
            <a:noFill/>
          </a:ln>
          <a:effectLst>
            <a:outerShdw blurRad="101600" dist="101600" dir="13320000" rotWithShape="0">
              <a:prstClr val="black">
                <a:alpha val="69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14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1247</TotalTime>
  <Words>625</Words>
  <Application>Microsoft Office PowerPoint</Application>
  <PresentationFormat>On-screen Show (4:3)</PresentationFormat>
  <Paragraphs>119</Paragraphs>
  <Slides>17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OUTIL D’AIDE A L’ELABORATION DES COMPTES NATIONAUX</vt:lpstr>
      <vt:lpstr>PowerPoint Presentation</vt:lpstr>
      <vt:lpstr>INTRODUCTION</vt:lpstr>
      <vt:lpstr>PRINCIPAUX OBJECTIFS</vt:lpstr>
      <vt:lpstr>Outil</vt:lpstr>
      <vt:lpstr>Outil</vt:lpstr>
      <vt:lpstr>Outil</vt:lpstr>
      <vt:lpstr>Principaux produits</vt:lpstr>
      <vt:lpstr>Principaux avantages</vt:lpstr>
      <vt:lpstr>Pourquoi l’outil?</vt:lpstr>
      <vt:lpstr>model précédent d’élaboratION DES COMPTES nationaUX</vt:lpstr>
      <vt:lpstr>MODEL PRECEDENT</vt:lpstr>
      <vt:lpstr>model ACTUEL D’élaboratION DES COMPTES nationaUX</vt:lpstr>
      <vt:lpstr>PRESENT MODEL</vt:lpstr>
      <vt:lpstr>Le procecus d’élaboration des comptes nationaux par l’outil</vt:lpstr>
      <vt:lpstr>PERSPECTIVES</vt:lpstr>
      <vt:lpstr>MERCI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AID TOOL OF THE ELABORATION OF THE NATIONAL ACCOUNTS</dc:title>
  <dc:creator>Manitra</dc:creator>
  <cp:lastModifiedBy>Manitra</cp:lastModifiedBy>
  <cp:revision>160</cp:revision>
  <dcterms:created xsi:type="dcterms:W3CDTF">2017-07-15T07:35:09Z</dcterms:created>
  <dcterms:modified xsi:type="dcterms:W3CDTF">2017-10-11T16:08:42Z</dcterms:modified>
</cp:coreProperties>
</file>