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66" r:id="rId1"/>
  </p:sldMasterIdLst>
  <p:notesMasterIdLst>
    <p:notesMasterId r:id="rId19"/>
  </p:notesMasterIdLst>
  <p:sldIdLst>
    <p:sldId id="256" r:id="rId2"/>
    <p:sldId id="257" r:id="rId3"/>
    <p:sldId id="258" r:id="rId4"/>
    <p:sldId id="259" r:id="rId5"/>
    <p:sldId id="264" r:id="rId6"/>
    <p:sldId id="265" r:id="rId7"/>
    <p:sldId id="266" r:id="rId8"/>
    <p:sldId id="267" r:id="rId9"/>
    <p:sldId id="268" r:id="rId10"/>
    <p:sldId id="269" r:id="rId11"/>
    <p:sldId id="270" r:id="rId12"/>
    <p:sldId id="271" r:id="rId13"/>
    <p:sldId id="272" r:id="rId14"/>
    <p:sldId id="273" r:id="rId15"/>
    <p:sldId id="274" r:id="rId16"/>
    <p:sldId id="276"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095" autoAdjust="0"/>
  </p:normalViewPr>
  <p:slideViewPr>
    <p:cSldViewPr snapToGrid="0">
      <p:cViewPr varScale="1">
        <p:scale>
          <a:sx n="63" d="100"/>
          <a:sy n="63" d="100"/>
        </p:scale>
        <p:origin x="96" y="132"/>
      </p:cViewPr>
      <p:guideLst/>
    </p:cSldViewPr>
  </p:slideViewPr>
  <p:notesTextViewPr>
    <p:cViewPr>
      <p:scale>
        <a:sx n="1" d="1"/>
        <a:sy n="1" d="1"/>
      </p:scale>
      <p:origin x="0" y="-168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779CDD-2ADE-4F88-8A81-64D9741EA275}" type="datetimeFigureOut">
              <a:rPr lang="en-US" smtClean="0"/>
              <a:t>10/10/2017</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51789C-C466-4C02-9EC3-200D9554FD97}" type="slidenum">
              <a:rPr lang="en-US" smtClean="0"/>
              <a:t>‹N°›</a:t>
            </a:fld>
            <a:endParaRPr lang="en-US"/>
          </a:p>
        </p:txBody>
      </p:sp>
    </p:spTree>
    <p:extLst>
      <p:ext uri="{BB962C8B-B14F-4D97-AF65-F5344CB8AC3E}">
        <p14:creationId xmlns:p14="http://schemas.microsoft.com/office/powerpoint/2010/main" val="2823634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Avant </a:t>
            </a:r>
            <a:r>
              <a:rPr lang="fr-CM" dirty="0" smtClean="0"/>
              <a:t>d’entrer dans la présentation j'aimerais planter le décor et faire une petite anecdote. Pour le décor il faut dire que la problématique des comptes provisoires et ce qui fait la différence avec les comptes définitifs c'est la difficulté de mobiliser l'ensemble des sources de données dont on dispose pour le compte pour l'année qui vient juste de s'écouler (c'est-à-dire l'année N-1). Par exemple les documents comptables des entreprises (DSF</a:t>
            </a:r>
            <a:r>
              <a:rPr lang="fr-CM" baseline="0" dirty="0" smtClean="0"/>
              <a:t> pour les pays qui utilisent le plan comptable OHADA) sont exigible à partir du mois de mars de l'année.</a:t>
            </a:r>
            <a:r>
              <a:rPr lang="fr-CM" dirty="0" smtClean="0"/>
              <a:t> Pour surmonter cette difficulté on s'appuie plus sur l'approche production et on recherche des indicateurs d'évolution en volume, en prix ou valeurs par branche (il suffit d'avoir deux parmi les trois). Les premiers comptes provisoires du Cameroun ont été élaborés pour l'année 2005/2006 avec l‘appui technique de l'Insee et </a:t>
            </a:r>
            <a:r>
              <a:rPr lang="fr-CM" dirty="0" err="1" smtClean="0"/>
              <a:t>Afistat</a:t>
            </a:r>
            <a:r>
              <a:rPr lang="fr-CM" dirty="0" smtClean="0"/>
              <a:t>. Pour cela on faisait un premier travail sur Excel pour avoir une première estimation du PIB par branche avant de migrer sur ERETES</a:t>
            </a:r>
            <a:r>
              <a:rPr lang="fr-CM" baseline="0" dirty="0" smtClean="0"/>
              <a:t> pour la suite (ERE, CB et synthèse finale). Depuis le changement d’année de base et rattrapage des comptes l'ensemble du travail se fait sur ERETES. </a:t>
            </a:r>
          </a:p>
          <a:p>
            <a:r>
              <a:rPr lang="fr-CM" baseline="0" dirty="0" smtClean="0"/>
              <a:t>Pour l'anecdote le monde de la Comptabilité Nationale est petit et les équipes se connaissent et forment même une famille à la faveur des séminaires comme celui-ci. Et comme dans toutes les familles il y a toujours des petites intrigues. Ainsi pendant longtemps quand l'équipe du Cameroun disait qu'elle fait le compte provisoire avec ERETES certains n‘y croyait pas et rumeurs circulaient comme quoi: « le Cameroun fait les comptes provisoires sur Excel et prétend qu’il le fait sur ERETES »</a:t>
            </a:r>
          </a:p>
          <a:p>
            <a:r>
              <a:rPr lang="fr-CM" baseline="0" dirty="0" smtClean="0"/>
              <a:t>L'objectif de la présentation n‘est pas de prouver que le Cameroun fait les comptes provisoires avec ERETES, mais de dire que c'est possible d'autant plus que d'autres pays le font par exemple le Burkina Faso et le Bénin qui ont effectué des </a:t>
            </a:r>
            <a:r>
              <a:rPr lang="fr-CM" baseline="0" smtClean="0"/>
              <a:t>voyages d'études au Cameroun </a:t>
            </a:r>
            <a:endParaRPr lang="en-US" dirty="0"/>
          </a:p>
        </p:txBody>
      </p:sp>
      <p:sp>
        <p:nvSpPr>
          <p:cNvPr id="4" name="Espace réservé du numéro de diapositive 3"/>
          <p:cNvSpPr>
            <a:spLocks noGrp="1"/>
          </p:cNvSpPr>
          <p:nvPr>
            <p:ph type="sldNum" sz="quarter" idx="10"/>
          </p:nvPr>
        </p:nvSpPr>
        <p:spPr/>
        <p:txBody>
          <a:bodyPr/>
          <a:lstStyle/>
          <a:p>
            <a:fld id="{9A51789C-C466-4C02-9EC3-200D9554FD97}" type="slidenum">
              <a:rPr lang="en-US" smtClean="0"/>
              <a:t>1</a:t>
            </a:fld>
            <a:endParaRPr lang="en-US"/>
          </a:p>
        </p:txBody>
      </p:sp>
    </p:spTree>
    <p:extLst>
      <p:ext uri="{BB962C8B-B14F-4D97-AF65-F5344CB8AC3E}">
        <p14:creationId xmlns:p14="http://schemas.microsoft.com/office/powerpoint/2010/main" val="2933736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smtClean="0"/>
              <a:t>La </a:t>
            </a:r>
            <a:r>
              <a:rPr lang="fr-CM" dirty="0" smtClean="0"/>
              <a:t>présentation va se faire en cinq points. Le cadre conceptuel suivi du cadre méthodologique qui va présenter la démarche suivie, le champ, les sources de données et les nomenclatures. En troisième point nous présentons les étapes et les outils d'élaboration. Nous disons ensuite un mot sur les résultats et la publication. Nous terminons par les limites et perspectives.</a:t>
            </a:r>
            <a:endParaRPr lang="en-US" dirty="0"/>
          </a:p>
        </p:txBody>
      </p:sp>
      <p:sp>
        <p:nvSpPr>
          <p:cNvPr id="4" name="Espace réservé du numéro de diapositive 3"/>
          <p:cNvSpPr>
            <a:spLocks noGrp="1"/>
          </p:cNvSpPr>
          <p:nvPr>
            <p:ph type="sldNum" sz="quarter" idx="10"/>
          </p:nvPr>
        </p:nvSpPr>
        <p:spPr/>
        <p:txBody>
          <a:bodyPr/>
          <a:lstStyle/>
          <a:p>
            <a:fld id="{9A51789C-C466-4C02-9EC3-200D9554FD97}" type="slidenum">
              <a:rPr lang="en-US" smtClean="0"/>
              <a:t>2</a:t>
            </a:fld>
            <a:endParaRPr lang="en-US"/>
          </a:p>
        </p:txBody>
      </p:sp>
    </p:spTree>
    <p:extLst>
      <p:ext uri="{BB962C8B-B14F-4D97-AF65-F5344CB8AC3E}">
        <p14:creationId xmlns:p14="http://schemas.microsoft.com/office/powerpoint/2010/main" val="3142125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M" dirty="0" smtClean="0"/>
              <a:t>Comme nous l’avons indiqué dans notre présentation du premier jour, les comptes nationaux du Cameroun sont passés à la base 2005 au terme d’un processus long et fastidieux qui a commencé en 2008</a:t>
            </a:r>
            <a:endParaRPr lang="fr-FR" dirty="0"/>
          </a:p>
        </p:txBody>
      </p:sp>
      <p:sp>
        <p:nvSpPr>
          <p:cNvPr id="4" name="Espace réservé du numéro de diapositive 3"/>
          <p:cNvSpPr>
            <a:spLocks noGrp="1"/>
          </p:cNvSpPr>
          <p:nvPr>
            <p:ph type="sldNum" sz="quarter" idx="10"/>
          </p:nvPr>
        </p:nvSpPr>
        <p:spPr/>
        <p:txBody>
          <a:bodyPr/>
          <a:lstStyle/>
          <a:p>
            <a:fld id="{9A51789C-C466-4C02-9EC3-200D9554FD97}" type="slidenum">
              <a:rPr lang="en-US" smtClean="0"/>
              <a:t>3</a:t>
            </a:fld>
            <a:endParaRPr lang="en-US"/>
          </a:p>
        </p:txBody>
      </p:sp>
    </p:spTree>
    <p:extLst>
      <p:ext uri="{BB962C8B-B14F-4D97-AF65-F5344CB8AC3E}">
        <p14:creationId xmlns:p14="http://schemas.microsoft.com/office/powerpoint/2010/main" val="1333374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M" dirty="0" smtClean="0"/>
              <a:t>Entre ces deux étapes on fait un travail de passage de nomenclatures pour passer des nomenclatures détaillées des comptes définitifs aux nomenclatures plus agrégées des comptes provisoires. Ce travail se fait avec l'aide d’un outil spécifique intégré au module ERETES. Ce passage aurait pu se faire dès la première étape mais on a estimé qu'on perdrait en informations étant donné qu'on dispose de certaines sources à un niveau détaillé </a:t>
            </a:r>
            <a:endParaRPr lang="en-US" dirty="0"/>
          </a:p>
        </p:txBody>
      </p:sp>
      <p:sp>
        <p:nvSpPr>
          <p:cNvPr id="4" name="Espace réservé du numéro de diapositive 3"/>
          <p:cNvSpPr>
            <a:spLocks noGrp="1"/>
          </p:cNvSpPr>
          <p:nvPr>
            <p:ph type="sldNum" sz="quarter" idx="10"/>
          </p:nvPr>
        </p:nvSpPr>
        <p:spPr/>
        <p:txBody>
          <a:bodyPr/>
          <a:lstStyle/>
          <a:p>
            <a:fld id="{9A51789C-C466-4C02-9EC3-200D9554FD97}" type="slidenum">
              <a:rPr lang="en-US" smtClean="0"/>
              <a:t>13</a:t>
            </a:fld>
            <a:endParaRPr lang="en-US"/>
          </a:p>
        </p:txBody>
      </p:sp>
    </p:spTree>
    <p:extLst>
      <p:ext uri="{BB962C8B-B14F-4D97-AF65-F5344CB8AC3E}">
        <p14:creationId xmlns:p14="http://schemas.microsoft.com/office/powerpoint/2010/main" val="2382128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B585B3B-D949-4D1F-8569-30839332EE4D}" type="datetime1">
              <a:rPr lang="en-US" smtClean="0"/>
              <a:t>10/10/2017</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fr-CM" smtClean="0"/>
              <a:t>Séminaire sur les Comptes Nationaux, Afristat, Bamako, 9-13 octobre 2017</a:t>
            </a:r>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A4C72E99-FEC0-4285-80FF-A269B0462587}" type="slidenum">
              <a:rPr lang="en-US" smtClean="0"/>
              <a:t>‹N°›</a:t>
            </a:fld>
            <a:endParaRPr lang="en-US"/>
          </a:p>
        </p:txBody>
      </p:sp>
    </p:spTree>
    <p:extLst>
      <p:ext uri="{BB962C8B-B14F-4D97-AF65-F5344CB8AC3E}">
        <p14:creationId xmlns:p14="http://schemas.microsoft.com/office/powerpoint/2010/main" val="2835856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28DEEB2-18BA-442E-A5C7-9BED8D57F515}" type="datetime1">
              <a:rPr lang="en-US" smtClean="0"/>
              <a:t>10/10/2017</a:t>
            </a:fld>
            <a:endParaRPr lang="en-US"/>
          </a:p>
        </p:txBody>
      </p:sp>
      <p:sp>
        <p:nvSpPr>
          <p:cNvPr id="5" name="Footer Placeholder 4"/>
          <p:cNvSpPr>
            <a:spLocks noGrp="1"/>
          </p:cNvSpPr>
          <p:nvPr>
            <p:ph type="ftr" sz="quarter" idx="11"/>
          </p:nvPr>
        </p:nvSpPr>
        <p:spPr/>
        <p:txBody>
          <a:bodyPr/>
          <a:lstStyle/>
          <a:p>
            <a:r>
              <a:rPr lang="fr-CM" smtClean="0"/>
              <a:t>Séminaire sur les Comptes Nationaux, Afristat, Bamako, 9-13 octobre 2017</a:t>
            </a:r>
            <a:endParaRPr lang="en-US"/>
          </a:p>
        </p:txBody>
      </p:sp>
      <p:sp>
        <p:nvSpPr>
          <p:cNvPr id="6" name="Slide Number Placeholder 5"/>
          <p:cNvSpPr>
            <a:spLocks noGrp="1"/>
          </p:cNvSpPr>
          <p:nvPr>
            <p:ph type="sldNum" sz="quarter" idx="12"/>
          </p:nvPr>
        </p:nvSpPr>
        <p:spPr/>
        <p:txBody>
          <a:bodyPr/>
          <a:lstStyle/>
          <a:p>
            <a:fld id="{A4C72E99-FEC0-4285-80FF-A269B0462587}" type="slidenum">
              <a:rPr lang="en-US" smtClean="0"/>
              <a:t>‹N°›</a:t>
            </a:fld>
            <a:endParaRPr lang="en-US"/>
          </a:p>
        </p:txBody>
      </p:sp>
    </p:spTree>
    <p:extLst>
      <p:ext uri="{BB962C8B-B14F-4D97-AF65-F5344CB8AC3E}">
        <p14:creationId xmlns:p14="http://schemas.microsoft.com/office/powerpoint/2010/main" val="228564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6BE6FE4-F96D-43E5-B1BC-6754D82D4B7B}" type="datetime1">
              <a:rPr lang="en-US" smtClean="0"/>
              <a:t>10/10/2017</a:t>
            </a:fld>
            <a:endParaRPr lang="en-US"/>
          </a:p>
        </p:txBody>
      </p:sp>
      <p:sp>
        <p:nvSpPr>
          <p:cNvPr id="5" name="Footer Placeholder 4"/>
          <p:cNvSpPr>
            <a:spLocks noGrp="1"/>
          </p:cNvSpPr>
          <p:nvPr>
            <p:ph type="ftr" sz="quarter" idx="11"/>
          </p:nvPr>
        </p:nvSpPr>
        <p:spPr>
          <a:xfrm>
            <a:off x="774923" y="5951811"/>
            <a:ext cx="7896279" cy="365125"/>
          </a:xfrm>
        </p:spPr>
        <p:txBody>
          <a:bodyPr/>
          <a:lstStyle/>
          <a:p>
            <a:r>
              <a:rPr lang="fr-CM" smtClean="0"/>
              <a:t>Séminaire sur les Comptes Nationaux, Afristat, Bamako, 9-13 octobre 2017</a:t>
            </a:r>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A4C72E99-FEC0-4285-80FF-A269B0462587}" type="slidenum">
              <a:rPr lang="en-US" smtClean="0"/>
              <a:t>‹N°›</a:t>
            </a:fld>
            <a:endParaRPr lang="en-US"/>
          </a:p>
        </p:txBody>
      </p:sp>
    </p:spTree>
    <p:extLst>
      <p:ext uri="{BB962C8B-B14F-4D97-AF65-F5344CB8AC3E}">
        <p14:creationId xmlns:p14="http://schemas.microsoft.com/office/powerpoint/2010/main" val="1653056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smtClean="0"/>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53987DF-F7B9-4218-AFDA-144563F892BE}" type="datetime1">
              <a:rPr lang="en-US" smtClean="0"/>
              <a:t>10/10/2017</a:t>
            </a:fld>
            <a:endParaRPr lang="en-US"/>
          </a:p>
        </p:txBody>
      </p:sp>
      <p:sp>
        <p:nvSpPr>
          <p:cNvPr id="5" name="Footer Placeholder 4"/>
          <p:cNvSpPr>
            <a:spLocks noGrp="1"/>
          </p:cNvSpPr>
          <p:nvPr>
            <p:ph type="ftr" sz="quarter" idx="11"/>
          </p:nvPr>
        </p:nvSpPr>
        <p:spPr/>
        <p:txBody>
          <a:bodyPr/>
          <a:lstStyle/>
          <a:p>
            <a:r>
              <a:rPr lang="fr-CM" smtClean="0"/>
              <a:t>Séminaire sur les Comptes Nationaux, Afristat, Bamako, 9-13 octobre 2017</a:t>
            </a:r>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A4C72E99-FEC0-4285-80FF-A269B0462587}" type="slidenum">
              <a:rPr lang="en-US" smtClean="0"/>
              <a:t>‹N°›</a:t>
            </a:fld>
            <a:endParaRPr lang="en-US"/>
          </a:p>
        </p:txBody>
      </p:sp>
    </p:spTree>
    <p:extLst>
      <p:ext uri="{BB962C8B-B14F-4D97-AF65-F5344CB8AC3E}">
        <p14:creationId xmlns:p14="http://schemas.microsoft.com/office/powerpoint/2010/main" val="670634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8A2F741-B72A-4E74-9124-181F3C0CD6C9}" type="datetime1">
              <a:rPr lang="en-US" smtClean="0"/>
              <a:t>10/10/2017</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fr-CM" smtClean="0"/>
              <a:t>Séminaire sur les Comptes Nationaux, Afristat, Bamako, 9-13 octobre 2017</a:t>
            </a:r>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4C72E99-FEC0-4285-80FF-A269B0462587}" type="slidenum">
              <a:rPr lang="en-US" smtClean="0"/>
              <a:t>‹N°›</a:t>
            </a:fld>
            <a:endParaRPr lang="en-US"/>
          </a:p>
        </p:txBody>
      </p:sp>
    </p:spTree>
    <p:extLst>
      <p:ext uri="{BB962C8B-B14F-4D97-AF65-F5344CB8AC3E}">
        <p14:creationId xmlns:p14="http://schemas.microsoft.com/office/powerpoint/2010/main" val="2351118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6C8CCC68-DD88-42E3-80AA-059ECA644C10}" type="datetime1">
              <a:rPr lang="en-US" smtClean="0"/>
              <a:t>10/10/2017</a:t>
            </a:fld>
            <a:endParaRPr lang="en-US"/>
          </a:p>
        </p:txBody>
      </p:sp>
      <p:sp>
        <p:nvSpPr>
          <p:cNvPr id="6" name="Footer Placeholder 5"/>
          <p:cNvSpPr>
            <a:spLocks noGrp="1"/>
          </p:cNvSpPr>
          <p:nvPr>
            <p:ph type="ftr" sz="quarter" idx="11"/>
          </p:nvPr>
        </p:nvSpPr>
        <p:spPr/>
        <p:txBody>
          <a:bodyPr/>
          <a:lstStyle/>
          <a:p>
            <a:r>
              <a:rPr lang="fr-CM" smtClean="0"/>
              <a:t>Séminaire sur les Comptes Nationaux, Afristat, Bamako, 9-13 octobre 2017</a:t>
            </a:r>
            <a:endParaRPr lang="en-US"/>
          </a:p>
        </p:txBody>
      </p:sp>
      <p:sp>
        <p:nvSpPr>
          <p:cNvPr id="7" name="Slide Number Placeholder 6"/>
          <p:cNvSpPr>
            <a:spLocks noGrp="1"/>
          </p:cNvSpPr>
          <p:nvPr>
            <p:ph type="sldNum" sz="quarter" idx="12"/>
          </p:nvPr>
        </p:nvSpPr>
        <p:spPr/>
        <p:txBody>
          <a:bodyPr/>
          <a:lstStyle/>
          <a:p>
            <a:fld id="{A4C72E99-FEC0-4285-80FF-A269B0462587}" type="slidenum">
              <a:rPr lang="en-US" smtClean="0"/>
              <a:t>‹N°›</a:t>
            </a:fld>
            <a:endParaRPr lang="en-US"/>
          </a:p>
        </p:txBody>
      </p:sp>
    </p:spTree>
    <p:extLst>
      <p:ext uri="{BB962C8B-B14F-4D97-AF65-F5344CB8AC3E}">
        <p14:creationId xmlns:p14="http://schemas.microsoft.com/office/powerpoint/2010/main" val="25385665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093E1BB-51D4-45FF-B1A8-5875054557B4}" type="datetime1">
              <a:rPr lang="en-US" smtClean="0"/>
              <a:t>10/10/2017</a:t>
            </a:fld>
            <a:endParaRPr lang="en-US"/>
          </a:p>
        </p:txBody>
      </p:sp>
      <p:sp>
        <p:nvSpPr>
          <p:cNvPr id="8" name="Footer Placeholder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Slide Number Placeholder 8"/>
          <p:cNvSpPr>
            <a:spLocks noGrp="1"/>
          </p:cNvSpPr>
          <p:nvPr>
            <p:ph type="sldNum" sz="quarter" idx="12"/>
          </p:nvPr>
        </p:nvSpPr>
        <p:spPr/>
        <p:txBody>
          <a:bodyPr/>
          <a:lstStyle/>
          <a:p>
            <a:fld id="{A4C72E99-FEC0-4285-80FF-A269B0462587}" type="slidenum">
              <a:rPr lang="en-US" smtClean="0"/>
              <a:t>‹N°›</a:t>
            </a:fld>
            <a:endParaRPr lang="en-US"/>
          </a:p>
        </p:txBody>
      </p:sp>
    </p:spTree>
    <p:extLst>
      <p:ext uri="{BB962C8B-B14F-4D97-AF65-F5344CB8AC3E}">
        <p14:creationId xmlns:p14="http://schemas.microsoft.com/office/powerpoint/2010/main" val="1548050533"/>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837D529-C8C9-4F67-919C-C0232BD6C43C}" type="datetime1">
              <a:rPr lang="en-US" smtClean="0"/>
              <a:t>10/10/2017</a:t>
            </a:fld>
            <a:endParaRPr lang="en-US"/>
          </a:p>
        </p:txBody>
      </p:sp>
      <p:sp>
        <p:nvSpPr>
          <p:cNvPr id="4" name="Footer Placeholder 3"/>
          <p:cNvSpPr>
            <a:spLocks noGrp="1"/>
          </p:cNvSpPr>
          <p:nvPr>
            <p:ph type="ftr" sz="quarter" idx="11"/>
          </p:nvPr>
        </p:nvSpPr>
        <p:spPr/>
        <p:txBody>
          <a:bodyPr/>
          <a:lstStyle/>
          <a:p>
            <a:r>
              <a:rPr lang="fr-CM" smtClean="0"/>
              <a:t>Séminaire sur les Comptes Nationaux, Afristat, Bamako, 9-13 octobre 2017</a:t>
            </a:r>
            <a:endParaRPr lang="en-US"/>
          </a:p>
        </p:txBody>
      </p:sp>
      <p:sp>
        <p:nvSpPr>
          <p:cNvPr id="5" name="Slide Number Placeholder 4"/>
          <p:cNvSpPr>
            <a:spLocks noGrp="1"/>
          </p:cNvSpPr>
          <p:nvPr>
            <p:ph type="sldNum" sz="quarter" idx="12"/>
          </p:nvPr>
        </p:nvSpPr>
        <p:spPr/>
        <p:txBody>
          <a:bodyPr/>
          <a:lstStyle/>
          <a:p>
            <a:fld id="{A4C72E99-FEC0-4285-80FF-A269B0462587}" type="slidenum">
              <a:rPr lang="en-US" smtClean="0"/>
              <a:t>‹N°›</a:t>
            </a:fld>
            <a:endParaRPr lang="en-US"/>
          </a:p>
        </p:txBody>
      </p:sp>
    </p:spTree>
    <p:extLst>
      <p:ext uri="{BB962C8B-B14F-4D97-AF65-F5344CB8AC3E}">
        <p14:creationId xmlns:p14="http://schemas.microsoft.com/office/powerpoint/2010/main" val="3632606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731614-2E49-47AF-AC6B-2DE2EC40F4F7}" type="datetime1">
              <a:rPr lang="en-US" smtClean="0"/>
              <a:t>10/10/2017</a:t>
            </a:fld>
            <a:endParaRPr lang="en-US"/>
          </a:p>
        </p:txBody>
      </p:sp>
      <p:sp>
        <p:nvSpPr>
          <p:cNvPr id="3" name="Footer Placeholder 2"/>
          <p:cNvSpPr>
            <a:spLocks noGrp="1"/>
          </p:cNvSpPr>
          <p:nvPr>
            <p:ph type="ftr" sz="quarter" idx="11"/>
          </p:nvPr>
        </p:nvSpPr>
        <p:spPr/>
        <p:txBody>
          <a:bodyPr/>
          <a:lstStyle/>
          <a:p>
            <a:r>
              <a:rPr lang="fr-CM" smtClean="0"/>
              <a:t>Séminaire sur les Comptes Nationaux, Afristat, Bamako, 9-13 octobre 2017</a:t>
            </a:r>
            <a:endParaRPr lang="en-US"/>
          </a:p>
        </p:txBody>
      </p:sp>
      <p:sp>
        <p:nvSpPr>
          <p:cNvPr id="4" name="Slide Number Placeholder 3"/>
          <p:cNvSpPr>
            <a:spLocks noGrp="1"/>
          </p:cNvSpPr>
          <p:nvPr>
            <p:ph type="sldNum" sz="quarter" idx="12"/>
          </p:nvPr>
        </p:nvSpPr>
        <p:spPr/>
        <p:txBody>
          <a:bodyPr/>
          <a:lstStyle/>
          <a:p>
            <a:fld id="{A4C72E99-FEC0-4285-80FF-A269B0462587}" type="slidenum">
              <a:rPr lang="en-US" smtClean="0"/>
              <a:t>‹N°›</a:t>
            </a:fld>
            <a:endParaRPr lang="en-US"/>
          </a:p>
        </p:txBody>
      </p:sp>
    </p:spTree>
    <p:extLst>
      <p:ext uri="{BB962C8B-B14F-4D97-AF65-F5344CB8AC3E}">
        <p14:creationId xmlns:p14="http://schemas.microsoft.com/office/powerpoint/2010/main" val="613602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smtClean="0"/>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033F25C-BEB0-49A7-8514-971B609AB5F5}" type="datetime1">
              <a:rPr lang="en-US" smtClean="0"/>
              <a:t>10/10/2017</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fr-CM" smtClean="0"/>
              <a:t>Séminaire sur les Comptes Nationaux, Afristat, Bamako, 9-13 octobre 2017</a:t>
            </a:r>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A4C72E99-FEC0-4285-80FF-A269B0462587}" type="slidenum">
              <a:rPr lang="en-US" smtClean="0"/>
              <a:t>‹N°›</a:t>
            </a:fld>
            <a:endParaRPr lang="en-US"/>
          </a:p>
        </p:txBody>
      </p:sp>
    </p:spTree>
    <p:extLst>
      <p:ext uri="{BB962C8B-B14F-4D97-AF65-F5344CB8AC3E}">
        <p14:creationId xmlns:p14="http://schemas.microsoft.com/office/powerpoint/2010/main" val="1072234298"/>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DCBB41-AF33-419A-A854-78707032477E}" type="datetime1">
              <a:rPr lang="en-US" smtClean="0"/>
              <a:t>10/10/2017</a:t>
            </a:fld>
            <a:endParaRPr lang="en-US"/>
          </a:p>
        </p:txBody>
      </p:sp>
      <p:sp>
        <p:nvSpPr>
          <p:cNvPr id="6" name="Footer Placeholder 5"/>
          <p:cNvSpPr>
            <a:spLocks noGrp="1"/>
          </p:cNvSpPr>
          <p:nvPr>
            <p:ph type="ftr" sz="quarter" idx="11"/>
          </p:nvPr>
        </p:nvSpPr>
        <p:spPr/>
        <p:txBody>
          <a:bodyPr/>
          <a:lstStyle/>
          <a:p>
            <a:r>
              <a:rPr lang="fr-CM" smtClean="0"/>
              <a:t>Séminaire sur les Comptes Nationaux, Afristat, Bamako, 9-13 octobre 2017</a:t>
            </a:r>
            <a:endParaRPr lang="en-US" dirty="0"/>
          </a:p>
        </p:txBody>
      </p:sp>
      <p:sp>
        <p:nvSpPr>
          <p:cNvPr id="7" name="Slide Number Placeholder 6"/>
          <p:cNvSpPr>
            <a:spLocks noGrp="1"/>
          </p:cNvSpPr>
          <p:nvPr>
            <p:ph type="sldNum" sz="quarter" idx="12"/>
          </p:nvPr>
        </p:nvSpPr>
        <p:spPr/>
        <p:txBody>
          <a:bodyPr/>
          <a:lstStyle/>
          <a:p>
            <a:fld id="{A4C72E99-FEC0-4285-80FF-A269B0462587}" type="slidenum">
              <a:rPr lang="en-US" smtClean="0"/>
              <a:t>‹N°›</a:t>
            </a:fld>
            <a:endParaRPr lang="en-US"/>
          </a:p>
        </p:txBody>
      </p:sp>
    </p:spTree>
    <p:extLst>
      <p:ext uri="{BB962C8B-B14F-4D97-AF65-F5344CB8AC3E}">
        <p14:creationId xmlns:p14="http://schemas.microsoft.com/office/powerpoint/2010/main" val="2871199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B1BF302-95E4-49EA-9F14-A8827B384C25}" type="datetime1">
              <a:rPr lang="en-US" smtClean="0"/>
              <a:t>10/10/2017</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fr-CM" smtClean="0"/>
              <a:t>Séminaire sur les Comptes Nationaux, Afristat, Bamako, 9-13 octobre 2017</a:t>
            </a:r>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A4C72E99-FEC0-4285-80FF-A269B0462587}" type="slidenum">
              <a:rPr lang="en-US" smtClean="0"/>
              <a:t>‹N°›</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98296804"/>
      </p:ext>
    </p:extLst>
  </p:cSld>
  <p:clrMap bg1="lt1" tx1="dk1" bg2="lt2" tx2="dk2" accent1="accent1" accent2="accent2" accent3="accent3" accent4="accent4" accent5="accent5" accent6="accent6" hlink="hlink" folHlink="folHlink"/>
  <p:sldLayoutIdLst>
    <p:sldLayoutId id="2147484367" r:id="rId1"/>
    <p:sldLayoutId id="2147484368" r:id="rId2"/>
    <p:sldLayoutId id="2147484369" r:id="rId3"/>
    <p:sldLayoutId id="2147484370" r:id="rId4"/>
    <p:sldLayoutId id="2147484371" r:id="rId5"/>
    <p:sldLayoutId id="2147484372" r:id="rId6"/>
    <p:sldLayoutId id="2147484373" r:id="rId7"/>
    <p:sldLayoutId id="2147484374" r:id="rId8"/>
    <p:sldLayoutId id="2147484375" r:id="rId9"/>
    <p:sldLayoutId id="2147484376" r:id="rId10"/>
    <p:sldLayoutId id="2147484377"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pPr algn="ctr"/>
            <a:r>
              <a:rPr lang="fr-CM" dirty="0" smtClean="0"/>
              <a:t>Élaboration des comptes nationaux provisoires</a:t>
            </a:r>
            <a:endParaRPr lang="en-US" dirty="0"/>
          </a:p>
        </p:txBody>
      </p:sp>
      <p:sp>
        <p:nvSpPr>
          <p:cNvPr id="3" name="Sous-titre 2"/>
          <p:cNvSpPr>
            <a:spLocks noGrp="1"/>
          </p:cNvSpPr>
          <p:nvPr>
            <p:ph type="subTitle" idx="1"/>
          </p:nvPr>
        </p:nvSpPr>
        <p:spPr/>
        <p:txBody>
          <a:bodyPr>
            <a:normAutofit/>
          </a:bodyPr>
          <a:lstStyle/>
          <a:p>
            <a:pPr algn="ctr"/>
            <a:r>
              <a:rPr lang="fr-CM" dirty="0" smtClean="0"/>
              <a:t>cas du Cameroun</a:t>
            </a:r>
          </a:p>
          <a:p>
            <a:endParaRPr lang="en-US" dirty="0"/>
          </a:p>
        </p:txBody>
      </p:sp>
      <p:pic>
        <p:nvPicPr>
          <p:cNvPr id="6" name="Image 1"/>
          <p:cNvPicPr>
            <a:picLocks noChangeAspect="1" noChangeArrowheads="1"/>
          </p:cNvPicPr>
          <p:nvPr/>
        </p:nvPicPr>
        <p:blipFill rotWithShape="1">
          <a:blip r:embed="rId3" cstate="print"/>
          <a:srcRect l="8836"/>
          <a:stretch/>
        </p:blipFill>
        <p:spPr bwMode="auto">
          <a:xfrm>
            <a:off x="10777954" y="611087"/>
            <a:ext cx="976890" cy="1200594"/>
          </a:xfrm>
          <a:prstGeom prst="rect">
            <a:avLst/>
          </a:prstGeom>
          <a:noFill/>
          <a:ln w="9525">
            <a:noFill/>
            <a:miter lim="800000"/>
            <a:headEnd/>
            <a:tailEnd/>
          </a:ln>
        </p:spPr>
      </p:pic>
      <p:sp>
        <p:nvSpPr>
          <p:cNvPr id="7" name="Rectangle 3"/>
          <p:cNvSpPr txBox="1">
            <a:spLocks noChangeArrowheads="1"/>
          </p:cNvSpPr>
          <p:nvPr/>
        </p:nvSpPr>
        <p:spPr>
          <a:xfrm>
            <a:off x="2227242" y="3468009"/>
            <a:ext cx="8136903" cy="1656184"/>
          </a:xfrm>
          <a:prstGeom prst="rect">
            <a:avLst/>
          </a:prstGeom>
        </p:spPr>
        <p:txBody>
          <a:bodyPr vert="horz" lIns="91440" tIns="45720" rIns="91440" bIns="45720" rtlCol="0" anchor="t">
            <a:normAutofit fontScale="92500" lnSpcReduction="10000"/>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ctr"/>
            <a:endParaRPr lang="fr-FR" sz="2000" dirty="0" smtClean="0"/>
          </a:p>
          <a:p>
            <a:pPr algn="ctr"/>
            <a:r>
              <a:rPr lang="fr-FR" sz="2000" b="1" dirty="0" smtClean="0"/>
              <a:t>Deffo Achille Carlos</a:t>
            </a:r>
          </a:p>
          <a:p>
            <a:pPr algn="ctr"/>
            <a:r>
              <a:rPr lang="fr-FR" sz="2000" dirty="0" smtClean="0"/>
              <a:t>Chargé d’Etudes N°3</a:t>
            </a:r>
          </a:p>
          <a:p>
            <a:pPr algn="ctr"/>
            <a:r>
              <a:rPr lang="fr-FR" sz="2000" dirty="0" smtClean="0"/>
              <a:t>Division de la Comptabilité Nationale, INS-Cameroun</a:t>
            </a:r>
          </a:p>
          <a:p>
            <a:pPr algn="ctr"/>
            <a:endParaRPr lang="fr-FR" dirty="0"/>
          </a:p>
        </p:txBody>
      </p:sp>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dirty="0"/>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1</a:t>
            </a:fld>
            <a:endParaRPr lang="en-US"/>
          </a:p>
        </p:txBody>
      </p:sp>
    </p:spTree>
    <p:extLst>
      <p:ext uri="{BB962C8B-B14F-4D97-AF65-F5344CB8AC3E}">
        <p14:creationId xmlns:p14="http://schemas.microsoft.com/office/powerpoint/2010/main" val="14315561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Cadre méthodologique</a:t>
            </a:r>
            <a:endParaRPr lang="en-US" dirty="0"/>
          </a:p>
        </p:txBody>
      </p:sp>
      <p:sp>
        <p:nvSpPr>
          <p:cNvPr id="3" name="Espace réservé du contenu 2"/>
          <p:cNvSpPr>
            <a:spLocks noGrp="1"/>
          </p:cNvSpPr>
          <p:nvPr>
            <p:ph idx="1"/>
          </p:nvPr>
        </p:nvSpPr>
        <p:spPr>
          <a:xfrm>
            <a:off x="938645" y="2379503"/>
            <a:ext cx="10314709" cy="3572308"/>
          </a:xfrm>
        </p:spPr>
        <p:txBody>
          <a:bodyPr anchor="t">
            <a:noAutofit/>
          </a:bodyPr>
          <a:lstStyle/>
          <a:p>
            <a:r>
              <a:rPr lang="fr-FR" sz="2000" dirty="0" smtClean="0"/>
              <a:t>Les principales sources de données internes sont :</a:t>
            </a:r>
          </a:p>
          <a:p>
            <a:pPr lvl="1"/>
            <a:r>
              <a:rPr lang="fr-FR" sz="2000" dirty="0" smtClean="0"/>
              <a:t>l’Indice de la Production Industrielle (IPI) qui couvre les entreprises manufacturières</a:t>
            </a:r>
          </a:p>
          <a:p>
            <a:pPr lvl="1"/>
            <a:r>
              <a:rPr lang="fr-FR" sz="2000" dirty="0" smtClean="0"/>
              <a:t>l’Indice du Chiffre d’Affaires (ICA) qui couvre les entreprises de services</a:t>
            </a:r>
          </a:p>
          <a:p>
            <a:pPr lvl="1"/>
            <a:r>
              <a:rPr lang="fr-FR" sz="2000" dirty="0" smtClean="0"/>
              <a:t>l’Indice des Prix à la Consommation (IPC) détaillé par produits</a:t>
            </a:r>
          </a:p>
          <a:p>
            <a:pPr lvl="1"/>
            <a:r>
              <a:rPr lang="fr-FR" sz="2000" dirty="0" smtClean="0"/>
              <a:t>les saisies partielles des Déclarations Statistiques et Fiscales (DSF) des entreprises du régime des grandes entreprises (CA&gt;= 3 milliards de FCFA), essentiellement </a:t>
            </a:r>
            <a:r>
              <a:rPr lang="fr-FR" sz="2000" dirty="0" smtClean="0"/>
              <a:t>le </a:t>
            </a:r>
            <a:r>
              <a:rPr lang="fr-CM" sz="2000" dirty="0" smtClean="0"/>
              <a:t>compte résultat (</a:t>
            </a:r>
            <a:r>
              <a:rPr lang="fr-FR" sz="2000" dirty="0" smtClean="0"/>
              <a:t>produits </a:t>
            </a:r>
            <a:r>
              <a:rPr lang="fr-FR" sz="2000" dirty="0" smtClean="0"/>
              <a:t>et </a:t>
            </a:r>
            <a:r>
              <a:rPr lang="fr-FR" sz="2000" dirty="0" smtClean="0"/>
              <a:t>charges) </a:t>
            </a:r>
            <a:r>
              <a:rPr lang="fr-FR" sz="2000" dirty="0" smtClean="0"/>
              <a:t>et </a:t>
            </a:r>
            <a:r>
              <a:rPr lang="fr-FR" sz="2000" dirty="0" smtClean="0"/>
              <a:t>les </a:t>
            </a:r>
            <a:r>
              <a:rPr lang="fr-CM" sz="2000" dirty="0" smtClean="0"/>
              <a:t>tableaux de </a:t>
            </a:r>
            <a:r>
              <a:rPr lang="fr-FR" sz="2000" dirty="0" smtClean="0"/>
              <a:t>la </a:t>
            </a:r>
            <a:r>
              <a:rPr lang="fr-FR" sz="2000" dirty="0" smtClean="0"/>
              <a:t>production et des consommations intermédiaires par </a:t>
            </a:r>
            <a:r>
              <a:rPr lang="fr-FR" sz="2000" dirty="0" smtClean="0"/>
              <a:t>produits</a:t>
            </a:r>
          </a:p>
          <a:p>
            <a:pPr lvl="1"/>
            <a:r>
              <a:rPr lang="fr-CM" sz="2000" dirty="0" smtClean="0"/>
              <a:t>les projections des enquêtes budget-consommation et emploi et secteur informel </a:t>
            </a:r>
            <a:endParaRPr lang="en-US" sz="2000" dirty="0"/>
          </a:p>
        </p:txBody>
      </p:sp>
      <p:sp>
        <p:nvSpPr>
          <p:cNvPr id="4" name="Titre 1"/>
          <p:cNvSpPr txBox="1">
            <a:spLocks/>
          </p:cNvSpPr>
          <p:nvPr/>
        </p:nvSpPr>
        <p:spPr>
          <a:xfrm>
            <a:off x="736600" y="1810762"/>
            <a:ext cx="10370127" cy="7569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M" sz="2800" dirty="0" smtClean="0">
                <a:solidFill>
                  <a:schemeClr val="accent2"/>
                </a:solidFill>
              </a:rPr>
              <a:t>Sources de données</a:t>
            </a:r>
            <a:endParaRPr lang="en-US" sz="2800" dirty="0">
              <a:solidFill>
                <a:schemeClr val="accent2"/>
              </a:solidFill>
            </a:endParaRPr>
          </a:p>
        </p:txBody>
      </p:sp>
      <p:pic>
        <p:nvPicPr>
          <p:cNvPr id="5"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10</a:t>
            </a:fld>
            <a:endParaRPr lang="en-US"/>
          </a:p>
        </p:txBody>
      </p:sp>
    </p:spTree>
    <p:extLst>
      <p:ext uri="{BB962C8B-B14F-4D97-AF65-F5344CB8AC3E}">
        <p14:creationId xmlns:p14="http://schemas.microsoft.com/office/powerpoint/2010/main" val="31308618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Cadre méthodologique</a:t>
            </a:r>
            <a:endParaRPr lang="en-US" dirty="0"/>
          </a:p>
        </p:txBody>
      </p:sp>
      <p:sp>
        <p:nvSpPr>
          <p:cNvPr id="3" name="Espace réservé du contenu 2"/>
          <p:cNvSpPr>
            <a:spLocks noGrp="1"/>
          </p:cNvSpPr>
          <p:nvPr>
            <p:ph idx="1"/>
          </p:nvPr>
        </p:nvSpPr>
        <p:spPr>
          <a:xfrm>
            <a:off x="792018" y="2407213"/>
            <a:ext cx="10314709" cy="3572308"/>
          </a:xfrm>
        </p:spPr>
        <p:txBody>
          <a:bodyPr anchor="t">
            <a:normAutofit fontScale="70000" lnSpcReduction="20000"/>
          </a:bodyPr>
          <a:lstStyle/>
          <a:p>
            <a:r>
              <a:rPr lang="fr-FR" sz="2300" dirty="0" smtClean="0"/>
              <a:t>Les principaux ministères sectoriels qui fournissent les informations sont : les ministères en charge de l’agriculture et de l’élevage, les ministères en charge de l’éducation, le ministère de la santé, le ministère du tourisme, etc.</a:t>
            </a:r>
          </a:p>
          <a:p>
            <a:r>
              <a:rPr lang="fr-FR" sz="2300" dirty="0" smtClean="0"/>
              <a:t>Des questionnaires personnalisés sont adressés aux entreprises, organisations ou administrations qui suivent ou exercent un monopole dans certaines branches, notamment de:</a:t>
            </a:r>
          </a:p>
          <a:p>
            <a:pPr lvl="1"/>
            <a:r>
              <a:rPr lang="fr-FR" dirty="0" smtClean="0"/>
              <a:t>la Société Nationale d’Hydrocarbures (SNH) pour le pétrole brut et le gaz naturel</a:t>
            </a:r>
          </a:p>
          <a:p>
            <a:pPr lvl="1"/>
            <a:r>
              <a:rPr lang="fr-FR" dirty="0" smtClean="0"/>
              <a:t>la SONARA pour les produits pétroliers raffinés</a:t>
            </a:r>
          </a:p>
          <a:p>
            <a:pPr lvl="1"/>
            <a:r>
              <a:rPr lang="fr-FR" dirty="0" smtClean="0"/>
              <a:t>la SODECOTON pour le coton</a:t>
            </a:r>
          </a:p>
          <a:p>
            <a:pPr lvl="1"/>
            <a:r>
              <a:rPr lang="fr-FR" dirty="0" smtClean="0"/>
              <a:t>l’Agence de Régulation des Télécommunications et les entreprises de la branche pour les télécommunications</a:t>
            </a:r>
          </a:p>
          <a:p>
            <a:pPr lvl="1"/>
            <a:r>
              <a:rPr lang="fr-FR" dirty="0" smtClean="0"/>
              <a:t>la Camerounaise Des Eaux (CDE) pour l’eau</a:t>
            </a:r>
          </a:p>
          <a:p>
            <a:pPr lvl="1"/>
            <a:r>
              <a:rPr lang="fr-FR" dirty="0" smtClean="0"/>
              <a:t>ENEO pour l’électricité</a:t>
            </a:r>
          </a:p>
          <a:p>
            <a:pPr lvl="1"/>
            <a:r>
              <a:rPr lang="fr-FR" dirty="0" smtClean="0"/>
              <a:t>l’ONCC et SIC cacao pour le cacao et le café</a:t>
            </a:r>
          </a:p>
          <a:p>
            <a:pPr lvl="1"/>
            <a:r>
              <a:rPr lang="fr-FR" dirty="0" smtClean="0"/>
              <a:t>ASSOBACAM pour la banane douce</a:t>
            </a:r>
          </a:p>
          <a:p>
            <a:pPr lvl="1"/>
            <a:r>
              <a:rPr lang="fr-FR" dirty="0" smtClean="0"/>
              <a:t>etc</a:t>
            </a:r>
            <a:r>
              <a:rPr lang="fr-FR" dirty="0"/>
              <a:t>.</a:t>
            </a:r>
            <a:endParaRPr lang="en-US" dirty="0"/>
          </a:p>
        </p:txBody>
      </p:sp>
      <p:sp>
        <p:nvSpPr>
          <p:cNvPr id="4" name="Titre 1"/>
          <p:cNvSpPr txBox="1">
            <a:spLocks/>
          </p:cNvSpPr>
          <p:nvPr/>
        </p:nvSpPr>
        <p:spPr>
          <a:xfrm>
            <a:off x="736600" y="1810762"/>
            <a:ext cx="10370127" cy="7569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M" sz="2800" dirty="0" smtClean="0">
                <a:solidFill>
                  <a:schemeClr val="accent2"/>
                </a:solidFill>
              </a:rPr>
              <a:t>Sources de données</a:t>
            </a:r>
            <a:endParaRPr lang="en-US" sz="2800" dirty="0">
              <a:solidFill>
                <a:schemeClr val="accent2"/>
              </a:solidFill>
            </a:endParaRPr>
          </a:p>
        </p:txBody>
      </p:sp>
      <p:pic>
        <p:nvPicPr>
          <p:cNvPr id="5"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11</a:t>
            </a:fld>
            <a:endParaRPr lang="en-US"/>
          </a:p>
        </p:txBody>
      </p:sp>
    </p:spTree>
    <p:extLst>
      <p:ext uri="{BB962C8B-B14F-4D97-AF65-F5344CB8AC3E}">
        <p14:creationId xmlns:p14="http://schemas.microsoft.com/office/powerpoint/2010/main" val="1623916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Étapes et outils d’élaboration</a:t>
            </a:r>
            <a:endParaRPr lang="en-US" dirty="0"/>
          </a:p>
        </p:txBody>
      </p:sp>
      <p:sp>
        <p:nvSpPr>
          <p:cNvPr id="3" name="Espace réservé du contenu 2"/>
          <p:cNvSpPr>
            <a:spLocks noGrp="1"/>
          </p:cNvSpPr>
          <p:nvPr>
            <p:ph idx="1"/>
          </p:nvPr>
        </p:nvSpPr>
        <p:spPr/>
        <p:txBody>
          <a:bodyPr anchor="t">
            <a:noAutofit/>
          </a:bodyPr>
          <a:lstStyle/>
          <a:p>
            <a:r>
              <a:rPr lang="fr-CM" sz="2400" dirty="0" smtClean="0"/>
              <a:t>Les comptes provisoires sont élaborés suivant un </a:t>
            </a:r>
            <a:r>
              <a:rPr lang="fr-CM" sz="2400" b="1" dirty="0" smtClean="0"/>
              <a:t>processus intégré et itératifs en 5 étapes</a:t>
            </a:r>
            <a:r>
              <a:rPr lang="fr-CM" sz="2400" dirty="0" smtClean="0"/>
              <a:t> avec l’aide du module ERETES:</a:t>
            </a:r>
          </a:p>
          <a:p>
            <a:r>
              <a:rPr lang="fr-FR" sz="2400" b="1" u="sng" dirty="0" smtClean="0"/>
              <a:t>Étape 1</a:t>
            </a:r>
            <a:r>
              <a:rPr lang="fr-FR" sz="2400" b="1" dirty="0" smtClean="0"/>
              <a:t> Initialisation de la campagne</a:t>
            </a:r>
            <a:r>
              <a:rPr lang="fr-FR" sz="2400" dirty="0" smtClean="0"/>
              <a:t> : passage à la campagne suivante, constitution de l’équipe de travail et répartition des tâches. L’équipe des comptes provisoires est composée de six (06) personnes</a:t>
            </a:r>
          </a:p>
          <a:p>
            <a:r>
              <a:rPr lang="fr-FR" sz="2400" b="1" u="sng" dirty="0" smtClean="0"/>
              <a:t>Étape 2</a:t>
            </a:r>
            <a:r>
              <a:rPr lang="fr-FR" sz="2400" b="1" dirty="0" smtClean="0"/>
              <a:t> Préparation et chargement des sources de données</a:t>
            </a:r>
            <a:r>
              <a:rPr lang="fr-FR" sz="2400" dirty="0" smtClean="0"/>
              <a:t> : les différentes sources sont traitées et traduites en opérations de comptabilité nationale, puis chargées dans le module. Ce travail se fait suivant les nomenclatures détaillées des comptes définitifs</a:t>
            </a:r>
            <a:endParaRPr lang="en-US" sz="2400" dirty="0"/>
          </a:p>
        </p:txBody>
      </p:sp>
      <p:pic>
        <p:nvPicPr>
          <p:cNvPr id="4"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7" name="Espace réservé du pied de page 6"/>
          <p:cNvSpPr>
            <a:spLocks noGrp="1"/>
          </p:cNvSpPr>
          <p:nvPr>
            <p:ph type="ftr" sz="quarter" idx="11"/>
          </p:nvPr>
        </p:nvSpPr>
        <p:spPr/>
        <p:txBody>
          <a:bodyPr/>
          <a:lstStyle/>
          <a:p>
            <a:r>
              <a:rPr lang="fr-CM" smtClean="0"/>
              <a:t>Séminaire sur les Comptes Nationaux, Afristat, Bamako, 9-13 octobre 2017</a:t>
            </a:r>
            <a:endParaRPr lang="en-US"/>
          </a:p>
        </p:txBody>
      </p:sp>
      <p:sp>
        <p:nvSpPr>
          <p:cNvPr id="8" name="Espace réservé du numéro de diapositive 7"/>
          <p:cNvSpPr>
            <a:spLocks noGrp="1"/>
          </p:cNvSpPr>
          <p:nvPr>
            <p:ph type="sldNum" sz="quarter" idx="12"/>
          </p:nvPr>
        </p:nvSpPr>
        <p:spPr/>
        <p:txBody>
          <a:bodyPr/>
          <a:lstStyle/>
          <a:p>
            <a:fld id="{A4C72E99-FEC0-4285-80FF-A269B0462587}" type="slidenum">
              <a:rPr lang="en-US" smtClean="0"/>
              <a:t>12</a:t>
            </a:fld>
            <a:endParaRPr lang="en-US"/>
          </a:p>
        </p:txBody>
      </p:sp>
    </p:spTree>
    <p:extLst>
      <p:ext uri="{BB962C8B-B14F-4D97-AF65-F5344CB8AC3E}">
        <p14:creationId xmlns:p14="http://schemas.microsoft.com/office/powerpoint/2010/main" val="1777106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Étapes et outils d’élaboration</a:t>
            </a:r>
            <a:endParaRPr lang="en-US" dirty="0"/>
          </a:p>
        </p:txBody>
      </p:sp>
      <p:sp>
        <p:nvSpPr>
          <p:cNvPr id="3" name="Espace réservé du contenu 2"/>
          <p:cNvSpPr>
            <a:spLocks noGrp="1"/>
          </p:cNvSpPr>
          <p:nvPr>
            <p:ph idx="1"/>
          </p:nvPr>
        </p:nvSpPr>
        <p:spPr/>
        <p:txBody>
          <a:bodyPr anchor="t">
            <a:normAutofit/>
          </a:bodyPr>
          <a:lstStyle/>
          <a:p>
            <a:r>
              <a:rPr lang="fr-FR" b="1" u="sng" dirty="0" smtClean="0"/>
              <a:t>Étape 3</a:t>
            </a:r>
            <a:r>
              <a:rPr lang="fr-FR" b="1" dirty="0" smtClean="0"/>
              <a:t> Pré-arbitrage des opérations </a:t>
            </a:r>
            <a:r>
              <a:rPr lang="fr-FR" dirty="0" smtClean="0"/>
              <a:t>: ces pré-arbitrages portent essentiellement sur :</a:t>
            </a:r>
          </a:p>
          <a:p>
            <a:pPr lvl="1"/>
            <a:r>
              <a:rPr lang="fr-FR" sz="1800" dirty="0"/>
              <a:t>l</a:t>
            </a:r>
            <a:r>
              <a:rPr lang="fr-FR" sz="1800" dirty="0" smtClean="0"/>
              <a:t>a production : il s’agit d’un premier arbitrage entre sources pour parvenir à des évolutions cohérentes par produit, branche et mode de production</a:t>
            </a:r>
          </a:p>
          <a:p>
            <a:pPr lvl="1"/>
            <a:r>
              <a:rPr lang="fr-FR" sz="1800" dirty="0" smtClean="0"/>
              <a:t>le commerce extérieur : il s’agit d’assurer une première cohérence entre la </a:t>
            </a:r>
            <a:r>
              <a:rPr lang="fr-FR" sz="1800" dirty="0" err="1" smtClean="0"/>
              <a:t>BdP</a:t>
            </a:r>
            <a:r>
              <a:rPr lang="fr-FR" sz="1800" dirty="0" smtClean="0"/>
              <a:t> et les statistiques </a:t>
            </a:r>
            <a:r>
              <a:rPr lang="fr-FR" sz="1800" dirty="0" smtClean="0"/>
              <a:t>Douane</a:t>
            </a:r>
          </a:p>
          <a:p>
            <a:pPr lvl="1"/>
            <a:r>
              <a:rPr lang="fr-CM" sz="1800" dirty="0" smtClean="0"/>
              <a:t>les impôts sur les produits: proposer une première ventilation par produit </a:t>
            </a:r>
            <a:endParaRPr lang="fr-FR" sz="1800" dirty="0" smtClean="0"/>
          </a:p>
          <a:p>
            <a:r>
              <a:rPr lang="fr-FR" b="1" u="sng" dirty="0" smtClean="0"/>
              <a:t>Étape 4</a:t>
            </a:r>
            <a:r>
              <a:rPr lang="fr-FR" b="1" dirty="0" smtClean="0"/>
              <a:t> Travaux décentralisés d’ERE et CB</a:t>
            </a:r>
            <a:r>
              <a:rPr lang="fr-FR" dirty="0" smtClean="0"/>
              <a:t> : il s’agit de rendre compatibles les différentes sources chargées pour les différents produits, branches et modes de production. Ce travail se fait suivant deux axes :</a:t>
            </a:r>
          </a:p>
          <a:p>
            <a:pPr lvl="1"/>
            <a:r>
              <a:rPr lang="fr-FR" sz="1800" dirty="0" smtClean="0"/>
              <a:t>les comptes de biens et services par produits dans le cadre des équilibres ressources emplois (ERE)</a:t>
            </a:r>
          </a:p>
          <a:p>
            <a:pPr lvl="1"/>
            <a:r>
              <a:rPr lang="fr-CM" sz="1800" dirty="0" smtClean="0"/>
              <a:t>et les </a:t>
            </a:r>
            <a:r>
              <a:rPr lang="fr-FR" sz="1800" dirty="0" smtClean="0"/>
              <a:t>comptes de production et d’exploitation par branches, dans le cadre des comptes de branches (CB)</a:t>
            </a:r>
            <a:endParaRPr lang="en-US" sz="1800" dirty="0"/>
          </a:p>
        </p:txBody>
      </p:sp>
      <p:pic>
        <p:nvPicPr>
          <p:cNvPr id="4" name="Image 1"/>
          <p:cNvPicPr>
            <a:picLocks noChangeAspect="1" noChangeArrowheads="1"/>
          </p:cNvPicPr>
          <p:nvPr/>
        </p:nvPicPr>
        <p:blipFill rotWithShape="1">
          <a:blip r:embed="rId3" cstate="print"/>
          <a:srcRect l="8836"/>
          <a:stretch/>
        </p:blipFill>
        <p:spPr bwMode="auto">
          <a:xfrm>
            <a:off x="10777954" y="611087"/>
            <a:ext cx="976890" cy="1200594"/>
          </a:xfrm>
          <a:prstGeom prst="rect">
            <a:avLst/>
          </a:prstGeom>
          <a:noFill/>
          <a:ln w="9525">
            <a:noFill/>
            <a:miter lim="800000"/>
            <a:headEnd/>
            <a:tailEnd/>
          </a:ln>
        </p:spPr>
      </p:pic>
      <p:sp>
        <p:nvSpPr>
          <p:cNvPr id="7" name="Espace réservé du pied de page 6"/>
          <p:cNvSpPr>
            <a:spLocks noGrp="1"/>
          </p:cNvSpPr>
          <p:nvPr>
            <p:ph type="ftr" sz="quarter" idx="11"/>
          </p:nvPr>
        </p:nvSpPr>
        <p:spPr/>
        <p:txBody>
          <a:bodyPr/>
          <a:lstStyle/>
          <a:p>
            <a:r>
              <a:rPr lang="fr-CM" smtClean="0"/>
              <a:t>Séminaire sur les Comptes Nationaux, Afristat, Bamako, 9-13 octobre 2017</a:t>
            </a:r>
            <a:endParaRPr lang="en-US"/>
          </a:p>
        </p:txBody>
      </p:sp>
      <p:sp>
        <p:nvSpPr>
          <p:cNvPr id="8" name="Espace réservé du numéro de diapositive 7"/>
          <p:cNvSpPr>
            <a:spLocks noGrp="1"/>
          </p:cNvSpPr>
          <p:nvPr>
            <p:ph type="sldNum" sz="quarter" idx="12"/>
          </p:nvPr>
        </p:nvSpPr>
        <p:spPr/>
        <p:txBody>
          <a:bodyPr/>
          <a:lstStyle/>
          <a:p>
            <a:fld id="{A4C72E99-FEC0-4285-80FF-A269B0462587}" type="slidenum">
              <a:rPr lang="en-US" smtClean="0"/>
              <a:t>13</a:t>
            </a:fld>
            <a:endParaRPr lang="en-US"/>
          </a:p>
        </p:txBody>
      </p:sp>
    </p:spTree>
    <p:extLst>
      <p:ext uri="{BB962C8B-B14F-4D97-AF65-F5344CB8AC3E}">
        <p14:creationId xmlns:p14="http://schemas.microsoft.com/office/powerpoint/2010/main" val="3552964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Étapes et outils d’élaboration</a:t>
            </a:r>
            <a:endParaRPr lang="en-US" dirty="0"/>
          </a:p>
        </p:txBody>
      </p:sp>
      <p:sp>
        <p:nvSpPr>
          <p:cNvPr id="3" name="Espace réservé du contenu 2"/>
          <p:cNvSpPr>
            <a:spLocks noGrp="1"/>
          </p:cNvSpPr>
          <p:nvPr>
            <p:ph idx="1"/>
          </p:nvPr>
        </p:nvSpPr>
        <p:spPr/>
        <p:txBody>
          <a:bodyPr anchor="t">
            <a:noAutofit/>
          </a:bodyPr>
          <a:lstStyle/>
          <a:p>
            <a:r>
              <a:rPr lang="fr-FR" b="1" u="sng" dirty="0" smtClean="0"/>
              <a:t>Étape 5</a:t>
            </a:r>
            <a:r>
              <a:rPr lang="fr-FR" b="1" dirty="0" smtClean="0"/>
              <a:t> Synthèse finale </a:t>
            </a:r>
            <a:r>
              <a:rPr lang="fr-FR" dirty="0" smtClean="0"/>
              <a:t>: une fois la qualité des travaux d’ERE et CB jugée satisfaisante, on passe à la synthèse finale pour assurer la cohérence d’ensemble. À cet effet les tâches suivantes sont réalisées:</a:t>
            </a:r>
          </a:p>
          <a:p>
            <a:pPr lvl="1"/>
            <a:r>
              <a:rPr lang="fr-FR" dirty="0" smtClean="0"/>
              <a:t>Projection des CI (outil de projection intégré au module, méthode Leontief dans la plupart des cas, sauf pour l’administration publique)</a:t>
            </a:r>
          </a:p>
          <a:p>
            <a:pPr lvl="1"/>
            <a:r>
              <a:rPr lang="fr-FR" dirty="0" smtClean="0"/>
              <a:t>Synthèse par produit (tableau intégré au module, possibilité d’exporter vers Excel) : PIB optique demande</a:t>
            </a:r>
          </a:p>
          <a:p>
            <a:pPr lvl="1"/>
            <a:r>
              <a:rPr lang="fr-FR" dirty="0" smtClean="0"/>
              <a:t>Synthèse par branche (tableau intégré au module, possibilité d’exporter vers Excel) : PIB optique production</a:t>
            </a:r>
          </a:p>
          <a:p>
            <a:pPr lvl="1"/>
            <a:r>
              <a:rPr lang="fr-FR" dirty="0" smtClean="0"/>
              <a:t>Calage des impôts sur les produits</a:t>
            </a:r>
          </a:p>
          <a:p>
            <a:pPr lvl="1"/>
            <a:r>
              <a:rPr lang="fr-FR" dirty="0" smtClean="0"/>
              <a:t>Équilibrage du TEI : tableau intégré au module, équilibrage RAS à travers un outil externe développé sur Excel, puis ajustement manuel à la marge dans le module</a:t>
            </a:r>
          </a:p>
          <a:p>
            <a:pPr lvl="1"/>
            <a:r>
              <a:rPr lang="fr-FR" dirty="0" smtClean="0"/>
              <a:t>Chaînage : outil externe développé sur Excel, équilibrage manuel à la marge pour équilibrer le TRE à prix constant chaîné</a:t>
            </a:r>
          </a:p>
          <a:p>
            <a:pPr lvl="1"/>
            <a:endParaRPr lang="en-US" sz="1800" dirty="0"/>
          </a:p>
        </p:txBody>
      </p:sp>
      <p:pic>
        <p:nvPicPr>
          <p:cNvPr id="5"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14</a:t>
            </a:fld>
            <a:endParaRPr lang="en-US"/>
          </a:p>
        </p:txBody>
      </p:sp>
    </p:spTree>
    <p:extLst>
      <p:ext uri="{BB962C8B-B14F-4D97-AF65-F5344CB8AC3E}">
        <p14:creationId xmlns:p14="http://schemas.microsoft.com/office/powerpoint/2010/main" val="8132577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Résultats et publication</a:t>
            </a:r>
            <a:endParaRPr lang="en-US" dirty="0"/>
          </a:p>
        </p:txBody>
      </p:sp>
      <p:sp>
        <p:nvSpPr>
          <p:cNvPr id="3" name="Espace réservé du contenu 2"/>
          <p:cNvSpPr>
            <a:spLocks noGrp="1"/>
          </p:cNvSpPr>
          <p:nvPr>
            <p:ph idx="1"/>
          </p:nvPr>
        </p:nvSpPr>
        <p:spPr/>
        <p:txBody>
          <a:bodyPr anchor="t">
            <a:normAutofit/>
          </a:bodyPr>
          <a:lstStyle/>
          <a:p>
            <a:r>
              <a:rPr lang="fr-CM" sz="2400" dirty="0" smtClean="0"/>
              <a:t>TRE à prix courants et à prix constants chaînés, publiés au niveau des groupes de produits et de branches à 43 positions</a:t>
            </a:r>
          </a:p>
          <a:p>
            <a:r>
              <a:rPr lang="fr-CM" sz="2400" dirty="0" smtClean="0"/>
              <a:t>Réunion de validation avec les administrations sectorielles et les principaux utilisateurs</a:t>
            </a:r>
          </a:p>
          <a:p>
            <a:r>
              <a:rPr lang="fr-CM" sz="2400" dirty="0" smtClean="0"/>
              <a:t>Rédaction d’une note d’analyse</a:t>
            </a:r>
          </a:p>
          <a:p>
            <a:r>
              <a:rPr lang="fr-CM" sz="2400" dirty="0" smtClean="0"/>
              <a:t>Publication de la note d’analyse sur le site de l’INS</a:t>
            </a:r>
          </a:p>
          <a:p>
            <a:endParaRPr lang="en-US" sz="2400" dirty="0"/>
          </a:p>
        </p:txBody>
      </p:sp>
      <p:pic>
        <p:nvPicPr>
          <p:cNvPr id="5"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15</a:t>
            </a:fld>
            <a:endParaRPr lang="en-US"/>
          </a:p>
        </p:txBody>
      </p:sp>
    </p:spTree>
    <p:extLst>
      <p:ext uri="{BB962C8B-B14F-4D97-AF65-F5344CB8AC3E}">
        <p14:creationId xmlns:p14="http://schemas.microsoft.com/office/powerpoint/2010/main" val="15036140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Limites et perspectives</a:t>
            </a:r>
            <a:endParaRPr lang="en-US" dirty="0"/>
          </a:p>
        </p:txBody>
      </p:sp>
      <p:sp>
        <p:nvSpPr>
          <p:cNvPr id="3" name="Espace réservé du contenu 2"/>
          <p:cNvSpPr>
            <a:spLocks noGrp="1"/>
          </p:cNvSpPr>
          <p:nvPr>
            <p:ph sz="half" idx="1"/>
          </p:nvPr>
        </p:nvSpPr>
        <p:spPr/>
        <p:txBody>
          <a:bodyPr anchor="t">
            <a:normAutofit/>
          </a:bodyPr>
          <a:lstStyle/>
          <a:p>
            <a:r>
              <a:rPr lang="fr-CM" sz="2200" dirty="0" smtClean="0"/>
              <a:t>L’élaboration des CB se limite pour le moment au compte de production: production et consommations intermédiaires</a:t>
            </a:r>
          </a:p>
          <a:p>
            <a:r>
              <a:rPr lang="fr-FR" sz="2200" dirty="0" smtClean="0"/>
              <a:t>Le TRE fournit une ventilation de l’investissement par produits</a:t>
            </a:r>
          </a:p>
          <a:p>
            <a:r>
              <a:rPr lang="fr-CM" sz="2200" dirty="0" smtClean="0"/>
              <a:t>pour le moment les comptes provisoires se limitent au champ du TRE</a:t>
            </a:r>
            <a:endParaRPr lang="en-US" sz="2200" dirty="0"/>
          </a:p>
        </p:txBody>
      </p:sp>
      <p:sp>
        <p:nvSpPr>
          <p:cNvPr id="4" name="Espace réservé du contenu 3"/>
          <p:cNvSpPr>
            <a:spLocks noGrp="1"/>
          </p:cNvSpPr>
          <p:nvPr>
            <p:ph sz="half" idx="2"/>
          </p:nvPr>
        </p:nvSpPr>
        <p:spPr/>
        <p:txBody>
          <a:bodyPr anchor="t">
            <a:normAutofit/>
          </a:bodyPr>
          <a:lstStyle/>
          <a:p>
            <a:r>
              <a:rPr lang="fr-FR" sz="2200" dirty="0"/>
              <a:t>E</a:t>
            </a:r>
            <a:r>
              <a:rPr lang="fr-FR" sz="2200" dirty="0" smtClean="0"/>
              <a:t>tendre l’élaboration des CB à la partie basse, notamment les salaires et les effectifs</a:t>
            </a:r>
          </a:p>
          <a:p>
            <a:r>
              <a:rPr lang="fr-FR" sz="2200" dirty="0"/>
              <a:t>P</a:t>
            </a:r>
            <a:r>
              <a:rPr lang="fr-FR" sz="2200" dirty="0" smtClean="0"/>
              <a:t>roposer une ventilation par branche, c’est une information généralement demandée par les utilisateurs</a:t>
            </a:r>
          </a:p>
          <a:p>
            <a:r>
              <a:rPr lang="fr-FR" sz="2200" dirty="0" smtClean="0"/>
              <a:t>Réfléchir à l’extension du champ des comptes provisoires au TCEI, tout au moins une première estimation de certains agrégats importants</a:t>
            </a:r>
            <a:endParaRPr lang="en-US" sz="2200" dirty="0"/>
          </a:p>
        </p:txBody>
      </p:sp>
      <p:pic>
        <p:nvPicPr>
          <p:cNvPr id="6"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9" name="Espace réservé du pied de page 8"/>
          <p:cNvSpPr>
            <a:spLocks noGrp="1"/>
          </p:cNvSpPr>
          <p:nvPr>
            <p:ph type="ftr" sz="quarter" idx="11"/>
          </p:nvPr>
        </p:nvSpPr>
        <p:spPr/>
        <p:txBody>
          <a:bodyPr/>
          <a:lstStyle/>
          <a:p>
            <a:r>
              <a:rPr lang="fr-CM" smtClean="0"/>
              <a:t>Séminaire sur les Comptes Nationaux, Afristat, Bamako, 9-13 octobre 2017</a:t>
            </a:r>
            <a:endParaRPr lang="en-US"/>
          </a:p>
        </p:txBody>
      </p:sp>
      <p:sp>
        <p:nvSpPr>
          <p:cNvPr id="10" name="Espace réservé du numéro de diapositive 9"/>
          <p:cNvSpPr>
            <a:spLocks noGrp="1"/>
          </p:cNvSpPr>
          <p:nvPr>
            <p:ph type="sldNum" sz="quarter" idx="12"/>
          </p:nvPr>
        </p:nvSpPr>
        <p:spPr/>
        <p:txBody>
          <a:bodyPr/>
          <a:lstStyle/>
          <a:p>
            <a:fld id="{A4C72E99-FEC0-4285-80FF-A269B0462587}" type="slidenum">
              <a:rPr lang="en-US" smtClean="0"/>
              <a:t>16</a:t>
            </a:fld>
            <a:endParaRPr lang="en-US"/>
          </a:p>
        </p:txBody>
      </p:sp>
    </p:spTree>
    <p:extLst>
      <p:ext uri="{BB962C8B-B14F-4D97-AF65-F5344CB8AC3E}">
        <p14:creationId xmlns:p14="http://schemas.microsoft.com/office/powerpoint/2010/main" val="3533925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9595" y="1035483"/>
            <a:ext cx="10515600" cy="2852737"/>
          </a:xfrm>
        </p:spPr>
        <p:txBody>
          <a:bodyPr/>
          <a:lstStyle/>
          <a:p>
            <a:pPr algn="ctr"/>
            <a:r>
              <a:rPr lang="fr-CM" dirty="0" smtClean="0"/>
              <a:t>Merci pour votre attention!</a:t>
            </a:r>
            <a:endParaRPr lang="en-US" dirty="0"/>
          </a:p>
        </p:txBody>
      </p:sp>
      <p:pic>
        <p:nvPicPr>
          <p:cNvPr id="4"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7" name="Espace réservé du pied de page 6"/>
          <p:cNvSpPr>
            <a:spLocks noGrp="1"/>
          </p:cNvSpPr>
          <p:nvPr>
            <p:ph type="ftr" sz="quarter" idx="11"/>
          </p:nvPr>
        </p:nvSpPr>
        <p:spPr/>
        <p:txBody>
          <a:bodyPr/>
          <a:lstStyle/>
          <a:p>
            <a:r>
              <a:rPr lang="fr-CM" smtClean="0"/>
              <a:t>Séminaire sur les Comptes Nationaux, Afristat, Bamako, 9-13 octobre 2017</a:t>
            </a:r>
            <a:endParaRPr lang="en-US"/>
          </a:p>
        </p:txBody>
      </p:sp>
      <p:sp>
        <p:nvSpPr>
          <p:cNvPr id="8" name="Espace réservé du numéro de diapositive 7"/>
          <p:cNvSpPr>
            <a:spLocks noGrp="1"/>
          </p:cNvSpPr>
          <p:nvPr>
            <p:ph type="sldNum" sz="quarter" idx="12"/>
          </p:nvPr>
        </p:nvSpPr>
        <p:spPr/>
        <p:txBody>
          <a:bodyPr/>
          <a:lstStyle/>
          <a:p>
            <a:fld id="{A4C72E99-FEC0-4285-80FF-A269B0462587}" type="slidenum">
              <a:rPr lang="en-US" smtClean="0"/>
              <a:t>17</a:t>
            </a:fld>
            <a:endParaRPr lang="en-US"/>
          </a:p>
        </p:txBody>
      </p:sp>
    </p:spTree>
    <p:extLst>
      <p:ext uri="{BB962C8B-B14F-4D97-AF65-F5344CB8AC3E}">
        <p14:creationId xmlns:p14="http://schemas.microsoft.com/office/powerpoint/2010/main" val="2912163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Plan de la présentation</a:t>
            </a:r>
            <a:endParaRPr lang="en-US" dirty="0"/>
          </a:p>
        </p:txBody>
      </p:sp>
      <p:sp>
        <p:nvSpPr>
          <p:cNvPr id="3" name="Espace réservé du contenu 2"/>
          <p:cNvSpPr>
            <a:spLocks noGrp="1"/>
          </p:cNvSpPr>
          <p:nvPr>
            <p:ph idx="1"/>
          </p:nvPr>
        </p:nvSpPr>
        <p:spPr/>
        <p:txBody>
          <a:bodyPr anchor="t">
            <a:normAutofit/>
          </a:bodyPr>
          <a:lstStyle/>
          <a:p>
            <a:pPr marL="571500" indent="-571500">
              <a:buFont typeface="+mj-lt"/>
              <a:buAutoNum type="romanUcPeriod"/>
            </a:pPr>
            <a:r>
              <a:rPr lang="fr-CM" sz="2400" dirty="0" smtClean="0"/>
              <a:t>Cadre contextuel</a:t>
            </a:r>
          </a:p>
          <a:p>
            <a:pPr marL="514350" indent="-514350">
              <a:buFont typeface="+mj-lt"/>
              <a:buAutoNum type="romanUcPeriod"/>
            </a:pPr>
            <a:r>
              <a:rPr lang="fr-CM" sz="2400" dirty="0" smtClean="0"/>
              <a:t>Cadre méthodologique (démarche, champ, sources de données et nomenclature)</a:t>
            </a:r>
          </a:p>
          <a:p>
            <a:pPr marL="514350" indent="-514350">
              <a:buFont typeface="+mj-lt"/>
              <a:buAutoNum type="romanUcPeriod"/>
            </a:pPr>
            <a:r>
              <a:rPr lang="fr-CM" sz="2400" dirty="0" smtClean="0"/>
              <a:t>Étapes et outils d’élaboration</a:t>
            </a:r>
          </a:p>
          <a:p>
            <a:pPr marL="514350" indent="-514350">
              <a:buFont typeface="+mj-lt"/>
              <a:buAutoNum type="romanUcPeriod"/>
            </a:pPr>
            <a:r>
              <a:rPr lang="fr-CM" sz="2400" dirty="0" smtClean="0"/>
              <a:t>Résultats et publication</a:t>
            </a:r>
          </a:p>
          <a:p>
            <a:pPr marL="514350" indent="-514350">
              <a:buFont typeface="+mj-lt"/>
              <a:buAutoNum type="romanUcPeriod"/>
            </a:pPr>
            <a:r>
              <a:rPr lang="fr-CM" sz="2400" dirty="0" smtClean="0"/>
              <a:t>Limites et perspectives</a:t>
            </a:r>
            <a:endParaRPr lang="en-US" sz="2400" dirty="0"/>
          </a:p>
        </p:txBody>
      </p:sp>
      <p:pic>
        <p:nvPicPr>
          <p:cNvPr id="5" name="Image 1"/>
          <p:cNvPicPr>
            <a:picLocks noChangeAspect="1" noChangeArrowheads="1"/>
          </p:cNvPicPr>
          <p:nvPr/>
        </p:nvPicPr>
        <p:blipFill rotWithShape="1">
          <a:blip r:embed="rId3"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2</a:t>
            </a:fld>
            <a:endParaRPr lang="en-US"/>
          </a:p>
        </p:txBody>
      </p:sp>
    </p:spTree>
    <p:extLst>
      <p:ext uri="{BB962C8B-B14F-4D97-AF65-F5344CB8AC3E}">
        <p14:creationId xmlns:p14="http://schemas.microsoft.com/office/powerpoint/2010/main" val="2590523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Cadre contextuel</a:t>
            </a:r>
            <a:endParaRPr lang="en-US" dirty="0"/>
          </a:p>
        </p:txBody>
      </p:sp>
      <p:sp>
        <p:nvSpPr>
          <p:cNvPr id="3" name="Espace réservé du contenu 2"/>
          <p:cNvSpPr>
            <a:spLocks noGrp="1"/>
          </p:cNvSpPr>
          <p:nvPr>
            <p:ph idx="1"/>
          </p:nvPr>
        </p:nvSpPr>
        <p:spPr/>
        <p:txBody>
          <a:bodyPr>
            <a:noAutofit/>
          </a:bodyPr>
          <a:lstStyle/>
          <a:p>
            <a:r>
              <a:rPr lang="fr-FR" sz="2000" dirty="0" smtClean="0"/>
              <a:t>Les comptes nationaux du Cameroun sont passés à la base 2005:</a:t>
            </a:r>
          </a:p>
          <a:p>
            <a:pPr lvl="1"/>
            <a:r>
              <a:rPr lang="fr-FR" sz="2000" dirty="0" smtClean="0"/>
              <a:t>passage au SCN 2008</a:t>
            </a:r>
          </a:p>
          <a:p>
            <a:pPr lvl="1"/>
            <a:r>
              <a:rPr lang="fr-FR" sz="2000" dirty="0" smtClean="0"/>
              <a:t>mise à jour des nomenclatures (CITI </a:t>
            </a:r>
            <a:r>
              <a:rPr lang="fr-FR" sz="2000" dirty="0" err="1" smtClean="0"/>
              <a:t>rév</a:t>
            </a:r>
            <a:r>
              <a:rPr lang="fr-FR" sz="2000" dirty="0" smtClean="0"/>
              <a:t>. 4)</a:t>
            </a:r>
          </a:p>
          <a:p>
            <a:pPr lvl="1"/>
            <a:r>
              <a:rPr lang="fr-FR" sz="2000" dirty="0"/>
              <a:t>i</a:t>
            </a:r>
            <a:r>
              <a:rPr lang="fr-FR" sz="2000" dirty="0" smtClean="0"/>
              <a:t>ntégration de nouvelles sources de données: recensements (population, entreprises), enquêtes budget-consommation, enquête emploi et secteur informel, etc.</a:t>
            </a:r>
          </a:p>
          <a:p>
            <a:r>
              <a:rPr lang="fr-FR" sz="2000" dirty="0" smtClean="0"/>
              <a:t>Les Comptes Nationaux Annuels (CNA) provisoires sont élaborés pour l’année N-1 et s’insèrent au sein du dispositifs de production des comptes nationaux de l’INS qui comprend:</a:t>
            </a:r>
          </a:p>
          <a:p>
            <a:pPr lvl="1"/>
            <a:r>
              <a:rPr lang="fr-FR" sz="2000" dirty="0" smtClean="0"/>
              <a:t>les CNA définitifs de l’année N-2</a:t>
            </a:r>
          </a:p>
          <a:p>
            <a:pPr lvl="1"/>
            <a:r>
              <a:rPr lang="fr-FR" sz="2000" dirty="0" smtClean="0"/>
              <a:t>et les Comptes Nationaux Trimestriels (CNT)</a:t>
            </a:r>
          </a:p>
          <a:p>
            <a:pPr marL="0" indent="0">
              <a:buNone/>
            </a:pPr>
            <a:endParaRPr lang="en-US" sz="2000" dirty="0"/>
          </a:p>
        </p:txBody>
      </p:sp>
      <p:pic>
        <p:nvPicPr>
          <p:cNvPr id="5" name="Image 1"/>
          <p:cNvPicPr>
            <a:picLocks noChangeAspect="1" noChangeArrowheads="1"/>
          </p:cNvPicPr>
          <p:nvPr/>
        </p:nvPicPr>
        <p:blipFill rotWithShape="1">
          <a:blip r:embed="rId3"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3</a:t>
            </a:fld>
            <a:endParaRPr lang="en-US"/>
          </a:p>
        </p:txBody>
      </p:sp>
    </p:spTree>
    <p:extLst>
      <p:ext uri="{BB962C8B-B14F-4D97-AF65-F5344CB8AC3E}">
        <p14:creationId xmlns:p14="http://schemas.microsoft.com/office/powerpoint/2010/main" val="3904470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Cadre contextuel</a:t>
            </a:r>
            <a:endParaRPr lang="en-US" dirty="0"/>
          </a:p>
        </p:txBody>
      </p:sp>
      <p:sp>
        <p:nvSpPr>
          <p:cNvPr id="3" name="Espace réservé du contenu 2"/>
          <p:cNvSpPr>
            <a:spLocks noGrp="1"/>
          </p:cNvSpPr>
          <p:nvPr>
            <p:ph idx="1"/>
          </p:nvPr>
        </p:nvSpPr>
        <p:spPr/>
        <p:txBody>
          <a:bodyPr anchor="t">
            <a:normAutofit/>
          </a:bodyPr>
          <a:lstStyle/>
          <a:p>
            <a:r>
              <a:rPr lang="fr-FR" sz="2400" dirty="0" smtClean="0"/>
              <a:t>Les comptes provisoires fournissent une première estimation des comptes de l’année N-1 et le dernier point de calage des CNT de l’année N</a:t>
            </a:r>
          </a:p>
          <a:p>
            <a:r>
              <a:rPr lang="fr-CM" sz="2400" dirty="0" smtClean="0"/>
              <a:t>Il s’agit </a:t>
            </a:r>
            <a:r>
              <a:rPr lang="fr-CM" sz="2400" dirty="0" smtClean="0"/>
              <a:t>d’une </a:t>
            </a:r>
            <a:r>
              <a:rPr lang="fr-CM" sz="2400" dirty="0" smtClean="0"/>
              <a:t>production phare de l’INS à la </a:t>
            </a:r>
            <a:r>
              <a:rPr lang="fr-FR" sz="2400" dirty="0" smtClean="0"/>
              <a:t>faveur de son utilisation pour le cadrage macroéconomique et les exercices de </a:t>
            </a:r>
            <a:r>
              <a:rPr lang="fr-CM" sz="2400" dirty="0" smtClean="0"/>
              <a:t>prévisions</a:t>
            </a:r>
            <a:r>
              <a:rPr lang="fr-FR" sz="2400" dirty="0" smtClean="0"/>
              <a:t> </a:t>
            </a:r>
            <a:r>
              <a:rPr lang="fr-CM" sz="2400" dirty="0" smtClean="0"/>
              <a:t>budgétaires</a:t>
            </a:r>
            <a:r>
              <a:rPr lang="fr-FR" sz="2400" dirty="0" smtClean="0"/>
              <a:t> </a:t>
            </a:r>
            <a:r>
              <a:rPr lang="fr-FR" sz="2400" dirty="0" smtClean="0"/>
              <a:t>réalisés lors de la préparation de la loi de finances de l’année N+1</a:t>
            </a:r>
          </a:p>
          <a:p>
            <a:r>
              <a:rPr lang="fr-FR" sz="2400" dirty="0" smtClean="0"/>
              <a:t>Ils sont élaborés entre le 1</a:t>
            </a:r>
            <a:r>
              <a:rPr lang="fr-FR" sz="2400" baseline="30000" dirty="0" smtClean="0"/>
              <a:t>er</a:t>
            </a:r>
            <a:r>
              <a:rPr lang="fr-FR" sz="2400" dirty="0" smtClean="0"/>
              <a:t> juin et le 31 juillet de l’année N</a:t>
            </a:r>
            <a:endParaRPr lang="en-US" sz="2400" dirty="0"/>
          </a:p>
        </p:txBody>
      </p:sp>
      <p:pic>
        <p:nvPicPr>
          <p:cNvPr id="4"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7" name="Espace réservé du pied de page 6"/>
          <p:cNvSpPr>
            <a:spLocks noGrp="1"/>
          </p:cNvSpPr>
          <p:nvPr>
            <p:ph type="ftr" sz="quarter" idx="11"/>
          </p:nvPr>
        </p:nvSpPr>
        <p:spPr/>
        <p:txBody>
          <a:bodyPr/>
          <a:lstStyle/>
          <a:p>
            <a:r>
              <a:rPr lang="fr-CM" smtClean="0"/>
              <a:t>Séminaire sur les Comptes Nationaux, Afristat, Bamako, 9-13 octobre 2017</a:t>
            </a:r>
            <a:endParaRPr lang="en-US"/>
          </a:p>
        </p:txBody>
      </p:sp>
      <p:sp>
        <p:nvSpPr>
          <p:cNvPr id="8" name="Espace réservé du numéro de diapositive 7"/>
          <p:cNvSpPr>
            <a:spLocks noGrp="1"/>
          </p:cNvSpPr>
          <p:nvPr>
            <p:ph type="sldNum" sz="quarter" idx="12"/>
          </p:nvPr>
        </p:nvSpPr>
        <p:spPr/>
        <p:txBody>
          <a:bodyPr/>
          <a:lstStyle/>
          <a:p>
            <a:fld id="{A4C72E99-FEC0-4285-80FF-A269B0462587}" type="slidenum">
              <a:rPr lang="en-US" smtClean="0"/>
              <a:t>4</a:t>
            </a:fld>
            <a:endParaRPr lang="en-US"/>
          </a:p>
        </p:txBody>
      </p:sp>
    </p:spTree>
    <p:extLst>
      <p:ext uri="{BB962C8B-B14F-4D97-AF65-F5344CB8AC3E}">
        <p14:creationId xmlns:p14="http://schemas.microsoft.com/office/powerpoint/2010/main" val="1724470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Cadre méthodologique</a:t>
            </a:r>
            <a:endParaRPr lang="en-US" dirty="0"/>
          </a:p>
        </p:txBody>
      </p:sp>
      <p:sp>
        <p:nvSpPr>
          <p:cNvPr id="3" name="Espace réservé du contenu 2"/>
          <p:cNvSpPr>
            <a:spLocks noGrp="1"/>
          </p:cNvSpPr>
          <p:nvPr>
            <p:ph idx="1"/>
          </p:nvPr>
        </p:nvSpPr>
        <p:spPr>
          <a:xfrm>
            <a:off x="838200" y="2604655"/>
            <a:ext cx="10314709" cy="3572308"/>
          </a:xfrm>
        </p:spPr>
        <p:txBody>
          <a:bodyPr anchor="t">
            <a:normAutofit/>
          </a:bodyPr>
          <a:lstStyle/>
          <a:p>
            <a:r>
              <a:rPr lang="fr-FR" sz="2400" dirty="0" smtClean="0"/>
              <a:t>Les comptes provisoires sont élaborés, comme les comptes définitifs, suivant une démarche:</a:t>
            </a:r>
          </a:p>
          <a:p>
            <a:pPr lvl="1"/>
            <a:r>
              <a:rPr lang="fr-FR" sz="2400" dirty="0" smtClean="0"/>
              <a:t> </a:t>
            </a:r>
            <a:r>
              <a:rPr lang="fr-FR" sz="2400" b="1" dirty="0" smtClean="0"/>
              <a:t>intégrée</a:t>
            </a:r>
            <a:r>
              <a:rPr lang="fr-FR" sz="2400" dirty="0" smtClean="0"/>
              <a:t> (prise en compte du cadre centrale du SCN)</a:t>
            </a:r>
          </a:p>
          <a:p>
            <a:pPr lvl="1"/>
            <a:r>
              <a:rPr lang="fr-FR" sz="2400" dirty="0" smtClean="0"/>
              <a:t>et </a:t>
            </a:r>
            <a:r>
              <a:rPr lang="fr-FR" sz="2400" b="1" dirty="0" smtClean="0"/>
              <a:t>itérative</a:t>
            </a:r>
            <a:r>
              <a:rPr lang="fr-FR" sz="2400" dirty="0" smtClean="0"/>
              <a:t> (pour parvenir à une convergence de toutes les sources de données)</a:t>
            </a:r>
          </a:p>
          <a:p>
            <a:pPr lvl="1"/>
            <a:r>
              <a:rPr lang="fr-FR" sz="2400" dirty="0" smtClean="0"/>
              <a:t>facilitée par l’utilisation du logiciel ERETES (qui comporte une base donnée </a:t>
            </a:r>
            <a:r>
              <a:rPr lang="fr-FR" sz="2400" dirty="0" smtClean="0"/>
              <a:t>dédiée </a:t>
            </a:r>
            <a:r>
              <a:rPr lang="fr-CM" sz="2400" dirty="0" smtClean="0"/>
              <a:t>et des tableaux de travail et de synthèse</a:t>
            </a:r>
            <a:r>
              <a:rPr lang="fr-FR" sz="2400" dirty="0" smtClean="0"/>
              <a:t>)</a:t>
            </a:r>
            <a:endParaRPr lang="en-US" sz="2400" dirty="0"/>
          </a:p>
        </p:txBody>
      </p:sp>
      <p:sp>
        <p:nvSpPr>
          <p:cNvPr id="4" name="Titre 1"/>
          <p:cNvSpPr txBox="1">
            <a:spLocks/>
          </p:cNvSpPr>
          <p:nvPr/>
        </p:nvSpPr>
        <p:spPr>
          <a:xfrm>
            <a:off x="736600" y="1810762"/>
            <a:ext cx="10370127" cy="7569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M" sz="2800" dirty="0" smtClean="0">
                <a:solidFill>
                  <a:schemeClr val="accent2"/>
                </a:solidFill>
              </a:rPr>
              <a:t>Démarche d’élaboration</a:t>
            </a:r>
            <a:endParaRPr lang="en-US" sz="2800" dirty="0">
              <a:solidFill>
                <a:schemeClr val="accent2"/>
              </a:solidFill>
            </a:endParaRPr>
          </a:p>
        </p:txBody>
      </p:sp>
      <p:pic>
        <p:nvPicPr>
          <p:cNvPr id="5"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5</a:t>
            </a:fld>
            <a:endParaRPr lang="en-US"/>
          </a:p>
        </p:txBody>
      </p:sp>
    </p:spTree>
    <p:extLst>
      <p:ext uri="{BB962C8B-B14F-4D97-AF65-F5344CB8AC3E}">
        <p14:creationId xmlns:p14="http://schemas.microsoft.com/office/powerpoint/2010/main" val="2034518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Cadre méthodologique</a:t>
            </a:r>
            <a:endParaRPr lang="en-US" dirty="0"/>
          </a:p>
        </p:txBody>
      </p:sp>
      <p:sp>
        <p:nvSpPr>
          <p:cNvPr id="3" name="Espace réservé du contenu 2"/>
          <p:cNvSpPr>
            <a:spLocks noGrp="1"/>
          </p:cNvSpPr>
          <p:nvPr>
            <p:ph idx="1"/>
          </p:nvPr>
        </p:nvSpPr>
        <p:spPr>
          <a:xfrm>
            <a:off x="838200" y="2604655"/>
            <a:ext cx="10314709" cy="3572308"/>
          </a:xfrm>
        </p:spPr>
        <p:txBody>
          <a:bodyPr anchor="t">
            <a:normAutofit/>
          </a:bodyPr>
          <a:lstStyle/>
          <a:p>
            <a:r>
              <a:rPr lang="fr-FR" sz="2400" dirty="0" smtClean="0"/>
              <a:t>Le champ d’élaboration des comptes provisoires est celui du Tableaux des Ressources et des Emplois (TRE)</a:t>
            </a:r>
          </a:p>
          <a:p>
            <a:r>
              <a:rPr lang="fr-FR" sz="2400" dirty="0" smtClean="0"/>
              <a:t>Le PIB est calculé suivant deux optiques (production et demande) à prix courants et à prix constants N-1 et en volumes chaînés avec l’année 2005 comme référence des prix</a:t>
            </a:r>
          </a:p>
          <a:p>
            <a:r>
              <a:rPr lang="fr-FR" sz="2400" dirty="0" smtClean="0"/>
              <a:t>Il est adossé au compte définitif de l’année N-2</a:t>
            </a:r>
            <a:endParaRPr lang="en-US" sz="2400" dirty="0"/>
          </a:p>
        </p:txBody>
      </p:sp>
      <p:sp>
        <p:nvSpPr>
          <p:cNvPr id="4" name="Titre 1"/>
          <p:cNvSpPr txBox="1">
            <a:spLocks/>
          </p:cNvSpPr>
          <p:nvPr/>
        </p:nvSpPr>
        <p:spPr>
          <a:xfrm>
            <a:off x="736600" y="1810762"/>
            <a:ext cx="10370127" cy="7569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M" sz="2800" dirty="0" smtClean="0">
                <a:solidFill>
                  <a:schemeClr val="accent2"/>
                </a:solidFill>
              </a:rPr>
              <a:t>Champ d’élaboration</a:t>
            </a:r>
            <a:endParaRPr lang="en-US" sz="2800" dirty="0">
              <a:solidFill>
                <a:schemeClr val="accent2"/>
              </a:solidFill>
            </a:endParaRPr>
          </a:p>
        </p:txBody>
      </p:sp>
      <p:pic>
        <p:nvPicPr>
          <p:cNvPr id="5"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6</a:t>
            </a:fld>
            <a:endParaRPr lang="en-US"/>
          </a:p>
        </p:txBody>
      </p:sp>
    </p:spTree>
    <p:extLst>
      <p:ext uri="{BB962C8B-B14F-4D97-AF65-F5344CB8AC3E}">
        <p14:creationId xmlns:p14="http://schemas.microsoft.com/office/powerpoint/2010/main" val="3781752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Cadre méthodologique</a:t>
            </a:r>
            <a:endParaRPr lang="en-US" dirty="0"/>
          </a:p>
        </p:txBody>
      </p:sp>
      <p:sp>
        <p:nvSpPr>
          <p:cNvPr id="3" name="Espace réservé du contenu 2"/>
          <p:cNvSpPr>
            <a:spLocks noGrp="1"/>
          </p:cNvSpPr>
          <p:nvPr>
            <p:ph idx="1"/>
          </p:nvPr>
        </p:nvSpPr>
        <p:spPr>
          <a:xfrm>
            <a:off x="838200" y="2604655"/>
            <a:ext cx="10314709" cy="3572308"/>
          </a:xfrm>
        </p:spPr>
        <p:txBody>
          <a:bodyPr anchor="t">
            <a:normAutofit/>
          </a:bodyPr>
          <a:lstStyle/>
          <a:p>
            <a:r>
              <a:rPr lang="fr-FR" sz="2400" dirty="0"/>
              <a:t>L</a:t>
            </a:r>
            <a:r>
              <a:rPr lang="fr-FR" sz="2400" dirty="0" smtClean="0"/>
              <a:t>es travaux des comptes provisoires se font suivant des nomenclatures plus agrégées que celles des comptes définitifs, notamment en ce qui concerne :</a:t>
            </a:r>
          </a:p>
          <a:p>
            <a:pPr lvl="1"/>
            <a:r>
              <a:rPr lang="fr-FR" sz="2400" dirty="0" smtClean="0"/>
              <a:t>les activités: 116 -&gt; 69</a:t>
            </a:r>
          </a:p>
          <a:p>
            <a:pPr lvl="1"/>
            <a:r>
              <a:rPr lang="fr-FR" sz="2400" dirty="0" smtClean="0"/>
              <a:t>les produits: 300 -&gt; 73</a:t>
            </a:r>
          </a:p>
          <a:p>
            <a:pPr lvl="1"/>
            <a:r>
              <a:rPr lang="fr-FR" sz="2400" dirty="0" smtClean="0"/>
              <a:t>et les modes de production: 8 -&gt; 6</a:t>
            </a:r>
            <a:endParaRPr lang="en-US" sz="2400" dirty="0"/>
          </a:p>
        </p:txBody>
      </p:sp>
      <p:sp>
        <p:nvSpPr>
          <p:cNvPr id="4" name="Titre 1"/>
          <p:cNvSpPr txBox="1">
            <a:spLocks/>
          </p:cNvSpPr>
          <p:nvPr/>
        </p:nvSpPr>
        <p:spPr>
          <a:xfrm>
            <a:off x="736600" y="1810762"/>
            <a:ext cx="10370127" cy="7569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M" sz="2800" dirty="0" smtClean="0">
                <a:solidFill>
                  <a:schemeClr val="accent2"/>
                </a:solidFill>
              </a:rPr>
              <a:t>Nomenclatures</a:t>
            </a:r>
            <a:endParaRPr lang="en-US" sz="2800" dirty="0">
              <a:solidFill>
                <a:schemeClr val="accent2"/>
              </a:solidFill>
            </a:endParaRPr>
          </a:p>
        </p:txBody>
      </p:sp>
      <p:pic>
        <p:nvPicPr>
          <p:cNvPr id="5"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7</a:t>
            </a:fld>
            <a:endParaRPr lang="en-US"/>
          </a:p>
        </p:txBody>
      </p:sp>
    </p:spTree>
    <p:extLst>
      <p:ext uri="{BB962C8B-B14F-4D97-AF65-F5344CB8AC3E}">
        <p14:creationId xmlns:p14="http://schemas.microsoft.com/office/powerpoint/2010/main" val="4021704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Cadre méthodologique</a:t>
            </a:r>
            <a:endParaRPr lang="en-US" dirty="0"/>
          </a:p>
        </p:txBody>
      </p:sp>
      <p:sp>
        <p:nvSpPr>
          <p:cNvPr id="3" name="Espace réservé du contenu 2"/>
          <p:cNvSpPr>
            <a:spLocks noGrp="1"/>
          </p:cNvSpPr>
          <p:nvPr>
            <p:ph idx="1"/>
          </p:nvPr>
        </p:nvSpPr>
        <p:spPr>
          <a:xfrm>
            <a:off x="838200" y="2604655"/>
            <a:ext cx="10314709" cy="3572308"/>
          </a:xfrm>
        </p:spPr>
        <p:txBody>
          <a:bodyPr anchor="t">
            <a:normAutofit/>
          </a:bodyPr>
          <a:lstStyle/>
          <a:p>
            <a:r>
              <a:rPr lang="fr-FR" sz="2400" dirty="0" smtClean="0"/>
              <a:t>Les sources de données pour l’élaboration des comptes provisoires sont essentiellement administratives</a:t>
            </a:r>
          </a:p>
          <a:p>
            <a:r>
              <a:rPr lang="fr-FR" sz="2400" dirty="0"/>
              <a:t>I</a:t>
            </a:r>
            <a:r>
              <a:rPr lang="fr-FR" sz="2400" dirty="0" smtClean="0"/>
              <a:t>l </a:t>
            </a:r>
            <a:r>
              <a:rPr lang="fr-FR" sz="2400" dirty="0" smtClean="0"/>
              <a:t>est institué une collecte de données auprès des administrations sectorielles et des entreprises publiques et privées pouvant fournir les informations sur l’évolution de l’activité dans certaines branches</a:t>
            </a:r>
          </a:p>
          <a:p>
            <a:r>
              <a:rPr lang="fr-CM" sz="2400" dirty="0" smtClean="0"/>
              <a:t>Les sources de données aussi bien internes qu’externes à l’INS. Un questionnaire personnalisé est adressé aux structures qui ne fournissent pas habituellement les données sous un format standard</a:t>
            </a:r>
            <a:endParaRPr lang="en-US" sz="2400" dirty="0"/>
          </a:p>
        </p:txBody>
      </p:sp>
      <p:sp>
        <p:nvSpPr>
          <p:cNvPr id="4" name="Titre 1"/>
          <p:cNvSpPr txBox="1">
            <a:spLocks/>
          </p:cNvSpPr>
          <p:nvPr/>
        </p:nvSpPr>
        <p:spPr>
          <a:xfrm>
            <a:off x="736600" y="1810762"/>
            <a:ext cx="10370127" cy="7569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M" sz="2800" dirty="0" smtClean="0">
                <a:solidFill>
                  <a:schemeClr val="accent2"/>
                </a:solidFill>
              </a:rPr>
              <a:t>Sources de données</a:t>
            </a:r>
            <a:endParaRPr lang="en-US" sz="2800" dirty="0">
              <a:solidFill>
                <a:schemeClr val="accent2"/>
              </a:solidFill>
            </a:endParaRPr>
          </a:p>
        </p:txBody>
      </p:sp>
      <p:pic>
        <p:nvPicPr>
          <p:cNvPr id="5"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8</a:t>
            </a:fld>
            <a:endParaRPr lang="en-US"/>
          </a:p>
        </p:txBody>
      </p:sp>
    </p:spTree>
    <p:extLst>
      <p:ext uri="{BB962C8B-B14F-4D97-AF65-F5344CB8AC3E}">
        <p14:creationId xmlns:p14="http://schemas.microsoft.com/office/powerpoint/2010/main" val="3385067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M" dirty="0" smtClean="0"/>
              <a:t>Cadre méthodologique</a:t>
            </a:r>
            <a:endParaRPr lang="en-US" dirty="0"/>
          </a:p>
        </p:txBody>
      </p:sp>
      <p:sp>
        <p:nvSpPr>
          <p:cNvPr id="3" name="Espace réservé du contenu 2"/>
          <p:cNvSpPr>
            <a:spLocks noGrp="1"/>
          </p:cNvSpPr>
          <p:nvPr>
            <p:ph idx="1"/>
          </p:nvPr>
        </p:nvSpPr>
        <p:spPr>
          <a:xfrm>
            <a:off x="838200" y="2604655"/>
            <a:ext cx="10314709" cy="3572308"/>
          </a:xfrm>
        </p:spPr>
        <p:txBody>
          <a:bodyPr anchor="t">
            <a:normAutofit/>
          </a:bodyPr>
          <a:lstStyle/>
          <a:p>
            <a:r>
              <a:rPr lang="fr-FR" sz="2000" dirty="0" smtClean="0"/>
              <a:t>Les principales sources de données statistiques et administratives traditionnelles externes </a:t>
            </a:r>
            <a:r>
              <a:rPr lang="fr-FR" sz="2000" dirty="0" smtClean="0"/>
              <a:t>sont: </a:t>
            </a:r>
            <a:endParaRPr lang="fr-FR" sz="2000" dirty="0" smtClean="0"/>
          </a:p>
          <a:p>
            <a:pPr lvl="1"/>
            <a:r>
              <a:rPr lang="fr-FR" sz="2000" dirty="0" smtClean="0"/>
              <a:t>la Balance des Paiements (</a:t>
            </a:r>
            <a:r>
              <a:rPr lang="fr-FR" sz="2000" dirty="0" err="1" smtClean="0"/>
              <a:t>BdP</a:t>
            </a:r>
            <a:r>
              <a:rPr lang="fr-FR" sz="2000" dirty="0" smtClean="0"/>
              <a:t>)</a:t>
            </a:r>
          </a:p>
          <a:p>
            <a:pPr lvl="1"/>
            <a:r>
              <a:rPr lang="fr-FR" sz="2000" dirty="0" smtClean="0"/>
              <a:t>les </a:t>
            </a:r>
            <a:r>
              <a:rPr lang="fr-FR" sz="2000" dirty="0"/>
              <a:t>s</a:t>
            </a:r>
            <a:r>
              <a:rPr lang="fr-FR" sz="2000" dirty="0" smtClean="0"/>
              <a:t>tatistiques du commerce extérieur de marchandises de la Douane</a:t>
            </a:r>
          </a:p>
          <a:p>
            <a:pPr lvl="1"/>
            <a:r>
              <a:rPr lang="fr-FR" sz="2000" dirty="0" smtClean="0"/>
              <a:t>le Tableau des Opérations Financières de l’Etat (TOFE)</a:t>
            </a:r>
          </a:p>
          <a:p>
            <a:pPr lvl="1"/>
            <a:r>
              <a:rPr lang="fr-FR" sz="2000" dirty="0" smtClean="0"/>
              <a:t>la Balance des Comptes du Trésor (BCT)</a:t>
            </a:r>
          </a:p>
          <a:p>
            <a:pPr lvl="1"/>
            <a:r>
              <a:rPr lang="fr-FR" sz="2000" dirty="0" smtClean="0"/>
              <a:t>les Statistiques de la Solde de l’Etat sur les salaires et les effectifs par ministère fournies par le ministère des </a:t>
            </a:r>
            <a:r>
              <a:rPr lang="fr-FR" sz="2000" dirty="0" smtClean="0"/>
              <a:t>finances</a:t>
            </a:r>
            <a:endParaRPr lang="en-US" sz="2000" dirty="0"/>
          </a:p>
        </p:txBody>
      </p:sp>
      <p:sp>
        <p:nvSpPr>
          <p:cNvPr id="4" name="Titre 1"/>
          <p:cNvSpPr txBox="1">
            <a:spLocks/>
          </p:cNvSpPr>
          <p:nvPr/>
        </p:nvSpPr>
        <p:spPr>
          <a:xfrm>
            <a:off x="736600" y="1810762"/>
            <a:ext cx="10370127" cy="7569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M" sz="2800" dirty="0" smtClean="0">
                <a:solidFill>
                  <a:schemeClr val="accent2"/>
                </a:solidFill>
              </a:rPr>
              <a:t>Sources de données</a:t>
            </a:r>
            <a:endParaRPr lang="en-US" sz="2800" dirty="0">
              <a:solidFill>
                <a:schemeClr val="accent2"/>
              </a:solidFill>
            </a:endParaRPr>
          </a:p>
        </p:txBody>
      </p:sp>
      <p:pic>
        <p:nvPicPr>
          <p:cNvPr id="5" name="Image 1"/>
          <p:cNvPicPr>
            <a:picLocks noChangeAspect="1" noChangeArrowheads="1"/>
          </p:cNvPicPr>
          <p:nvPr/>
        </p:nvPicPr>
        <p:blipFill rotWithShape="1">
          <a:blip r:embed="rId2" cstate="print"/>
          <a:srcRect l="8836"/>
          <a:stretch/>
        </p:blipFill>
        <p:spPr bwMode="auto">
          <a:xfrm>
            <a:off x="10777954" y="611087"/>
            <a:ext cx="976890" cy="1200594"/>
          </a:xfrm>
          <a:prstGeom prst="rect">
            <a:avLst/>
          </a:prstGeom>
          <a:noFill/>
          <a:ln w="9525">
            <a:noFill/>
            <a:miter lim="800000"/>
            <a:headEnd/>
            <a:tailEnd/>
          </a:ln>
        </p:spPr>
      </p:pic>
      <p:sp>
        <p:nvSpPr>
          <p:cNvPr id="8" name="Espace réservé du pied de page 7"/>
          <p:cNvSpPr>
            <a:spLocks noGrp="1"/>
          </p:cNvSpPr>
          <p:nvPr>
            <p:ph type="ftr" sz="quarter" idx="11"/>
          </p:nvPr>
        </p:nvSpPr>
        <p:spPr/>
        <p:txBody>
          <a:bodyPr/>
          <a:lstStyle/>
          <a:p>
            <a:r>
              <a:rPr lang="fr-CM" smtClean="0"/>
              <a:t>Séminaire sur les Comptes Nationaux, Afristat, Bamako, 9-13 octobre 2017</a:t>
            </a:r>
            <a:endParaRPr lang="en-US"/>
          </a:p>
        </p:txBody>
      </p:sp>
      <p:sp>
        <p:nvSpPr>
          <p:cNvPr id="9" name="Espace réservé du numéro de diapositive 8"/>
          <p:cNvSpPr>
            <a:spLocks noGrp="1"/>
          </p:cNvSpPr>
          <p:nvPr>
            <p:ph type="sldNum" sz="quarter" idx="12"/>
          </p:nvPr>
        </p:nvSpPr>
        <p:spPr/>
        <p:txBody>
          <a:bodyPr/>
          <a:lstStyle/>
          <a:p>
            <a:fld id="{A4C72E99-FEC0-4285-80FF-A269B0462587}" type="slidenum">
              <a:rPr lang="en-US" smtClean="0"/>
              <a:t>9</a:t>
            </a:fld>
            <a:endParaRPr lang="en-US"/>
          </a:p>
        </p:txBody>
      </p:sp>
    </p:spTree>
    <p:extLst>
      <p:ext uri="{BB962C8B-B14F-4D97-AF65-F5344CB8AC3E}">
        <p14:creationId xmlns:p14="http://schemas.microsoft.com/office/powerpoint/2010/main" val="2139195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e">
  <a:themeElements>
    <a:clrScheme name="Dividende">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TM03457464[[fn=Dividende]]</Template>
  <TotalTime>1462</TotalTime>
  <Words>2023</Words>
  <Application>Microsoft Office PowerPoint</Application>
  <PresentationFormat>Grand écran</PresentationFormat>
  <Paragraphs>152</Paragraphs>
  <Slides>17</Slides>
  <Notes>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17</vt:i4>
      </vt:variant>
    </vt:vector>
  </HeadingPairs>
  <TitlesOfParts>
    <vt:vector size="21" baseType="lpstr">
      <vt:lpstr>Calibri</vt:lpstr>
      <vt:lpstr>Gill Sans MT</vt:lpstr>
      <vt:lpstr>Wingdings 2</vt:lpstr>
      <vt:lpstr>Dividende</vt:lpstr>
      <vt:lpstr>Élaboration des comptes nationaux provisoires</vt:lpstr>
      <vt:lpstr>Plan de la présentation</vt:lpstr>
      <vt:lpstr>Cadre contextuel</vt:lpstr>
      <vt:lpstr>Cadre contextuel</vt:lpstr>
      <vt:lpstr>Cadre méthodologique</vt:lpstr>
      <vt:lpstr>Cadre méthodologique</vt:lpstr>
      <vt:lpstr>Cadre méthodologique</vt:lpstr>
      <vt:lpstr>Cadre méthodologique</vt:lpstr>
      <vt:lpstr>Cadre méthodologique</vt:lpstr>
      <vt:lpstr>Cadre méthodologique</vt:lpstr>
      <vt:lpstr>Cadre méthodologique</vt:lpstr>
      <vt:lpstr>Étapes et outils d’élaboration</vt:lpstr>
      <vt:lpstr>Étapes et outils d’élaboration</vt:lpstr>
      <vt:lpstr>Étapes et outils d’élaboration</vt:lpstr>
      <vt:lpstr>Résultats et publication</vt:lpstr>
      <vt:lpstr>Limites et perspectives</vt:lpstr>
      <vt:lpstr>Merci pour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Élaboration des comptes nationaux provisoires</dc:title>
  <dc:creator>Achille Carlos Deffo</dc:creator>
  <cp:lastModifiedBy>Achille Carlos Deffo</cp:lastModifiedBy>
  <cp:revision>37</cp:revision>
  <dcterms:created xsi:type="dcterms:W3CDTF">2017-10-07T10:50:52Z</dcterms:created>
  <dcterms:modified xsi:type="dcterms:W3CDTF">2017-10-11T15:21:26Z</dcterms:modified>
</cp:coreProperties>
</file>