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8" r:id="rId2"/>
    <p:sldId id="259" r:id="rId3"/>
    <p:sldId id="263" r:id="rId4"/>
    <p:sldId id="267" r:id="rId5"/>
    <p:sldId id="278" r:id="rId6"/>
    <p:sldId id="279" r:id="rId7"/>
    <p:sldId id="270" r:id="rId8"/>
    <p:sldId id="286" r:id="rId9"/>
    <p:sldId id="282" r:id="rId10"/>
    <p:sldId id="27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43" autoAdjust="0"/>
  </p:normalViewPr>
  <p:slideViewPr>
    <p:cSldViewPr>
      <p:cViewPr>
        <p:scale>
          <a:sx n="80" d="100"/>
          <a:sy n="80" d="100"/>
        </p:scale>
        <p:origin x="1116" y="-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015507436570428"/>
          <c:y val="4.214129483814523E-2"/>
          <c:w val="0.72482628354322698"/>
          <c:h val="0.71733707384460077"/>
        </c:manualLayout>
      </c:layout>
      <c:lineChart>
        <c:grouping val="standard"/>
        <c:varyColors val="0"/>
        <c:ser>
          <c:idx val="1"/>
          <c:order val="0"/>
          <c:tx>
            <c:strRef>
              <c:f>Feuil2!$C$2</c:f>
              <c:strCache>
                <c:ptCount val="1"/>
                <c:pt idx="0">
                  <c:v>ihpi</c:v>
                </c:pt>
              </c:strCache>
            </c:strRef>
          </c:tx>
          <c:marker>
            <c:symbol val="none"/>
          </c:marker>
          <c:cat>
            <c:numRef>
              <c:f>Feuil2!$B$3:$B$19</c:f>
              <c:numCache>
                <c:formatCode>General</c:formatCode>
                <c:ptCount val="17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</c:numCache>
            </c:numRef>
          </c:cat>
          <c:val>
            <c:numRef>
              <c:f>Feuil2!$C$3:$C$19</c:f>
              <c:numCache>
                <c:formatCode>General</c:formatCode>
                <c:ptCount val="17"/>
                <c:pt idx="0">
                  <c:v>183.03372499223565</c:v>
                </c:pt>
                <c:pt idx="1">
                  <c:v>220.15100426645429</c:v>
                </c:pt>
                <c:pt idx="2">
                  <c:v>223.47668943825403</c:v>
                </c:pt>
                <c:pt idx="3">
                  <c:v>260.290643577575</c:v>
                </c:pt>
                <c:pt idx="4">
                  <c:v>259.79425736408484</c:v>
                </c:pt>
                <c:pt idx="5">
                  <c:v>265.0125215500924</c:v>
                </c:pt>
                <c:pt idx="6">
                  <c:v>286.02546440175894</c:v>
                </c:pt>
                <c:pt idx="7">
                  <c:v>273.72238776267687</c:v>
                </c:pt>
                <c:pt idx="8">
                  <c:v>286.52886138302227</c:v>
                </c:pt>
                <c:pt idx="9">
                  <c:v>303.87426837312108</c:v>
                </c:pt>
                <c:pt idx="10">
                  <c:v>302.11328069557442</c:v>
                </c:pt>
                <c:pt idx="11">
                  <c:v>300</c:v>
                </c:pt>
                <c:pt idx="12">
                  <c:v>325.79560875056313</c:v>
                </c:pt>
                <c:pt idx="13">
                  <c:v>333.19373060633762</c:v>
                </c:pt>
                <c:pt idx="14">
                  <c:v>338.57955099986236</c:v>
                </c:pt>
                <c:pt idx="15">
                  <c:v>343.54617400330972</c:v>
                </c:pt>
                <c:pt idx="16">
                  <c:v>390.7936699490474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Feuil2!$D$2</c:f>
              <c:strCache>
                <c:ptCount val="1"/>
                <c:pt idx="0">
                  <c:v>prod_elect_eau</c:v>
                </c:pt>
              </c:strCache>
            </c:strRef>
          </c:tx>
          <c:marker>
            <c:symbol val="none"/>
          </c:marker>
          <c:cat>
            <c:numRef>
              <c:f>Feuil2!$B$3:$B$19</c:f>
              <c:numCache>
                <c:formatCode>General</c:formatCode>
                <c:ptCount val="17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</c:numCache>
            </c:numRef>
          </c:cat>
          <c:val>
            <c:numRef>
              <c:f>Feuil2!$D$3:$D$19</c:f>
              <c:numCache>
                <c:formatCode>General</c:formatCode>
                <c:ptCount val="17"/>
                <c:pt idx="0">
                  <c:v>196.857</c:v>
                </c:pt>
                <c:pt idx="1">
                  <c:v>246.14099999999999</c:v>
                </c:pt>
                <c:pt idx="2">
                  <c:v>257.11700000000002</c:v>
                </c:pt>
                <c:pt idx="3">
                  <c:v>314.26299999999998</c:v>
                </c:pt>
                <c:pt idx="4">
                  <c:v>282.06700000000001</c:v>
                </c:pt>
                <c:pt idx="5">
                  <c:v>310.68400000000003</c:v>
                </c:pt>
                <c:pt idx="6">
                  <c:v>319.75400000000002</c:v>
                </c:pt>
                <c:pt idx="7">
                  <c:v>273.97800000000001</c:v>
                </c:pt>
                <c:pt idx="8">
                  <c:v>316.19799999999998</c:v>
                </c:pt>
                <c:pt idx="9">
                  <c:v>312.55900000000003</c:v>
                </c:pt>
                <c:pt idx="10">
                  <c:v>315.70499999999998</c:v>
                </c:pt>
                <c:pt idx="11">
                  <c:v>331.26799999999997</c:v>
                </c:pt>
                <c:pt idx="12">
                  <c:v>341.93900000000002</c:v>
                </c:pt>
                <c:pt idx="13">
                  <c:v>386.98899999999998</c:v>
                </c:pt>
                <c:pt idx="14">
                  <c:v>389.78800000000001</c:v>
                </c:pt>
                <c:pt idx="15">
                  <c:v>356.88400000000001</c:v>
                </c:pt>
                <c:pt idx="16">
                  <c:v>390.42500000000001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9365296"/>
        <c:axId val="189365688"/>
      </c:lineChart>
      <c:catAx>
        <c:axId val="189365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9365688"/>
        <c:crosses val="autoZero"/>
        <c:auto val="1"/>
        <c:lblAlgn val="ctr"/>
        <c:lblOffset val="100"/>
        <c:noMultiLvlLbl val="0"/>
      </c:catAx>
      <c:valAx>
        <c:axId val="189365688"/>
        <c:scaling>
          <c:orientation val="minMax"/>
          <c:max val="450"/>
          <c:min val="18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9365296"/>
        <c:crosses val="autoZero"/>
        <c:crossBetween val="between"/>
        <c:majorUnit val="20"/>
      </c:valAx>
    </c:plotArea>
    <c:legend>
      <c:legendPos val="b"/>
      <c:layout>
        <c:manualLayout>
          <c:xMode val="edge"/>
          <c:yMode val="edge"/>
          <c:x val="0.35131450289005239"/>
          <c:y val="0.89124003041440625"/>
          <c:w val="0.29357340852752351"/>
          <c:h val="9.7913948637685683E-2"/>
        </c:manualLayout>
      </c:layout>
      <c:overlay val="0"/>
      <c:txPr>
        <a:bodyPr/>
        <a:lstStyle/>
        <a:p>
          <a:pPr>
            <a:defRPr sz="1200"/>
          </a:pPr>
          <a:endParaRPr lang="fr-FR"/>
        </a:p>
      </c:txPr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CF3EE-9C0F-4881-B4F7-9964616ACF63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CE7FA8-7DED-41CA-A35A-EDB724A1DB1D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155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A38C9-B0E6-4C81-83C5-14087D02F7F1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0D341-56F8-4113-9BAE-40204B5F9C07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648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2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3107942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3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40501780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4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3809787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5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39614530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6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22717642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7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41552804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8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22192153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9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6759886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10</a:t>
            </a:fld>
            <a:endParaRPr lang="en-US" altLang="fr-FR" smtClean="0"/>
          </a:p>
        </p:txBody>
      </p:sp>
    </p:spTree>
    <p:extLst>
      <p:ext uri="{BB962C8B-B14F-4D97-AF65-F5344CB8AC3E}">
        <p14:creationId xmlns:p14="http://schemas.microsoft.com/office/powerpoint/2010/main" val="2599552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EDEA8-644E-428E-9C8C-715C69C5DEE4}" type="datetimeFigureOut">
              <a:rPr lang="en-US" smtClean="0"/>
              <a:pPr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5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pic>
        <p:nvPicPr>
          <p:cNvPr id="7" name="Picture 6" descr="LOGO AFRITAC Centr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548681"/>
            <a:ext cx="72008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1963" y="533400"/>
            <a:ext cx="66198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re 11"/>
          <p:cNvSpPr txBox="1">
            <a:spLocks/>
          </p:cNvSpPr>
          <p:nvPr/>
        </p:nvSpPr>
        <p:spPr>
          <a:xfrm>
            <a:off x="142875" y="457200"/>
            <a:ext cx="8696325" cy="9144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100" b="1" dirty="0">
                <a:latin typeface="+mj-lt"/>
                <a:ea typeface="+mj-ea"/>
                <a:cs typeface="+mj-cs"/>
              </a:rPr>
              <a:t/>
            </a:r>
            <a:br>
              <a:rPr lang="fr-FR" sz="3100" b="1" dirty="0">
                <a:latin typeface="+mj-lt"/>
                <a:ea typeface="+mj-ea"/>
                <a:cs typeface="+mj-cs"/>
              </a:rPr>
            </a:br>
            <a:r>
              <a:rPr lang="en-US" sz="8000" b="1" dirty="0" smtClean="0">
                <a:latin typeface="+mn-lt"/>
                <a:cs typeface="+mn-cs"/>
              </a:rPr>
              <a:t>SEMINAIRE CONJOINT AFRITAC  CENTRE– AFRITAC OUEST 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 smtClean="0"/>
              <a:t>Comptes Nationaux </a:t>
            </a:r>
            <a:r>
              <a:rPr lang="en-US" sz="8000" b="1" dirty="0" err="1" smtClean="0"/>
              <a:t>Trimestriels</a:t>
            </a:r>
            <a:r>
              <a:rPr lang="en-US" sz="8000" b="1" dirty="0" smtClean="0"/>
              <a:t> (CNT)</a:t>
            </a:r>
            <a:endParaRPr lang="en-US" sz="8000" b="1" dirty="0">
              <a:latin typeface="+mn-lt"/>
              <a:cs typeface="+mn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fr-FR" sz="11200" dirty="0">
                <a:latin typeface="+mj-lt"/>
                <a:ea typeface="+mj-ea"/>
                <a:cs typeface="+mj-cs"/>
              </a:rPr>
              <a:t/>
            </a:r>
            <a:br>
              <a:rPr lang="fr-FR" sz="11200" dirty="0">
                <a:latin typeface="+mj-lt"/>
                <a:ea typeface="+mj-ea"/>
                <a:cs typeface="+mj-cs"/>
              </a:rPr>
            </a:br>
            <a:endParaRPr lang="fr-FR" sz="11200" dirty="0">
              <a:latin typeface="+mj-lt"/>
              <a:ea typeface="+mj-ea"/>
              <a:cs typeface="+mj-cs"/>
            </a:endParaRPr>
          </a:p>
        </p:txBody>
      </p:sp>
      <p:sp>
        <p:nvSpPr>
          <p:cNvPr id="10" name="Subtitle 2"/>
          <p:cNvSpPr>
            <a:spLocks noGrp="1"/>
          </p:cNvSpPr>
          <p:nvPr>
            <p:ph type="ctrTitle"/>
          </p:nvPr>
        </p:nvSpPr>
        <p:spPr/>
        <p:txBody>
          <a:bodyPr/>
          <a:lstStyle>
            <a:lvl1pPr>
              <a:defRPr/>
            </a:lvl1pPr>
          </a:lstStyle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fr-FR" altLang="fr-FR" sz="2800" b="1" dirty="0" smtClean="0">
                <a:latin typeface="Calibri" pitchFamily="34" charset="0"/>
              </a:rPr>
              <a:t>METHODOLOGIE DES BRANCHES</a:t>
            </a:r>
          </a:p>
        </p:txBody>
      </p:sp>
      <p:sp>
        <p:nvSpPr>
          <p:cNvPr id="11" name="Subtitle 2"/>
          <p:cNvSpPr txBox="1">
            <a:spLocks noGrp="1"/>
          </p:cNvSpPr>
          <p:nvPr>
            <p:ph type="subTitle" idx="1"/>
          </p:nvPr>
        </p:nvSpPr>
        <p:spPr bwMode="auto">
          <a:xfrm>
            <a:off x="1371600" y="3657600"/>
            <a:ext cx="640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92500"/>
          </a:bodyPr>
          <a:lstStyle/>
          <a:p>
            <a:pPr algn="ctr"/>
            <a:r>
              <a:rPr lang="fr-FR" altLang="fr-FR" sz="2400" b="1" dirty="0">
                <a:solidFill>
                  <a:schemeClr val="accent1"/>
                </a:solidFill>
                <a:latin typeface="Calibri" pitchFamily="34" charset="0"/>
              </a:rPr>
              <a:t>Institut national de la statistique </a:t>
            </a:r>
            <a:r>
              <a:rPr lang="fr-FR" altLang="fr-FR" sz="2400" b="1" dirty="0" smtClean="0">
                <a:solidFill>
                  <a:schemeClr val="accent1"/>
                </a:solidFill>
                <a:latin typeface="Calibri" pitchFamily="34" charset="0"/>
              </a:rPr>
              <a:t>de la Côte d’Ivoire</a:t>
            </a:r>
            <a:endParaRPr lang="fr-FR" altLang="fr-FR" sz="1100" b="1" dirty="0"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endParaRPr lang="fr-ML" altLang="fr-FR" sz="1400" b="1" dirty="0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4495800"/>
            <a:ext cx="9158288" cy="3698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 smtClean="0">
                <a:solidFill>
                  <a:schemeClr val="tx1"/>
                </a:solidFill>
              </a:rPr>
              <a:t>Méthodologie d’élaboration des CNT de la Côte d’ivoire</a:t>
            </a:r>
            <a:endParaRPr lang="fr-FR" sz="1700" b="1" dirty="0">
              <a:solidFill>
                <a:schemeClr val="tx1"/>
              </a:solidFill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6172200" y="5334000"/>
            <a:ext cx="2590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altLang="fr-FR" b="1" i="1" dirty="0">
                <a:latin typeface="Calibri" pitchFamily="34" charset="0"/>
              </a:rPr>
              <a:t>Par </a:t>
            </a:r>
            <a:r>
              <a:rPr lang="fr-FR" altLang="fr-FR" b="1" i="1" dirty="0" smtClean="0">
                <a:latin typeface="Calibri" pitchFamily="34" charset="0"/>
              </a:rPr>
              <a:t>: Mme Odette YOBO</a:t>
            </a:r>
            <a:endParaRPr lang="fr-FR" altLang="fr-FR" b="1" i="1" dirty="0">
              <a:latin typeface="Calibri" pitchFamily="34" charset="0"/>
            </a:endParaRP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2"/>
          </p:nvPr>
        </p:nvSpPr>
        <p:spPr>
          <a:xfrm>
            <a:off x="2286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310559-CA53-4CC6-B6FC-027D99C84AFE}" type="datetimeFigureOut">
              <a:rPr lang="en-US" smtClean="0"/>
              <a:pPr>
                <a:defRPr/>
              </a:pPr>
              <a:t>1/19/2015</a:t>
            </a:fld>
            <a:endParaRPr lang="en-US" dirty="0"/>
          </a:p>
        </p:txBody>
      </p:sp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7" name="Slide Number Placeholder 5"/>
          <p:cNvSpPr txBox="1">
            <a:spLocks/>
          </p:cNvSpPr>
          <p:nvPr/>
        </p:nvSpPr>
        <p:spPr>
          <a:xfrm>
            <a:off x="7696200" y="6400800"/>
            <a:ext cx="990600" cy="2285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524000" y="33528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MERCI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fr-FR" sz="1200" dirty="0" smtClean="0"/>
              <a:t>10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88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>
                <a:latin typeface="Calibri" pitchFamily="34" charset="0"/>
              </a:rPr>
              <a:t>Plan de la présentation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838200" y="1371600"/>
            <a:ext cx="76962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 smtClean="0">
                <a:latin typeface="Calibri" pitchFamily="34" charset="0"/>
              </a:rPr>
              <a:t>Synthèse de la méthode de calcul de la valeur ajoutée dans les CNA de la branche Eau-Electricité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 smtClean="0">
                <a:latin typeface="Calibri" pitchFamily="34" charset="0"/>
              </a:rPr>
              <a:t>Méthodologie </a:t>
            </a:r>
            <a:r>
              <a:rPr lang="fr-FR" altLang="fr-FR" sz="2400" dirty="0">
                <a:latin typeface="Calibri" pitchFamily="34" charset="0"/>
              </a:rPr>
              <a:t>de calcul de la VA </a:t>
            </a:r>
            <a:r>
              <a:rPr lang="fr-FR" altLang="fr-FR" sz="2400" dirty="0" smtClean="0">
                <a:latin typeface="Calibri" pitchFamily="34" charset="0"/>
              </a:rPr>
              <a:t>de la branche Eau-Electricité dans </a:t>
            </a:r>
            <a:r>
              <a:rPr lang="fr-FR" altLang="fr-FR" sz="2400" dirty="0">
                <a:latin typeface="Calibri" pitchFamily="34" charset="0"/>
              </a:rPr>
              <a:t>les CNT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Tests d’étalonnage réalisés et leurs limites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Dispositif de collecte, de mise à jour et de validation des données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Perspectives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 smtClean="0">
                <a:latin typeface="Calibri" pitchFamily="34" charset="0"/>
              </a:rPr>
              <a:t>1. Synthèse de la méthode de calcul de la VA dans les CNA</a:t>
            </a:r>
            <a:endParaRPr lang="en-US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graphicFrame>
        <p:nvGraphicFramePr>
          <p:cNvPr id="20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456051"/>
              </p:ext>
            </p:extLst>
          </p:nvPr>
        </p:nvGraphicFramePr>
        <p:xfrm>
          <a:off x="609600" y="1941731"/>
          <a:ext cx="8229599" cy="3514729"/>
        </p:xfrm>
        <a:graphic>
          <a:graphicData uri="http://schemas.openxmlformats.org/drawingml/2006/table">
            <a:tbl>
              <a:tblPr/>
              <a:tblGrid>
                <a:gridCol w="1295400"/>
                <a:gridCol w="982041"/>
                <a:gridCol w="1075359"/>
                <a:gridCol w="978159"/>
                <a:gridCol w="2207875"/>
                <a:gridCol w="1690765"/>
              </a:tblGrid>
              <a:tr h="7567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Intitulé des branches CNA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Poids de la VA dans le PIB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Poids du secteur informel dans la branche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Source de données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Méthodologie d’estimation de la production et des CI, volume et valeur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Perspectives de développement des CNA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416905"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b="1" i="0" u="none" strike="noStrike" dirty="0">
                          <a:effectLst/>
                          <a:latin typeface="Arial"/>
                        </a:rPr>
                        <a:t>Electricité, gaz , eau et glace alimentaire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0,6%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2012</a:t>
                      </a:r>
                    </a:p>
                    <a:p>
                      <a:pPr algn="ctr" fontAlgn="ctr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5,4%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2012</a:t>
                      </a:r>
                    </a:p>
                    <a:p>
                      <a:pPr algn="r" fontAlgn="b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r" fontAlgn="b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r" fontAlgn="b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r" fontAlgn="b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r" fontAlgn="b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r" fontAlgn="b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r" fontAlgn="b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r" fontAlgn="b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r" fontAlgn="b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r" fontAlgn="b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r" fontAlgn="b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r" fontAlgn="b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r" fontAlgn="b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r" fontAlgn="b"/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DSF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Estimation de l’informel: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La Production: à partir de la productivité ; on estime la valeur de la production de l’année (n) de l’informel à partir de la productivité de l’année (n-1) et de l’emploi de l’année (n);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Les Consommations Intermédiaires en valeur: à partir de l’hypothèse des coefficients techniques.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Changement de l’année de base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Mise en œuvre du SCN 2008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295400"/>
            <a:ext cx="701040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altLang="fr-FR" dirty="0">
                <a:latin typeface="Calibri" pitchFamily="34" charset="0"/>
              </a:rPr>
              <a:t> </a:t>
            </a:r>
            <a:r>
              <a:rPr lang="fr-FR" altLang="fr-FR" dirty="0" smtClean="0">
                <a:latin typeface="Calibri" pitchFamily="34" charset="0"/>
              </a:rPr>
              <a:t>Branches correspondantes dans la nomenclature des activités des comptes nationaux annuels (CNA)</a:t>
            </a:r>
            <a:endParaRPr lang="en-US" alt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584775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 smtClean="0">
                <a:latin typeface="Calibri" pitchFamily="34" charset="0"/>
              </a:rPr>
              <a:t>2. Méthodologie de calcul de la VA de la branche Eau-Electricité dans les CNT</a:t>
            </a:r>
            <a:endParaRPr lang="fr-FR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graphicFrame>
        <p:nvGraphicFramePr>
          <p:cNvPr id="20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576663"/>
              </p:ext>
            </p:extLst>
          </p:nvPr>
        </p:nvGraphicFramePr>
        <p:xfrm>
          <a:off x="457200" y="2209800"/>
          <a:ext cx="8229601" cy="1371612"/>
        </p:xfrm>
        <a:graphic>
          <a:graphicData uri="http://schemas.openxmlformats.org/drawingml/2006/table">
            <a:tbl>
              <a:tblPr/>
              <a:tblGrid>
                <a:gridCol w="1155327"/>
                <a:gridCol w="948477"/>
                <a:gridCol w="920532"/>
                <a:gridCol w="1008112"/>
                <a:gridCol w="1072952"/>
                <a:gridCol w="990600"/>
                <a:gridCol w="2133601"/>
              </a:tblGrid>
              <a:tr h="5336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Indicateurs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Nature (flux/stock/indice)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Fréquence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date de disponibilité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Forces 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Faiblesses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Observations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FR" altLang="fr-FR" sz="1200" dirty="0" smtClean="0">
                          <a:latin typeface="Calibri" pitchFamily="34" charset="0"/>
                        </a:rPr>
                        <a:t>IPI de l’eau</a:t>
                      </a:r>
                      <a:r>
                        <a:rPr lang="fr-FR" altLang="fr-FR" sz="1200" baseline="0" dirty="0" smtClean="0">
                          <a:latin typeface="Calibri" pitchFamily="34" charset="0"/>
                        </a:rPr>
                        <a:t> électricité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Indice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Mensuel 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45 jours après le mois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Disponibilité couverture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La base est vieille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430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295400"/>
            <a:ext cx="7010400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2.1 Liste des indicateurs potentiels</a:t>
            </a:r>
            <a:endParaRPr lang="en-US" alt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1"/>
            <a:ext cx="5486400" cy="83099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/>
            <a:r>
              <a:rPr lang="fr-FR" altLang="fr-FR" sz="1600" dirty="0" smtClean="0">
                <a:latin typeface="Calibri" pitchFamily="34" charset="0"/>
              </a:rPr>
              <a:t>2. </a:t>
            </a:r>
            <a:r>
              <a:rPr lang="fr-FR" altLang="fr-FR" sz="1600" dirty="0">
                <a:solidFill>
                  <a:prstClr val="black"/>
                </a:solidFill>
                <a:latin typeface="Calibri" pitchFamily="34" charset="0"/>
              </a:rPr>
              <a:t>Méthodologie de calcul de la VA </a:t>
            </a:r>
            <a:r>
              <a:rPr lang="fr-FR" altLang="fr-FR" sz="1600" dirty="0" smtClean="0">
                <a:solidFill>
                  <a:prstClr val="black"/>
                </a:solidFill>
                <a:latin typeface="Calibri" pitchFamily="34" charset="0"/>
              </a:rPr>
              <a:t>de la branche </a:t>
            </a:r>
            <a:r>
              <a:rPr lang="fr-FR" altLang="fr-FR" sz="1600" dirty="0">
                <a:solidFill>
                  <a:prstClr val="black"/>
                </a:solidFill>
                <a:latin typeface="Calibri" pitchFamily="34" charset="0"/>
              </a:rPr>
              <a:t>Eau et Electricité </a:t>
            </a:r>
            <a:r>
              <a:rPr lang="fr-FR" altLang="fr-FR" sz="1600" dirty="0" smtClean="0">
                <a:solidFill>
                  <a:prstClr val="black"/>
                </a:solidFill>
                <a:latin typeface="Calibri" pitchFamily="34" charset="0"/>
              </a:rPr>
              <a:t>dans </a:t>
            </a:r>
            <a:r>
              <a:rPr lang="fr-FR" altLang="fr-FR" sz="1600" dirty="0">
                <a:solidFill>
                  <a:prstClr val="black"/>
                </a:solidFill>
                <a:latin typeface="Calibri" pitchFamily="34" charset="0"/>
              </a:rPr>
              <a:t>les CNT</a:t>
            </a:r>
          </a:p>
          <a:p>
            <a:pPr algn="ctr"/>
            <a:endParaRPr lang="fr-FR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872691" y="1611627"/>
            <a:ext cx="7010400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2.2 Présentation des modèles éligibles pour l’étalonnage </a:t>
            </a:r>
            <a:r>
              <a:rPr lang="fr-FR" altLang="fr-FR" sz="1100" dirty="0" smtClean="0">
                <a:latin typeface="Calibri" pitchFamily="34" charset="0"/>
              </a:rPr>
              <a:t>(avantage/inconvénients)</a:t>
            </a:r>
            <a:endParaRPr lang="en-US" altLang="fr-FR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 flipH="1">
            <a:off x="1603999" y="2362200"/>
            <a:ext cx="5101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Modèle y = </a:t>
            </a:r>
            <a:r>
              <a:rPr lang="fr-FR" dirty="0" err="1" smtClean="0"/>
              <a:t>ax+b</a:t>
            </a:r>
            <a:r>
              <a:rPr lang="fr-FR" dirty="0" smtClean="0"/>
              <a:t> avec estimation par les MCG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584775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/>
            <a:r>
              <a:rPr lang="fr-FR" altLang="fr-FR" sz="1600" dirty="0" smtClean="0">
                <a:latin typeface="Calibri" pitchFamily="34" charset="0"/>
              </a:rPr>
              <a:t>2. </a:t>
            </a:r>
            <a:r>
              <a:rPr lang="fr-FR" altLang="fr-FR" sz="1600" dirty="0">
                <a:solidFill>
                  <a:prstClr val="black"/>
                </a:solidFill>
                <a:latin typeface="Calibri" pitchFamily="34" charset="0"/>
              </a:rPr>
              <a:t>Méthodologie de calcul de la VA des branches </a:t>
            </a:r>
            <a:r>
              <a:rPr lang="fr-FR" altLang="fr-FR" sz="1600" dirty="0" smtClean="0">
                <a:solidFill>
                  <a:prstClr val="black"/>
                </a:solidFill>
                <a:latin typeface="Calibri" pitchFamily="34" charset="0"/>
              </a:rPr>
              <a:t>Eau-Electricité dans </a:t>
            </a:r>
            <a:r>
              <a:rPr lang="fr-FR" altLang="fr-FR" sz="1600" dirty="0">
                <a:solidFill>
                  <a:prstClr val="black"/>
                </a:solidFill>
                <a:latin typeface="Calibri" pitchFamily="34" charset="0"/>
              </a:rPr>
              <a:t>les CNT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fr-FR" sz="1200" dirty="0"/>
              <a:t>6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295400"/>
            <a:ext cx="7010400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2.3 Préparation des fichiers</a:t>
            </a:r>
            <a:endParaRPr lang="en-US" altLang="fr-FR" sz="1100" dirty="0">
              <a:latin typeface="Calibri" pitchFamily="34" charset="0"/>
            </a:endParaRPr>
          </a:p>
        </p:txBody>
      </p:sp>
      <p:graphicFrame>
        <p:nvGraphicFramePr>
          <p:cNvPr id="17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918302"/>
              </p:ext>
            </p:extLst>
          </p:nvPr>
        </p:nvGraphicFramePr>
        <p:xfrm>
          <a:off x="533400" y="1764313"/>
          <a:ext cx="8382000" cy="4456592"/>
        </p:xfrm>
        <a:graphic>
          <a:graphicData uri="http://schemas.openxmlformats.org/drawingml/2006/table">
            <a:tbl>
              <a:tblPr/>
              <a:tblGrid>
                <a:gridCol w="1445172"/>
                <a:gridCol w="1083879"/>
                <a:gridCol w="1083879"/>
                <a:gridCol w="1156138"/>
                <a:gridCol w="1868529"/>
                <a:gridCol w="1744403"/>
              </a:tblGrid>
              <a:tr h="49955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Liste des fichiers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Type (Excel, batch, texte)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Contenu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Résultats produits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Fichiers dépendants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Observations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443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FLOW_AGG_PROD_ELECEAU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Excel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La production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Pas de résultats produits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662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211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FLOW_REL_PROD_ELECEAU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Excel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L’indicateur (Indice IHPI)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Pas de résultats produits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662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110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BATCH_FLOW_ELECEAU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Bacth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Donne les indications sur les colonnes à renseigner dans les fichiers FLOW_AGG et FLOW_REL avant de faire tourner le </a:t>
                      </a:r>
                      <a:r>
                        <a:rPr kumimoji="0" lang="fr-FR" altLang="fr-F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bacth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dans </a:t>
                      </a:r>
                      <a:r>
                        <a:rPr kumimoji="0" lang="fr-FR" altLang="fr-F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Ecotrim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Estimation de la production trimestrielle du poste comptable concerné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FLOW_AGG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FLOW_REL 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Le </a:t>
                      </a:r>
                      <a:r>
                        <a:rPr kumimoji="0" lang="fr-FR" altLang="fr-F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bach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ne peut s’exécuter sans avoir renseigner au préalable les fichiers FLOW_AGG et FLOW_REL 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0777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400" dirty="0">
                <a:latin typeface="Calibri" pitchFamily="34" charset="0"/>
              </a:rPr>
              <a:t>3. Tests d’étalonnage réalisés et leurs limites</a:t>
            </a: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fr-FR" sz="1200" dirty="0"/>
              <a:t>7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914400" y="1257300"/>
            <a:ext cx="701040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>
                <a:latin typeface="Calibri" pitchFamily="34" charset="0"/>
              </a:rPr>
              <a:t>Test 1 (agrégats </a:t>
            </a:r>
            <a:r>
              <a:rPr lang="fr-FR" altLang="fr-FR" dirty="0" smtClean="0">
                <a:latin typeface="Calibri" pitchFamily="34" charset="0"/>
              </a:rPr>
              <a:t>annuels= IPI Eau et électricité=, </a:t>
            </a:r>
            <a:r>
              <a:rPr lang="fr-FR" altLang="fr-FR" dirty="0">
                <a:latin typeface="Calibri" pitchFamily="34" charset="0"/>
              </a:rPr>
              <a:t>modèle=, graphique (indicateur(s) annualisés-agrégats annuels</a:t>
            </a:r>
            <a:r>
              <a:rPr lang="fr-FR" altLang="fr-FR" dirty="0" smtClean="0">
                <a:latin typeface="Calibri" pitchFamily="34" charset="0"/>
              </a:rPr>
              <a:t>)</a:t>
            </a:r>
            <a:endParaRPr lang="en-US" altLang="fr-FR" dirty="0">
              <a:latin typeface="Calibri" pitchFamily="34" charset="0"/>
            </a:endParaRPr>
          </a:p>
        </p:txBody>
      </p:sp>
      <p:graphicFrame>
        <p:nvGraphicFramePr>
          <p:cNvPr id="20" name="Graphique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719272"/>
              </p:ext>
            </p:extLst>
          </p:nvPr>
        </p:nvGraphicFramePr>
        <p:xfrm>
          <a:off x="1236340" y="2051160"/>
          <a:ext cx="6688460" cy="3512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4114800" y="5682734"/>
            <a:ext cx="1254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R2 = 0,83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0777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400" dirty="0" smtClean="0">
                <a:latin typeface="Calibri" pitchFamily="34" charset="0"/>
              </a:rPr>
              <a:t>4. Dispositif de collecte, de mise à jour et de validation des données</a:t>
            </a:r>
            <a:endParaRPr lang="fr-FR" altLang="fr-FR" sz="14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838200" y="1600200"/>
            <a:ext cx="7010400" cy="166199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 smtClean="0">
                <a:latin typeface="Calibri" pitchFamily="34" charset="0"/>
              </a:rPr>
              <a:t>Dispositif de collecte: les données sont fournies l’INS.</a:t>
            </a: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 smtClean="0">
                <a:latin typeface="Calibri" pitchFamily="34" charset="0"/>
              </a:rPr>
              <a:t>Mise à jour des données: l’INS</a:t>
            </a: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 smtClean="0">
                <a:latin typeface="Calibri" pitchFamily="34" charset="0"/>
              </a:rPr>
              <a:t>Validation des données: A travers les métadonnées.</a:t>
            </a:r>
          </a:p>
          <a:p>
            <a:pPr>
              <a:spcAft>
                <a:spcPts val="1200"/>
              </a:spcAft>
              <a:buFont typeface="Arial" charset="0"/>
              <a:buChar char="•"/>
            </a:pPr>
            <a:endParaRPr lang="en-US" altLang="fr-FR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20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0777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400" dirty="0" smtClean="0">
                <a:latin typeface="Calibri" pitchFamily="34" charset="0"/>
              </a:rPr>
              <a:t>5. Perspectives</a:t>
            </a:r>
            <a:endParaRPr lang="fr-FR" altLang="fr-FR" sz="14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fr-FR" sz="1200" noProof="0" dirty="0"/>
              <a:t>9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1/19/2015</a:t>
            </a:fld>
            <a:endParaRPr lang="en-US" sz="1000" dirty="0"/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625366" y="1600200"/>
            <a:ext cx="7010400" cy="166199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>
                <a:latin typeface="Calibri" pitchFamily="34" charset="0"/>
              </a:rPr>
              <a:t> </a:t>
            </a:r>
            <a:r>
              <a:rPr lang="fr-FR" altLang="fr-FR" dirty="0" smtClean="0">
                <a:latin typeface="Calibri" pitchFamily="34" charset="0"/>
              </a:rPr>
              <a:t>Formaliser la création du comité </a:t>
            </a:r>
            <a:r>
              <a:rPr lang="fr-FR" altLang="fr-FR" dirty="0">
                <a:latin typeface="Calibri" pitchFamily="34" charset="0"/>
              </a:rPr>
              <a:t>Comptes Nationaux Trimestriels</a:t>
            </a:r>
            <a:endParaRPr lang="en-US" altLang="fr-FR" dirty="0">
              <a:latin typeface="Calibri" pitchFamily="34" charset="0"/>
            </a:endParaRPr>
          </a:p>
          <a:p>
            <a:pPr>
              <a:spcAft>
                <a:spcPts val="1200"/>
              </a:spcAft>
            </a:pPr>
            <a:r>
              <a:rPr lang="fr-FR" altLang="fr-FR" dirty="0" smtClean="0">
                <a:latin typeface="Calibri" pitchFamily="34" charset="0"/>
              </a:rPr>
              <a:t> à travers un arrêté;</a:t>
            </a: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 smtClean="0">
                <a:latin typeface="Calibri" pitchFamily="34" charset="0"/>
              </a:rPr>
              <a:t>Définition des tâches de chaque membre du comité;</a:t>
            </a: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 smtClean="0">
                <a:latin typeface="Calibri" pitchFamily="34" charset="0"/>
              </a:rPr>
              <a:t>Constitution de l’équipe des Comptes Nationaux Trimestriels.</a:t>
            </a:r>
            <a:endParaRPr lang="en-US" alt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769</TotalTime>
  <Words>720</Words>
  <Application>Microsoft Office PowerPoint</Application>
  <PresentationFormat>Affichage à l'écran (4:3)</PresentationFormat>
  <Paragraphs>149</Paragraphs>
  <Slides>10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Tahoma</vt:lpstr>
      <vt:lpstr>Wingdings</vt:lpstr>
      <vt:lpstr>Office Theme</vt:lpstr>
      <vt:lpstr>METHODOLOGIE DES BRANCHES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International Monetary Fund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hgbossa</dc:creator>
  <cp:lastModifiedBy>INS DESSE</cp:lastModifiedBy>
  <cp:revision>147</cp:revision>
  <dcterms:created xsi:type="dcterms:W3CDTF">2014-11-21T10:25:01Z</dcterms:created>
  <dcterms:modified xsi:type="dcterms:W3CDTF">2015-01-19T23:20:49Z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1122084174</vt:i4>
  </property>
  <property fmtid="{D5CDD505-2E9C-101B-9397-08002B2CF9AE}" pid="3" name="_NewReviewCycle">
    <vt:lpwstr/>
  </property>
  <property fmtid="{D5CDD505-2E9C-101B-9397-08002B2CF9AE}" pid="4" name="_EmailSubject">
    <vt:lpwstr>Préparation d'un mini-séminaire sur les CNT. Bamako, MALI – du 19 au 23 janvier 2014</vt:lpwstr>
  </property>
  <property fmtid="{D5CDD505-2E9C-101B-9397-08002B2CF9AE}" pid="5" name="_AuthorEmail">
    <vt:lpwstr>APegoue@imf.org</vt:lpwstr>
  </property>
  <property fmtid="{D5CDD505-2E9C-101B-9397-08002B2CF9AE}" pid="6" name="_AuthorEmailDisplayName">
    <vt:lpwstr>Pegoue, Achille</vt:lpwstr>
  </property>
  <property fmtid="{D5CDD505-2E9C-101B-9397-08002B2CF9AE}" pid="7" name="_PreviousAdHocReviewCycleID">
    <vt:i4>83613359</vt:i4>
  </property>
</Properties>
</file>