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259" r:id="rId3"/>
    <p:sldId id="263" r:id="rId4"/>
    <p:sldId id="285" r:id="rId5"/>
    <p:sldId id="283" r:id="rId6"/>
    <p:sldId id="267" r:id="rId7"/>
    <p:sldId id="278" r:id="rId8"/>
    <p:sldId id="279" r:id="rId9"/>
    <p:sldId id="286" r:id="rId10"/>
    <p:sldId id="281" r:id="rId11"/>
    <p:sldId id="284" r:id="rId12"/>
    <p:sldId id="270" r:id="rId13"/>
    <p:sldId id="282" r:id="rId14"/>
    <p:sldId id="27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owendssom François" initials="B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643"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D:\Travaux_CN\Ateliers_S&#233;minaires_CN\AFRITAC%20MiniSeminaire%20CNT\Presentations_Burkina\Travail_Cim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FR"/>
  <c:chart>
    <c:plotArea>
      <c:layout/>
      <c:lineChart>
        <c:grouping val="standard"/>
        <c:ser>
          <c:idx val="0"/>
          <c:order val="0"/>
          <c:tx>
            <c:strRef>
              <c:f>ProdCiment_Ann!$B$1</c:f>
              <c:strCache>
                <c:ptCount val="1"/>
                <c:pt idx="0">
                  <c:v>Prod_BTP </c:v>
                </c:pt>
              </c:strCache>
            </c:strRef>
          </c:tx>
          <c:spPr>
            <a:ln>
              <a:solidFill>
                <a:srgbClr val="00B050"/>
              </a:solidFill>
            </a:ln>
          </c:spPr>
          <c:marker>
            <c:symbol val="none"/>
          </c:marker>
          <c:cat>
            <c:numRef>
              <c:f>ProdCiment_Ann!$A$2:$A$15</c:f>
              <c:numCache>
                <c:formatCode>General</c:formatCode>
                <c:ptCount val="14"/>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numCache>
            </c:numRef>
          </c:cat>
          <c:val>
            <c:numRef>
              <c:f>ProdCiment_Ann!$B$2:$B$15</c:f>
              <c:numCache>
                <c:formatCode>0.0</c:formatCode>
                <c:ptCount val="14"/>
                <c:pt idx="0">
                  <c:v>190.101</c:v>
                </c:pt>
                <c:pt idx="1">
                  <c:v>188.48500000000001</c:v>
                </c:pt>
                <c:pt idx="2">
                  <c:v>210.88841298404284</c:v>
                </c:pt>
                <c:pt idx="3">
                  <c:v>214.38541548861593</c:v>
                </c:pt>
                <c:pt idx="4">
                  <c:v>228.52423516905984</c:v>
                </c:pt>
                <c:pt idx="5">
                  <c:v>250.21592979874595</c:v>
                </c:pt>
                <c:pt idx="6">
                  <c:v>265.68862172161215</c:v>
                </c:pt>
                <c:pt idx="7">
                  <c:v>303.95056160189318</c:v>
                </c:pt>
                <c:pt idx="8">
                  <c:v>333.85270190170257</c:v>
                </c:pt>
                <c:pt idx="9">
                  <c:v>350.05097905188421</c:v>
                </c:pt>
                <c:pt idx="10">
                  <c:v>381.78135832886426</c:v>
                </c:pt>
                <c:pt idx="11">
                  <c:v>453.34367798042837</c:v>
                </c:pt>
                <c:pt idx="12">
                  <c:v>509.66480471834478</c:v>
                </c:pt>
                <c:pt idx="13">
                  <c:v>494.94174602059195</c:v>
                </c:pt>
              </c:numCache>
            </c:numRef>
          </c:val>
        </c:ser>
        <c:marker val="1"/>
        <c:axId val="82043648"/>
        <c:axId val="82045184"/>
      </c:lineChart>
      <c:lineChart>
        <c:grouping val="standard"/>
        <c:ser>
          <c:idx val="1"/>
          <c:order val="1"/>
          <c:tx>
            <c:strRef>
              <c:f>ProdCiment_Ann!$C$1</c:f>
              <c:strCache>
                <c:ptCount val="1"/>
                <c:pt idx="0">
                  <c:v>Ind_Ciment</c:v>
                </c:pt>
              </c:strCache>
            </c:strRef>
          </c:tx>
          <c:spPr>
            <a:ln>
              <a:prstDash val="sysDash"/>
            </a:ln>
          </c:spPr>
          <c:marker>
            <c:symbol val="none"/>
          </c:marker>
          <c:val>
            <c:numRef>
              <c:f>ProdCiment_Ann!$C$2:$C$15</c:f>
              <c:numCache>
                <c:formatCode>#,##0.0_ ;[Red]\-#,##0.0\ </c:formatCode>
                <c:ptCount val="14"/>
                <c:pt idx="0">
                  <c:v>318.36359700000003</c:v>
                </c:pt>
                <c:pt idx="1">
                  <c:v>285.73719399999976</c:v>
                </c:pt>
                <c:pt idx="2">
                  <c:v>281.052209</c:v>
                </c:pt>
                <c:pt idx="3">
                  <c:v>316.73955099999989</c:v>
                </c:pt>
                <c:pt idx="4">
                  <c:v>463.70566000000002</c:v>
                </c:pt>
                <c:pt idx="5">
                  <c:v>506.1594520000001</c:v>
                </c:pt>
                <c:pt idx="6">
                  <c:v>530.89941699999997</c:v>
                </c:pt>
                <c:pt idx="7">
                  <c:v>611.06956099999979</c:v>
                </c:pt>
                <c:pt idx="8">
                  <c:v>650.85432599999979</c:v>
                </c:pt>
                <c:pt idx="9">
                  <c:v>666.54170999999997</c:v>
                </c:pt>
                <c:pt idx="10">
                  <c:v>698.61432600000012</c:v>
                </c:pt>
                <c:pt idx="11">
                  <c:v>818.16244099999972</c:v>
                </c:pt>
                <c:pt idx="12">
                  <c:v>805.05431399999998</c:v>
                </c:pt>
                <c:pt idx="13">
                  <c:v>942.03089399999999</c:v>
                </c:pt>
              </c:numCache>
            </c:numRef>
          </c:val>
        </c:ser>
        <c:marker val="1"/>
        <c:axId val="83375616"/>
        <c:axId val="83374080"/>
      </c:lineChart>
      <c:catAx>
        <c:axId val="82043648"/>
        <c:scaling>
          <c:orientation val="minMax"/>
        </c:scaling>
        <c:axPos val="b"/>
        <c:majorGridlines/>
        <c:numFmt formatCode="General" sourceLinked="1"/>
        <c:tickLblPos val="nextTo"/>
        <c:crossAx val="82045184"/>
        <c:crosses val="autoZero"/>
        <c:auto val="1"/>
        <c:lblAlgn val="ctr"/>
        <c:lblOffset val="100"/>
      </c:catAx>
      <c:valAx>
        <c:axId val="82045184"/>
        <c:scaling>
          <c:orientation val="minMax"/>
        </c:scaling>
        <c:axPos val="l"/>
        <c:majorGridlines/>
        <c:numFmt formatCode="0.0" sourceLinked="1"/>
        <c:tickLblPos val="nextTo"/>
        <c:crossAx val="82043648"/>
        <c:crosses val="autoZero"/>
        <c:crossBetween val="between"/>
      </c:valAx>
      <c:valAx>
        <c:axId val="83374080"/>
        <c:scaling>
          <c:orientation val="minMax"/>
        </c:scaling>
        <c:axPos val="r"/>
        <c:numFmt formatCode="#,##0.0_ ;[Red]\-#,##0.0\ " sourceLinked="1"/>
        <c:tickLblPos val="nextTo"/>
        <c:crossAx val="83375616"/>
        <c:crosses val="max"/>
        <c:crossBetween val="between"/>
      </c:valAx>
      <c:catAx>
        <c:axId val="83375616"/>
        <c:scaling>
          <c:orientation val="minMax"/>
        </c:scaling>
        <c:delete val="1"/>
        <c:axPos val="b"/>
        <c:tickLblPos val="none"/>
        <c:crossAx val="83374080"/>
        <c:crosses val="autoZero"/>
        <c:auto val="1"/>
        <c:lblAlgn val="ctr"/>
        <c:lblOffset val="100"/>
      </c:catAx>
    </c:plotArea>
    <c:legend>
      <c:legendPos val="t"/>
      <c:layout/>
    </c:legend>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ACF3EE-9C0F-4881-B4F7-9964616ACF63}" type="datetimeFigureOut">
              <a:rPr lang="en-US" smtClean="0"/>
              <a:pPr/>
              <a:t>1/13/2015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CE7FA8-7DED-41CA-A35A-EDB724A1DB1D}" type="slidenum">
              <a:rPr lang="en-US" smtClean="0"/>
              <a:pPr/>
              <a:t>‹N°›</a:t>
            </a:fld>
            <a:endParaRPr lang="en-US"/>
          </a:p>
        </p:txBody>
      </p:sp>
    </p:spTree>
    <p:extLst>
      <p:ext uri="{BB962C8B-B14F-4D97-AF65-F5344CB8AC3E}">
        <p14:creationId xmlns="" xmlns:p14="http://schemas.microsoft.com/office/powerpoint/2010/main" val="3309698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5A38C9-B0E6-4C81-83C5-14087D02F7F1}" type="datetimeFigureOut">
              <a:rPr lang="en-US" smtClean="0"/>
              <a:pPr/>
              <a:t>1/13/2015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F0D341-56F8-4113-9BAE-40204B5F9C07}" type="slidenum">
              <a:rPr lang="en-US" smtClean="0"/>
              <a:pPr/>
              <a:t>‹N°›</a:t>
            </a:fld>
            <a:endParaRPr lang="en-US"/>
          </a:p>
        </p:txBody>
      </p:sp>
    </p:spTree>
    <p:extLst>
      <p:ext uri="{BB962C8B-B14F-4D97-AF65-F5344CB8AC3E}">
        <p14:creationId xmlns="" xmlns:p14="http://schemas.microsoft.com/office/powerpoint/2010/main" val="3665100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2</a:t>
            </a:fld>
            <a:endParaRPr lang="en-US" alt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11</a:t>
            </a:fld>
            <a:endParaRPr lang="en-US" alt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12</a:t>
            </a:fld>
            <a:endParaRPr lang="en-US" alt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13</a:t>
            </a:fld>
            <a:endParaRPr lang="en-US" alt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14</a:t>
            </a:fld>
            <a:endParaRPr lang="en-US"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3</a:t>
            </a:fld>
            <a:endParaRPr lang="en-US"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4</a:t>
            </a:fld>
            <a:endParaRPr lang="en-US"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5</a:t>
            </a:fld>
            <a:endParaRPr lang="en-US" alt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6</a:t>
            </a:fld>
            <a:endParaRPr lang="en-US" alt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7</a:t>
            </a:fld>
            <a:endParaRPr lang="en-US" alt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8</a:t>
            </a:fld>
            <a:endParaRPr lang="en-US" alt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9</a:t>
            </a:fld>
            <a:endParaRPr lang="en-US" alt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143000" y="684213"/>
            <a:ext cx="4572000" cy="3429000"/>
          </a:xfrm>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eaLnBrk="1" hangingPunct="1">
              <a:spcBef>
                <a:spcPct val="0"/>
              </a:spcBef>
            </a:pPr>
            <a:endParaRPr lang="fr-CM" altLang="fr-FR" smtClean="0"/>
          </a:p>
        </p:txBody>
      </p:sp>
      <p:sp>
        <p:nvSpPr>
          <p:cNvPr id="24580" name="Slide Number Placeholder 3"/>
          <p:cNvSpPr>
            <a:spLocks noGrp="1"/>
          </p:cNvSpPr>
          <p:nvPr>
            <p:ph type="sldNum" sz="quarter" idx="5"/>
          </p:nvPr>
        </p:nvSpPr>
        <p:spPr bwMode="auto">
          <a:noFill/>
          <a:ln>
            <a:miter lim="800000"/>
            <a:headEnd/>
            <a:tailEnd/>
          </a:ln>
        </p:spPr>
        <p:txBody>
          <a:bodyPr/>
          <a:lstStyle/>
          <a:p>
            <a:fld id="{70A731DB-FAB2-4AB3-8B30-17B19C778054}" type="slidenum">
              <a:rPr lang="en-US" altLang="fr-FR" smtClean="0"/>
              <a:pPr/>
              <a:t>10</a:t>
            </a:fld>
            <a:endParaRPr lang="en-US"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AEDEA8-644E-428E-9C8C-715C69C5DEE4}"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DEA8-644E-428E-9C8C-715C69C5DEE4}"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DEA8-644E-428E-9C8C-715C69C5DEE4}"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AEDEA8-644E-428E-9C8C-715C69C5DEE4}"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AEDEA8-644E-428E-9C8C-715C69C5DEE4}"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AEDEA8-644E-428E-9C8C-715C69C5DEE4}"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AEDEA8-644E-428E-9C8C-715C69C5DEE4}"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AEDEA8-644E-428E-9C8C-715C69C5DEE4}"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AEDEA8-644E-428E-9C8C-715C69C5DEE4}"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EDEA8-644E-428E-9C8C-715C69C5DEE4}"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AEDEA8-644E-428E-9C8C-715C69C5DEE4}"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B4318-066F-4045-9E6C-B7CD3B4E8852}"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AEDEA8-644E-428E-9C8C-715C69C5DEE4}" type="datetimeFigureOut">
              <a:rPr lang="en-US" smtClean="0"/>
              <a:pPr/>
              <a:t>1/13/2015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B4318-066F-4045-9E6C-B7CD3B4E8852}"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2" name="Group 13"/>
          <p:cNvGrpSpPr>
            <a:grpSpLocks/>
          </p:cNvGrpSpPr>
          <p:nvPr/>
        </p:nvGrpSpPr>
        <p:grpSpPr bwMode="auto">
          <a:xfrm>
            <a:off x="152400" y="152400"/>
            <a:ext cx="8610600" cy="304800"/>
            <a:chOff x="152400" y="152400"/>
            <a:chExt cx="8610600" cy="304800"/>
          </a:xfrm>
        </p:grpSpPr>
        <p:sp>
          <p:nvSpPr>
            <p:cNvPr id="5"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pic>
        <p:nvPicPr>
          <p:cNvPr id="7" name="Picture 6" descr="LOGO AFRITAC Centre"/>
          <p:cNvPicPr/>
          <p:nvPr/>
        </p:nvPicPr>
        <p:blipFill>
          <a:blip r:embed="rId2" cstate="print"/>
          <a:srcRect/>
          <a:stretch>
            <a:fillRect/>
          </a:stretch>
        </p:blipFill>
        <p:spPr bwMode="auto">
          <a:xfrm>
            <a:off x="251521" y="548681"/>
            <a:ext cx="720080" cy="648072"/>
          </a:xfrm>
          <a:prstGeom prst="rect">
            <a:avLst/>
          </a:prstGeom>
          <a:noFill/>
          <a:ln w="9525">
            <a:noFill/>
            <a:miter lim="800000"/>
            <a:headEnd/>
            <a:tailEnd/>
          </a:ln>
        </p:spPr>
      </p:pic>
      <p:pic>
        <p:nvPicPr>
          <p:cNvPr id="8" name="Picture 3"/>
          <p:cNvPicPr>
            <a:picLocks noChangeAspect="1" noChangeArrowheads="1"/>
          </p:cNvPicPr>
          <p:nvPr/>
        </p:nvPicPr>
        <p:blipFill>
          <a:blip r:embed="rId3" cstate="print"/>
          <a:srcRect/>
          <a:stretch>
            <a:fillRect/>
          </a:stretch>
        </p:blipFill>
        <p:spPr bwMode="auto">
          <a:xfrm>
            <a:off x="8081963" y="533400"/>
            <a:ext cx="661987" cy="609600"/>
          </a:xfrm>
          <a:prstGeom prst="rect">
            <a:avLst/>
          </a:prstGeom>
          <a:noFill/>
          <a:ln w="9525">
            <a:noFill/>
            <a:miter lim="800000"/>
            <a:headEnd/>
            <a:tailEnd/>
          </a:ln>
        </p:spPr>
      </p:pic>
      <p:sp>
        <p:nvSpPr>
          <p:cNvPr id="9" name="Titre 11"/>
          <p:cNvSpPr txBox="1">
            <a:spLocks/>
          </p:cNvSpPr>
          <p:nvPr/>
        </p:nvSpPr>
        <p:spPr>
          <a:xfrm>
            <a:off x="142875" y="457200"/>
            <a:ext cx="8696325" cy="914400"/>
          </a:xfrm>
          <a:prstGeom prst="rect">
            <a:avLst/>
          </a:prstGeom>
        </p:spPr>
        <p:txBody>
          <a:bodyPr>
            <a:normAutofit fontScale="25000" lnSpcReduction="20000"/>
          </a:bodyPr>
          <a:lstStyle/>
          <a:p>
            <a:pPr algn="ctr" fontAlgn="auto">
              <a:spcBef>
                <a:spcPts val="0"/>
              </a:spcBef>
              <a:spcAft>
                <a:spcPts val="0"/>
              </a:spcAft>
              <a:defRPr/>
            </a:pPr>
            <a:r>
              <a:rPr lang="fr-FR" sz="3100" b="1" dirty="0">
                <a:latin typeface="+mj-lt"/>
                <a:ea typeface="+mj-ea"/>
                <a:cs typeface="+mj-cs"/>
              </a:rPr>
              <a:t/>
            </a:r>
            <a:br>
              <a:rPr lang="fr-FR" sz="3100" b="1" dirty="0">
                <a:latin typeface="+mj-lt"/>
                <a:ea typeface="+mj-ea"/>
                <a:cs typeface="+mj-cs"/>
              </a:rPr>
            </a:br>
            <a:r>
              <a:rPr lang="en-US" sz="8000" b="1" dirty="0" smtClean="0">
                <a:latin typeface="+mn-lt"/>
                <a:cs typeface="+mn-cs"/>
              </a:rPr>
              <a:t>SEMINAIRE CONJOINT AFRITAC  CENTRE– AFRITAC OUEST 1</a:t>
            </a:r>
          </a:p>
          <a:p>
            <a:pPr algn="ctr" fontAlgn="auto">
              <a:spcBef>
                <a:spcPts val="0"/>
              </a:spcBef>
              <a:spcAft>
                <a:spcPts val="0"/>
              </a:spcAft>
              <a:defRPr/>
            </a:pPr>
            <a:r>
              <a:rPr lang="en-US" sz="8000" b="1" dirty="0" smtClean="0"/>
              <a:t>Comptes Nationaux </a:t>
            </a:r>
            <a:r>
              <a:rPr lang="en-US" sz="8000" b="1" dirty="0" err="1" smtClean="0"/>
              <a:t>Trimestriels</a:t>
            </a:r>
            <a:r>
              <a:rPr lang="en-US" sz="8000" b="1" dirty="0" smtClean="0"/>
              <a:t> (CNT)</a:t>
            </a:r>
            <a:endParaRPr lang="en-US" sz="8000" b="1" dirty="0">
              <a:latin typeface="+mn-lt"/>
              <a:cs typeface="+mn-cs"/>
            </a:endParaRPr>
          </a:p>
          <a:p>
            <a:pPr algn="ctr" fontAlgn="auto">
              <a:spcAft>
                <a:spcPts val="0"/>
              </a:spcAft>
              <a:defRPr/>
            </a:pPr>
            <a:r>
              <a:rPr lang="fr-FR" sz="11200" dirty="0">
                <a:latin typeface="+mj-lt"/>
                <a:ea typeface="+mj-ea"/>
                <a:cs typeface="+mj-cs"/>
              </a:rPr>
              <a:t/>
            </a:r>
            <a:br>
              <a:rPr lang="fr-FR" sz="11200" dirty="0">
                <a:latin typeface="+mj-lt"/>
                <a:ea typeface="+mj-ea"/>
                <a:cs typeface="+mj-cs"/>
              </a:rPr>
            </a:br>
            <a:endParaRPr lang="fr-FR" sz="11200" dirty="0">
              <a:latin typeface="+mj-lt"/>
              <a:ea typeface="+mj-ea"/>
              <a:cs typeface="+mj-cs"/>
            </a:endParaRPr>
          </a:p>
        </p:txBody>
      </p:sp>
      <p:sp>
        <p:nvSpPr>
          <p:cNvPr id="10" name="Subtitle 2"/>
          <p:cNvSpPr>
            <a:spLocks noGrp="1"/>
          </p:cNvSpPr>
          <p:nvPr>
            <p:ph type="ctrTitle"/>
          </p:nvPr>
        </p:nvSpPr>
        <p:spPr/>
        <p:txBody>
          <a:bodyPr/>
          <a:lstStyle>
            <a:lvl1pPr>
              <a:defRPr/>
            </a:lvl1pPr>
          </a:lstStyle>
          <a:p>
            <a:pPr algn="ctr" eaLnBrk="1" hangingPunct="1">
              <a:lnSpc>
                <a:spcPct val="80000"/>
              </a:lnSpc>
              <a:buFont typeface="Arial" charset="0"/>
              <a:buNone/>
            </a:pPr>
            <a:r>
              <a:rPr lang="fr-FR" altLang="fr-FR" sz="2800" b="1" dirty="0" smtClean="0">
                <a:latin typeface="Calibri" pitchFamily="34" charset="0"/>
              </a:rPr>
              <a:t>METHODOLOGIE DES BRANCHES</a:t>
            </a:r>
          </a:p>
        </p:txBody>
      </p:sp>
      <p:sp>
        <p:nvSpPr>
          <p:cNvPr id="11" name="Subtitle 2"/>
          <p:cNvSpPr txBox="1">
            <a:spLocks noGrp="1"/>
          </p:cNvSpPr>
          <p:nvPr>
            <p:ph type="subTitle" idx="1"/>
          </p:nvPr>
        </p:nvSpPr>
        <p:spPr bwMode="auto">
          <a:xfrm>
            <a:off x="1371600" y="3276600"/>
            <a:ext cx="6400800" cy="990600"/>
          </a:xfrm>
          <a:prstGeom prst="rect">
            <a:avLst/>
          </a:prstGeom>
          <a:noFill/>
          <a:ln w="9525">
            <a:noFill/>
            <a:miter lim="800000"/>
            <a:headEnd/>
            <a:tailEnd/>
          </a:ln>
        </p:spPr>
        <p:txBody>
          <a:bodyPr>
            <a:normAutofit/>
          </a:bodyPr>
          <a:lstStyle/>
          <a:p>
            <a:pPr algn="ctr"/>
            <a:r>
              <a:rPr lang="fr-FR" altLang="fr-FR" sz="2400" b="1" dirty="0">
                <a:solidFill>
                  <a:schemeClr val="accent1"/>
                </a:solidFill>
                <a:latin typeface="Calibri" pitchFamily="34" charset="0"/>
              </a:rPr>
              <a:t>Institut national de la statistique </a:t>
            </a:r>
            <a:r>
              <a:rPr lang="fr-FR" altLang="fr-FR" sz="2400" b="1" dirty="0" smtClean="0">
                <a:solidFill>
                  <a:schemeClr val="accent1"/>
                </a:solidFill>
                <a:latin typeface="Calibri" pitchFamily="34" charset="0"/>
              </a:rPr>
              <a:t>et de la démographie (INSD)  - BURKINA FASO</a:t>
            </a:r>
            <a:endParaRPr lang="fr-FR" altLang="fr-FR" sz="1600" b="1" dirty="0">
              <a:solidFill>
                <a:schemeClr val="accent1"/>
              </a:solidFill>
              <a:latin typeface="Calibri" pitchFamily="34" charset="0"/>
            </a:endParaRPr>
          </a:p>
          <a:p>
            <a:pPr algn="ctr"/>
            <a:endParaRPr lang="fr-FR" altLang="fr-FR" sz="1100" b="1" dirty="0">
              <a:solidFill>
                <a:srgbClr val="00B050"/>
              </a:solidFill>
              <a:latin typeface="Tahoma" pitchFamily="34" charset="0"/>
              <a:cs typeface="Tahoma" pitchFamily="34" charset="0"/>
            </a:endParaRPr>
          </a:p>
          <a:p>
            <a:pPr algn="ctr"/>
            <a:endParaRPr lang="fr-ML" altLang="fr-FR" sz="1400" b="1" dirty="0">
              <a:solidFill>
                <a:srgbClr val="00B050"/>
              </a:solidFill>
              <a:latin typeface="Calibri" pitchFamily="34" charset="0"/>
            </a:endParaRPr>
          </a:p>
        </p:txBody>
      </p:sp>
      <p:sp>
        <p:nvSpPr>
          <p:cNvPr id="12" name="Rectangle 11"/>
          <p:cNvSpPr/>
          <p:nvPr/>
        </p:nvSpPr>
        <p:spPr>
          <a:xfrm>
            <a:off x="0" y="4495800"/>
            <a:ext cx="9158288" cy="369888"/>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fr-FR" b="1" dirty="0" smtClean="0">
                <a:solidFill>
                  <a:schemeClr val="tx1"/>
                </a:solidFill>
              </a:rPr>
              <a:t>Méthodologie d’élaboration des CNT de la construction</a:t>
            </a:r>
            <a:endParaRPr lang="fr-FR" sz="1700" b="1" dirty="0">
              <a:solidFill>
                <a:schemeClr val="tx1"/>
              </a:solidFill>
            </a:endParaRPr>
          </a:p>
        </p:txBody>
      </p:sp>
      <p:sp>
        <p:nvSpPr>
          <p:cNvPr id="13" name="Rectangle 13"/>
          <p:cNvSpPr>
            <a:spLocks noChangeArrowheads="1"/>
          </p:cNvSpPr>
          <p:nvPr/>
        </p:nvSpPr>
        <p:spPr bwMode="auto">
          <a:xfrm>
            <a:off x="6705600" y="5334000"/>
            <a:ext cx="2209800" cy="461665"/>
          </a:xfrm>
          <a:prstGeom prst="rect">
            <a:avLst/>
          </a:prstGeom>
          <a:noFill/>
          <a:ln w="9525">
            <a:noFill/>
            <a:miter lim="800000"/>
            <a:headEnd/>
            <a:tailEnd/>
          </a:ln>
        </p:spPr>
        <p:txBody>
          <a:bodyPr wrap="square">
            <a:spAutoFit/>
          </a:bodyPr>
          <a:lstStyle/>
          <a:p>
            <a:r>
              <a:rPr lang="fr-FR" altLang="fr-FR" sz="1200" dirty="0">
                <a:latin typeface="Calibri" pitchFamily="34" charset="0"/>
              </a:rPr>
              <a:t>Par : </a:t>
            </a:r>
            <a:r>
              <a:rPr lang="fr-FR" altLang="fr-FR" sz="1200" dirty="0" smtClean="0">
                <a:latin typeface="Calibri" pitchFamily="34" charset="0"/>
              </a:rPr>
              <a:t> B. François RAMDE</a:t>
            </a:r>
          </a:p>
          <a:p>
            <a:r>
              <a:rPr lang="fr-FR" altLang="fr-FR" sz="1200" dirty="0">
                <a:latin typeface="Calibri" pitchFamily="34" charset="0"/>
              </a:rPr>
              <a:t> </a:t>
            </a:r>
            <a:r>
              <a:rPr lang="fr-FR" altLang="fr-FR" sz="1200" dirty="0" smtClean="0">
                <a:latin typeface="Calibri" pitchFamily="34" charset="0"/>
              </a:rPr>
              <a:t>         P. Dieudonné SAWADOGO</a:t>
            </a:r>
            <a:endParaRPr lang="fr-FR" altLang="fr-FR" sz="1200" dirty="0">
              <a:latin typeface="Calibri" pitchFamily="34" charset="0"/>
            </a:endParaRPr>
          </a:p>
        </p:txBody>
      </p:sp>
      <p:sp>
        <p:nvSpPr>
          <p:cNvPr id="14" name="Date Placeholder 3"/>
          <p:cNvSpPr>
            <a:spLocks noGrp="1"/>
          </p:cNvSpPr>
          <p:nvPr>
            <p:ph type="dt" sz="half" idx="12"/>
          </p:nvPr>
        </p:nvSpPr>
        <p:spPr>
          <a:xfrm>
            <a:off x="228600" y="632460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100" b="1">
                <a:solidFill>
                  <a:schemeClr val="bg1"/>
                </a:solidFill>
                <a:latin typeface="+mn-lt"/>
                <a:cs typeface="+mn-cs"/>
              </a:defRPr>
            </a:lvl1pPr>
          </a:lstStyle>
          <a:p>
            <a:pPr>
              <a:defRPr/>
            </a:pPr>
            <a:fld id="{10310559-CA53-4CC6-B6FC-027D99C84AFE}" type="datetimeFigureOut">
              <a:rPr lang="en-US" smtClean="0"/>
              <a:pPr>
                <a:defRPr/>
              </a:pPr>
              <a:t>1/13/2015</a:t>
            </a:fld>
            <a:endParaRPr lang="en-US" dirty="0"/>
          </a:p>
        </p:txBody>
      </p:sp>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17" name="Slide Number Placeholder 5"/>
          <p:cNvSpPr txBox="1">
            <a:spLocks/>
          </p:cNvSpPr>
          <p:nvPr/>
        </p:nvSpPr>
        <p:spPr>
          <a:xfrm>
            <a:off x="7696200" y="6400800"/>
            <a:ext cx="990600" cy="228599"/>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dirty="0"/>
              <a:t>1</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3. Tests d’étalonnage réalisés et leurs limites</a:t>
            </a:r>
            <a:endParaRPr lang="fr-FR"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10</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23" name="Rectangle 22"/>
          <p:cNvSpPr>
            <a:spLocks noChangeArrowheads="1"/>
          </p:cNvSpPr>
          <p:nvPr/>
        </p:nvSpPr>
        <p:spPr bwMode="auto">
          <a:xfrm>
            <a:off x="5866161" y="2362200"/>
            <a:ext cx="2745678" cy="3693319"/>
          </a:xfrm>
          <a:prstGeom prst="rect">
            <a:avLst/>
          </a:prstGeom>
          <a:solidFill>
            <a:schemeClr val="bg1"/>
          </a:solidFill>
          <a:ln w="9525">
            <a:noFill/>
            <a:miter lim="800000"/>
            <a:headEnd/>
            <a:tailEnd/>
          </a:ln>
        </p:spPr>
        <p:txBody>
          <a:bodyPr wrap="square">
            <a:spAutoFit/>
          </a:bodyPr>
          <a:lstStyle/>
          <a:p>
            <a:pPr algn="just"/>
            <a:r>
              <a:rPr lang="fr-FR" altLang="fr-FR" dirty="0" smtClean="0">
                <a:latin typeface="Calibri" pitchFamily="34" charset="0"/>
              </a:rPr>
              <a:t>Commentaires: L’indicateur et le compte s’ajustent bien globalement.  </a:t>
            </a:r>
            <a:r>
              <a:rPr lang="fr-FR" altLang="fr-FR" b="1" dirty="0" err="1" smtClean="0">
                <a:latin typeface="Calibri" pitchFamily="34" charset="0"/>
              </a:rPr>
              <a:t>Coeff</a:t>
            </a:r>
            <a:r>
              <a:rPr lang="fr-FR" altLang="fr-FR" b="1" dirty="0" smtClean="0">
                <a:latin typeface="Calibri" pitchFamily="34" charset="0"/>
              </a:rPr>
              <a:t> </a:t>
            </a:r>
            <a:r>
              <a:rPr lang="fr-FR" altLang="fr-FR" b="1" dirty="0" err="1" smtClean="0">
                <a:latin typeface="Calibri" pitchFamily="34" charset="0"/>
              </a:rPr>
              <a:t>Corr</a:t>
            </a:r>
            <a:r>
              <a:rPr lang="fr-FR" altLang="fr-FR" b="1" dirty="0" smtClean="0">
                <a:latin typeface="Calibri" pitchFamily="34" charset="0"/>
              </a:rPr>
              <a:t> = 95,8%</a:t>
            </a:r>
            <a:r>
              <a:rPr lang="fr-FR" altLang="fr-FR" dirty="0" smtClean="0">
                <a:latin typeface="Calibri" pitchFamily="34" charset="0"/>
              </a:rPr>
              <a:t>.</a:t>
            </a:r>
          </a:p>
          <a:p>
            <a:endParaRPr lang="fr-FR" altLang="fr-FR" dirty="0" smtClean="0">
              <a:latin typeface="Calibri" pitchFamily="34" charset="0"/>
            </a:endParaRPr>
          </a:p>
          <a:p>
            <a:pPr algn="just"/>
            <a:r>
              <a:rPr lang="fr-FR" altLang="fr-FR" dirty="0" smtClean="0">
                <a:latin typeface="Calibri" pitchFamily="34" charset="0"/>
              </a:rPr>
              <a:t>Des perturbations sont quand même remarquées en fin de série. </a:t>
            </a:r>
          </a:p>
          <a:p>
            <a:endParaRPr lang="fr-FR" altLang="fr-FR" b="1" dirty="0">
              <a:latin typeface="Calibri" pitchFamily="34" charset="0"/>
            </a:endParaRPr>
          </a:p>
          <a:p>
            <a:pPr algn="just"/>
            <a:r>
              <a:rPr lang="fr-FR" altLang="fr-FR" dirty="0">
                <a:latin typeface="Calibri" pitchFamily="34" charset="0"/>
              </a:rPr>
              <a:t>Une explication plausible est l’influence de la construction </a:t>
            </a:r>
            <a:r>
              <a:rPr lang="fr-FR" altLang="fr-FR" dirty="0" smtClean="0">
                <a:latin typeface="Calibri" pitchFamily="34" charset="0"/>
              </a:rPr>
              <a:t>minière.</a:t>
            </a:r>
            <a:endParaRPr lang="fr-FR" altLang="fr-FR" dirty="0">
              <a:latin typeface="Calibri" pitchFamily="34" charset="0"/>
            </a:endParaRPr>
          </a:p>
          <a:p>
            <a:endParaRPr lang="en-US" altLang="fr-FR" b="1" dirty="0">
              <a:latin typeface="Calibri" pitchFamily="34" charset="0"/>
            </a:endParaRPr>
          </a:p>
        </p:txBody>
      </p:sp>
      <p:sp>
        <p:nvSpPr>
          <p:cNvPr id="21" name="Rectangle 5"/>
          <p:cNvSpPr>
            <a:spLocks noChangeArrowheads="1"/>
          </p:cNvSpPr>
          <p:nvPr/>
        </p:nvSpPr>
        <p:spPr bwMode="auto">
          <a:xfrm>
            <a:off x="454281" y="1295400"/>
            <a:ext cx="8001000" cy="584775"/>
          </a:xfrm>
          <a:prstGeom prst="rect">
            <a:avLst/>
          </a:prstGeom>
          <a:solidFill>
            <a:schemeClr val="bg1"/>
          </a:solidFill>
          <a:ln w="9525">
            <a:noFill/>
            <a:miter lim="800000"/>
            <a:headEnd/>
            <a:tailEnd/>
          </a:ln>
        </p:spPr>
        <p:txBody>
          <a:bodyPr wrap="square">
            <a:spAutoFit/>
          </a:bodyPr>
          <a:lstStyle/>
          <a:p>
            <a:pPr>
              <a:buFont typeface="Arial" pitchFamily="34" charset="0"/>
              <a:buChar char="•"/>
            </a:pPr>
            <a:r>
              <a:rPr lang="fr-FR" altLang="fr-FR" sz="1600" dirty="0">
                <a:latin typeface="Calibri" pitchFamily="34" charset="0"/>
              </a:rPr>
              <a:t> </a:t>
            </a:r>
            <a:r>
              <a:rPr lang="fr-FR" altLang="fr-FR" sz="1600" dirty="0" smtClean="0">
                <a:latin typeface="Calibri" pitchFamily="34" charset="0"/>
              </a:rPr>
              <a:t>Test 1 (agrégats annuels=Production de </a:t>
            </a:r>
            <a:r>
              <a:rPr lang="fr-FR" altLang="fr-FR" sz="1600" dirty="0" err="1" smtClean="0">
                <a:latin typeface="Calibri" pitchFamily="34" charset="0"/>
              </a:rPr>
              <a:t>btp</a:t>
            </a:r>
            <a:r>
              <a:rPr lang="fr-FR" altLang="fr-FR" sz="1600" dirty="0" smtClean="0">
                <a:latin typeface="Calibri" pitchFamily="34" charset="0"/>
              </a:rPr>
              <a:t>, indicateur trimestriel = mise à consommation de ciment. , modèle=, graphique (indicateur(s) annualisés-agrégats annuels)</a:t>
            </a:r>
            <a:endParaRPr lang="en-US" altLang="fr-FR" sz="1600" dirty="0">
              <a:latin typeface="Calibri" pitchFamily="34" charset="0"/>
            </a:endParaRPr>
          </a:p>
        </p:txBody>
      </p:sp>
      <p:graphicFrame>
        <p:nvGraphicFramePr>
          <p:cNvPr id="17" name="Graphique 16"/>
          <p:cNvGraphicFramePr>
            <a:graphicFrameLocks/>
          </p:cNvGraphicFramePr>
          <p:nvPr>
            <p:extLst>
              <p:ext uri="{D42A27DB-BD31-4B8C-83A1-F6EECF244321}">
                <p14:modId xmlns="" xmlns:p14="http://schemas.microsoft.com/office/powerpoint/2010/main" val="950803286"/>
              </p:ext>
            </p:extLst>
          </p:nvPr>
        </p:nvGraphicFramePr>
        <p:xfrm>
          <a:off x="304800" y="1880174"/>
          <a:ext cx="5410200" cy="421582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3. Tests d’étalonnage réalisés et leurs limites</a:t>
            </a:r>
            <a:endParaRPr lang="fr-FR"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noProof="0" dirty="0" smtClean="0"/>
              <a:t>11</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23" name="Rectangle 22"/>
          <p:cNvSpPr>
            <a:spLocks noChangeArrowheads="1"/>
          </p:cNvSpPr>
          <p:nvPr/>
        </p:nvSpPr>
        <p:spPr bwMode="auto">
          <a:xfrm>
            <a:off x="609600" y="2362200"/>
            <a:ext cx="8002239" cy="646331"/>
          </a:xfrm>
          <a:prstGeom prst="rect">
            <a:avLst/>
          </a:prstGeom>
          <a:solidFill>
            <a:schemeClr val="bg1"/>
          </a:solidFill>
          <a:ln w="9525">
            <a:noFill/>
            <a:miter lim="800000"/>
            <a:headEnd/>
            <a:tailEnd/>
          </a:ln>
        </p:spPr>
        <p:txBody>
          <a:bodyPr wrap="square">
            <a:spAutoFit/>
          </a:bodyPr>
          <a:lstStyle/>
          <a:p>
            <a:r>
              <a:rPr lang="fr-FR" altLang="fr-FR" dirty="0" smtClean="0">
                <a:latin typeface="Calibri" pitchFamily="34" charset="0"/>
              </a:rPr>
              <a:t>L’</a:t>
            </a:r>
            <a:r>
              <a:rPr lang="fr-FR" altLang="fr-FR" dirty="0" err="1" smtClean="0">
                <a:latin typeface="Calibri" pitchFamily="34" charset="0"/>
              </a:rPr>
              <a:t>étallonnage</a:t>
            </a:r>
            <a:r>
              <a:rPr lang="fr-FR" altLang="fr-FR" dirty="0" smtClean="0">
                <a:latin typeface="Calibri" pitchFamily="34" charset="0"/>
              </a:rPr>
              <a:t> sur ECOTRIM  donne un R2 de 85%. </a:t>
            </a:r>
          </a:p>
          <a:p>
            <a:r>
              <a:rPr lang="fr-FR" altLang="fr-FR" dirty="0" smtClean="0">
                <a:latin typeface="Calibri" pitchFamily="34" charset="0"/>
              </a:rPr>
              <a:t>Le </a:t>
            </a:r>
            <a:r>
              <a:rPr lang="fr-FR" altLang="fr-FR" dirty="0" err="1" smtClean="0">
                <a:latin typeface="Calibri" pitchFamily="34" charset="0"/>
              </a:rPr>
              <a:t>Durbin</a:t>
            </a:r>
            <a:r>
              <a:rPr lang="fr-FR" altLang="fr-FR" dirty="0" smtClean="0">
                <a:latin typeface="Calibri" pitchFamily="34" charset="0"/>
              </a:rPr>
              <a:t> Watson est égal à 1,75). </a:t>
            </a:r>
            <a:endParaRPr lang="en-US" altLang="fr-FR" b="1" dirty="0">
              <a:latin typeface="Calibri" pitchFamily="34" charset="0"/>
            </a:endParaRPr>
          </a:p>
        </p:txBody>
      </p:sp>
      <p:sp>
        <p:nvSpPr>
          <p:cNvPr id="21" name="Rectangle 5"/>
          <p:cNvSpPr>
            <a:spLocks noChangeArrowheads="1"/>
          </p:cNvSpPr>
          <p:nvPr/>
        </p:nvSpPr>
        <p:spPr bwMode="auto">
          <a:xfrm>
            <a:off x="454281" y="1295400"/>
            <a:ext cx="8001000" cy="584775"/>
          </a:xfrm>
          <a:prstGeom prst="rect">
            <a:avLst/>
          </a:prstGeom>
          <a:solidFill>
            <a:schemeClr val="bg1"/>
          </a:solidFill>
          <a:ln w="9525">
            <a:noFill/>
            <a:miter lim="800000"/>
            <a:headEnd/>
            <a:tailEnd/>
          </a:ln>
        </p:spPr>
        <p:txBody>
          <a:bodyPr wrap="square">
            <a:spAutoFit/>
          </a:bodyPr>
          <a:lstStyle/>
          <a:p>
            <a:pPr>
              <a:buFont typeface="Arial" pitchFamily="34" charset="0"/>
              <a:buChar char="•"/>
            </a:pPr>
            <a:r>
              <a:rPr lang="fr-FR" altLang="fr-FR" sz="1600" dirty="0">
                <a:latin typeface="Calibri" pitchFamily="34" charset="0"/>
              </a:rPr>
              <a:t> </a:t>
            </a:r>
            <a:r>
              <a:rPr lang="fr-FR" altLang="fr-FR" sz="1600" dirty="0" smtClean="0">
                <a:latin typeface="Calibri" pitchFamily="34" charset="0"/>
              </a:rPr>
              <a:t>Test 1 (agrégats annuels=Production de la branche BTP, indicateur trimestriel = mise à consommation de ciment, modèle=, graphique (indicateur(s) annualisés-agrégats annuels)</a:t>
            </a:r>
            <a:endParaRPr lang="en-US" altLang="fr-FR" sz="1600" dirty="0">
              <a:latin typeface="Calibri" pitchFamily="34" charset="0"/>
            </a:endParaRPr>
          </a:p>
        </p:txBody>
      </p:sp>
    </p:spTree>
    <p:extLst>
      <p:ext uri="{BB962C8B-B14F-4D97-AF65-F5344CB8AC3E}">
        <p14:creationId xmlns="" xmlns:p14="http://schemas.microsoft.com/office/powerpoint/2010/main" val="720656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07777"/>
          </a:xfrm>
          <a:prstGeom prst="rect">
            <a:avLst/>
          </a:prstGeom>
          <a:solidFill>
            <a:srgbClr val="FFD243"/>
          </a:solidFill>
          <a:ln w="9525">
            <a:noFill/>
            <a:miter lim="800000"/>
            <a:headEnd/>
            <a:tailEnd/>
          </a:ln>
        </p:spPr>
        <p:txBody>
          <a:bodyPr wrap="square">
            <a:spAutoFit/>
          </a:bodyPr>
          <a:lstStyle/>
          <a:p>
            <a:pPr algn="ctr"/>
            <a:r>
              <a:rPr lang="fr-FR" altLang="fr-FR" sz="1400" dirty="0" smtClean="0">
                <a:latin typeface="Calibri" pitchFamily="34" charset="0"/>
              </a:rPr>
              <a:t>4. Dispositif de collecte, de mise à jour et de validation des données</a:t>
            </a:r>
            <a:endParaRPr lang="fr-FR" altLang="fr-FR" sz="14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12</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17" name="Rectangle 5"/>
          <p:cNvSpPr>
            <a:spLocks noChangeArrowheads="1"/>
          </p:cNvSpPr>
          <p:nvPr/>
        </p:nvSpPr>
        <p:spPr bwMode="auto">
          <a:xfrm>
            <a:off x="838200" y="1600200"/>
            <a:ext cx="7010400" cy="3477875"/>
          </a:xfrm>
          <a:prstGeom prst="rect">
            <a:avLst/>
          </a:prstGeom>
          <a:solidFill>
            <a:schemeClr val="bg1"/>
          </a:solidFill>
          <a:ln w="9525">
            <a:noFill/>
            <a:miter lim="800000"/>
            <a:headEnd/>
            <a:tailEnd/>
          </a:ln>
        </p:spPr>
        <p:txBody>
          <a:bodyPr>
            <a:spAutoFit/>
          </a:bodyPr>
          <a:lstStyle/>
          <a:p>
            <a:pPr>
              <a:spcAft>
                <a:spcPts val="1200"/>
              </a:spcAft>
              <a:buFont typeface="Arial" charset="0"/>
              <a:buChar char="•"/>
            </a:pPr>
            <a:r>
              <a:rPr lang="fr-FR" altLang="fr-FR" dirty="0">
                <a:latin typeface="Calibri" pitchFamily="34" charset="0"/>
              </a:rPr>
              <a:t> </a:t>
            </a:r>
            <a:r>
              <a:rPr lang="fr-FR" altLang="fr-FR" dirty="0" smtClean="0">
                <a:latin typeface="Calibri" pitchFamily="34" charset="0"/>
              </a:rPr>
              <a:t>La production de ciment est généralement obtenue au sein même de l’INSD avec le service en charge de l’IHPI. </a:t>
            </a:r>
          </a:p>
          <a:p>
            <a:pPr>
              <a:spcAft>
                <a:spcPts val="1200"/>
              </a:spcAft>
              <a:buFont typeface="Arial" charset="0"/>
              <a:buChar char="•"/>
            </a:pPr>
            <a:r>
              <a:rPr lang="fr-FR" altLang="fr-FR" dirty="0">
                <a:latin typeface="Calibri" pitchFamily="34" charset="0"/>
              </a:rPr>
              <a:t> </a:t>
            </a:r>
            <a:r>
              <a:rPr lang="fr-FR" altLang="fr-FR" dirty="0" smtClean="0">
                <a:latin typeface="Calibri" pitchFamily="34" charset="0"/>
              </a:rPr>
              <a:t>Les importations et exportations de ciment sont également obtenues au sein de l’INSD avec le service en charge du commerce extérieur. </a:t>
            </a:r>
          </a:p>
          <a:p>
            <a:pPr>
              <a:spcAft>
                <a:spcPts val="1200"/>
              </a:spcAft>
              <a:buFont typeface="Arial" charset="0"/>
              <a:buChar char="•"/>
            </a:pPr>
            <a:r>
              <a:rPr lang="en-US" altLang="fr-FR" dirty="0" smtClean="0">
                <a:latin typeface="Calibri" pitchFamily="34" charset="0"/>
              </a:rPr>
              <a:t> </a:t>
            </a:r>
            <a:r>
              <a:rPr lang="en-US" altLang="fr-FR" dirty="0" err="1" smtClean="0">
                <a:latin typeface="Calibri" pitchFamily="34" charset="0"/>
              </a:rPr>
              <a:t>Depuis</a:t>
            </a:r>
            <a:r>
              <a:rPr lang="en-US" altLang="fr-FR" dirty="0" smtClean="0">
                <a:latin typeface="Calibri" pitchFamily="34" charset="0"/>
              </a:rPr>
              <a:t> </a:t>
            </a:r>
            <a:r>
              <a:rPr lang="en-US" altLang="fr-FR" dirty="0" err="1" smtClean="0">
                <a:latin typeface="Calibri" pitchFamily="34" charset="0"/>
              </a:rPr>
              <a:t>l’année</a:t>
            </a:r>
            <a:r>
              <a:rPr lang="en-US" altLang="fr-FR" dirty="0" smtClean="0">
                <a:latin typeface="Calibri" pitchFamily="34" charset="0"/>
              </a:rPr>
              <a:t> 2014, de </a:t>
            </a:r>
            <a:r>
              <a:rPr lang="en-US" altLang="fr-FR" dirty="0" err="1" smtClean="0">
                <a:latin typeface="Calibri" pitchFamily="34" charset="0"/>
              </a:rPr>
              <a:t>nouvelles</a:t>
            </a:r>
            <a:r>
              <a:rPr lang="en-US" altLang="fr-FR" dirty="0" smtClean="0">
                <a:latin typeface="Calibri" pitchFamily="34" charset="0"/>
              </a:rPr>
              <a:t> </a:t>
            </a:r>
            <a:r>
              <a:rPr lang="en-US" altLang="fr-FR" dirty="0" err="1" smtClean="0">
                <a:latin typeface="Calibri" pitchFamily="34" charset="0"/>
              </a:rPr>
              <a:t>unités</a:t>
            </a:r>
            <a:r>
              <a:rPr lang="en-US" altLang="fr-FR" dirty="0" smtClean="0">
                <a:latin typeface="Calibri" pitchFamily="34" charset="0"/>
              </a:rPr>
              <a:t> </a:t>
            </a:r>
            <a:r>
              <a:rPr lang="en-US" altLang="fr-FR" dirty="0" err="1" smtClean="0">
                <a:latin typeface="Calibri" pitchFamily="34" charset="0"/>
              </a:rPr>
              <a:t>d’ensachage</a:t>
            </a:r>
            <a:r>
              <a:rPr lang="en-US" altLang="fr-FR" dirty="0" smtClean="0">
                <a:latin typeface="Calibri" pitchFamily="34" charset="0"/>
              </a:rPr>
              <a:t> du </a:t>
            </a:r>
            <a:r>
              <a:rPr lang="en-US" altLang="fr-FR" dirty="0" err="1" smtClean="0">
                <a:latin typeface="Calibri" pitchFamily="34" charset="0"/>
              </a:rPr>
              <a:t>ciment</a:t>
            </a:r>
            <a:r>
              <a:rPr lang="en-US" altLang="fr-FR" dirty="0" smtClean="0">
                <a:latin typeface="Calibri" pitchFamily="34" charset="0"/>
              </a:rPr>
              <a:t> (à </a:t>
            </a:r>
            <a:r>
              <a:rPr lang="en-US" altLang="fr-FR" dirty="0" err="1" smtClean="0">
                <a:latin typeface="Calibri" pitchFamily="34" charset="0"/>
              </a:rPr>
              <a:t>partir</a:t>
            </a:r>
            <a:r>
              <a:rPr lang="en-US" altLang="fr-FR" dirty="0" smtClean="0">
                <a:latin typeface="Calibri" pitchFamily="34" charset="0"/>
              </a:rPr>
              <a:t> de </a:t>
            </a:r>
            <a:r>
              <a:rPr lang="en-US" altLang="fr-FR" dirty="0" err="1" smtClean="0">
                <a:latin typeface="Calibri" pitchFamily="34" charset="0"/>
              </a:rPr>
              <a:t>matériaux</a:t>
            </a:r>
            <a:r>
              <a:rPr lang="en-US" altLang="fr-FR" dirty="0" smtClean="0">
                <a:latin typeface="Calibri" pitchFamily="34" charset="0"/>
              </a:rPr>
              <a:t> </a:t>
            </a:r>
            <a:r>
              <a:rPr lang="fr-FR" altLang="fr-FR" dirty="0" smtClean="0">
                <a:latin typeface="Calibri" pitchFamily="34" charset="0"/>
              </a:rPr>
              <a:t>importés</a:t>
            </a:r>
            <a:r>
              <a:rPr lang="en-US" altLang="fr-FR" dirty="0" smtClean="0">
                <a:latin typeface="Calibri" pitchFamily="34" charset="0"/>
              </a:rPr>
              <a:t>) se </a:t>
            </a:r>
            <a:r>
              <a:rPr lang="en-US" altLang="fr-FR" dirty="0" err="1" smtClean="0">
                <a:latin typeface="Calibri" pitchFamily="34" charset="0"/>
              </a:rPr>
              <a:t>sont</a:t>
            </a:r>
            <a:r>
              <a:rPr lang="en-US" altLang="fr-FR" dirty="0" smtClean="0">
                <a:latin typeface="Calibri" pitchFamily="34" charset="0"/>
              </a:rPr>
              <a:t> </a:t>
            </a:r>
            <a:r>
              <a:rPr lang="en-US" altLang="fr-FR" dirty="0" err="1" smtClean="0">
                <a:latin typeface="Calibri" pitchFamily="34" charset="0"/>
              </a:rPr>
              <a:t>installées</a:t>
            </a:r>
            <a:r>
              <a:rPr lang="en-US" altLang="fr-FR" dirty="0" smtClean="0">
                <a:latin typeface="Calibri" pitchFamily="34" charset="0"/>
              </a:rPr>
              <a:t>. La </a:t>
            </a:r>
            <a:r>
              <a:rPr lang="en-US" altLang="fr-FR" dirty="0" err="1" smtClean="0">
                <a:latin typeface="Calibri" pitchFamily="34" charset="0"/>
              </a:rPr>
              <a:t>prise</a:t>
            </a:r>
            <a:r>
              <a:rPr lang="en-US" altLang="fr-FR" dirty="0" smtClean="0">
                <a:latin typeface="Calibri" pitchFamily="34" charset="0"/>
              </a:rPr>
              <a:t> en </a:t>
            </a:r>
            <a:r>
              <a:rPr lang="en-US" altLang="fr-FR" dirty="0" err="1" smtClean="0">
                <a:latin typeface="Calibri" pitchFamily="34" charset="0"/>
              </a:rPr>
              <a:t>compte</a:t>
            </a:r>
            <a:r>
              <a:rPr lang="en-US" altLang="fr-FR" dirty="0" smtClean="0">
                <a:latin typeface="Calibri" pitchFamily="34" charset="0"/>
              </a:rPr>
              <a:t> de </a:t>
            </a:r>
            <a:r>
              <a:rPr lang="en-US" altLang="fr-FR" dirty="0" err="1" smtClean="0">
                <a:latin typeface="Calibri" pitchFamily="34" charset="0"/>
              </a:rPr>
              <a:t>ces</a:t>
            </a:r>
            <a:r>
              <a:rPr lang="en-US" altLang="fr-FR" dirty="0" smtClean="0">
                <a:latin typeface="Calibri" pitchFamily="34" charset="0"/>
              </a:rPr>
              <a:t> </a:t>
            </a:r>
            <a:r>
              <a:rPr lang="en-US" altLang="fr-FR" dirty="0" err="1" smtClean="0">
                <a:latin typeface="Calibri" pitchFamily="34" charset="0"/>
              </a:rPr>
              <a:t>unités</a:t>
            </a:r>
            <a:r>
              <a:rPr lang="en-US" altLang="fr-FR" dirty="0" smtClean="0">
                <a:latin typeface="Calibri" pitchFamily="34" charset="0"/>
              </a:rPr>
              <a:t> </a:t>
            </a:r>
            <a:r>
              <a:rPr lang="en-US" altLang="fr-FR" dirty="0" err="1" smtClean="0">
                <a:latin typeface="Calibri" pitchFamily="34" charset="0"/>
              </a:rPr>
              <a:t>est</a:t>
            </a:r>
            <a:r>
              <a:rPr lang="en-US" altLang="fr-FR" dirty="0" smtClean="0">
                <a:latin typeface="Calibri" pitchFamily="34" charset="0"/>
              </a:rPr>
              <a:t> </a:t>
            </a:r>
            <a:r>
              <a:rPr lang="en-US" altLang="fr-FR" dirty="0" err="1" smtClean="0">
                <a:latin typeface="Calibri" pitchFamily="34" charset="0"/>
              </a:rPr>
              <a:t>nécessaire</a:t>
            </a:r>
            <a:r>
              <a:rPr lang="en-US" altLang="fr-FR" dirty="0" smtClean="0">
                <a:latin typeface="Calibri" pitchFamily="34" charset="0"/>
              </a:rPr>
              <a:t> pour </a:t>
            </a:r>
            <a:r>
              <a:rPr lang="en-US" altLang="fr-FR" dirty="0" err="1" smtClean="0">
                <a:latin typeface="Calibri" pitchFamily="34" charset="0"/>
              </a:rPr>
              <a:t>avoir</a:t>
            </a:r>
            <a:r>
              <a:rPr lang="en-US" altLang="fr-FR" dirty="0" smtClean="0">
                <a:latin typeface="Calibri" pitchFamily="34" charset="0"/>
              </a:rPr>
              <a:t> un bon </a:t>
            </a:r>
            <a:r>
              <a:rPr lang="en-US" altLang="fr-FR" dirty="0" err="1" smtClean="0">
                <a:latin typeface="Calibri" pitchFamily="34" charset="0"/>
              </a:rPr>
              <a:t>indicateur</a:t>
            </a:r>
            <a:r>
              <a:rPr lang="en-US" altLang="fr-FR" dirty="0" smtClean="0">
                <a:latin typeface="Calibri" pitchFamily="34" charset="0"/>
              </a:rPr>
              <a:t>. </a:t>
            </a:r>
          </a:p>
          <a:p>
            <a:pPr>
              <a:spcAft>
                <a:spcPts val="1200"/>
              </a:spcAft>
              <a:buFont typeface="Arial" charset="0"/>
              <a:buChar char="•"/>
            </a:pPr>
            <a:r>
              <a:rPr lang="en-US" altLang="fr-FR" dirty="0" smtClean="0">
                <a:latin typeface="Calibri" pitchFamily="34" charset="0"/>
              </a:rPr>
              <a:t> </a:t>
            </a:r>
            <a:r>
              <a:rPr lang="en-US" altLang="fr-FR" dirty="0" err="1" smtClean="0">
                <a:latin typeface="Calibri" pitchFamily="34" charset="0"/>
              </a:rPr>
              <a:t>Malheureusement</a:t>
            </a:r>
            <a:r>
              <a:rPr lang="en-US" altLang="fr-FR" dirty="0" smtClean="0">
                <a:latin typeface="Calibri" pitchFamily="34" charset="0"/>
              </a:rPr>
              <a:t>, </a:t>
            </a:r>
            <a:r>
              <a:rPr lang="en-US" altLang="fr-FR" dirty="0" err="1" smtClean="0">
                <a:latin typeface="Calibri" pitchFamily="34" charset="0"/>
              </a:rPr>
              <a:t>toutes</a:t>
            </a:r>
            <a:r>
              <a:rPr lang="en-US" altLang="fr-FR" dirty="0" smtClean="0">
                <a:latin typeface="Calibri" pitchFamily="34" charset="0"/>
              </a:rPr>
              <a:t> </a:t>
            </a:r>
            <a:r>
              <a:rPr lang="en-US" altLang="fr-FR" dirty="0" err="1" smtClean="0">
                <a:latin typeface="Calibri" pitchFamily="34" charset="0"/>
              </a:rPr>
              <a:t>nos</a:t>
            </a:r>
            <a:r>
              <a:rPr lang="en-US" altLang="fr-FR" dirty="0" smtClean="0">
                <a:latin typeface="Calibri" pitchFamily="34" charset="0"/>
              </a:rPr>
              <a:t> </a:t>
            </a:r>
            <a:r>
              <a:rPr lang="en-US" altLang="fr-FR" dirty="0" err="1" smtClean="0">
                <a:latin typeface="Calibri" pitchFamily="34" charset="0"/>
              </a:rPr>
              <a:t>tentatives</a:t>
            </a:r>
            <a:r>
              <a:rPr lang="en-US" altLang="fr-FR" dirty="0" smtClean="0">
                <a:latin typeface="Calibri" pitchFamily="34" charset="0"/>
              </a:rPr>
              <a:t> de </a:t>
            </a:r>
            <a:r>
              <a:rPr lang="en-US" altLang="fr-FR" dirty="0" err="1" smtClean="0">
                <a:latin typeface="Calibri" pitchFamily="34" charset="0"/>
              </a:rPr>
              <a:t>collectes</a:t>
            </a:r>
            <a:r>
              <a:rPr lang="en-US" altLang="fr-FR" dirty="0" smtClean="0">
                <a:latin typeface="Calibri" pitchFamily="34" charset="0"/>
              </a:rPr>
              <a:t> de </a:t>
            </a:r>
            <a:r>
              <a:rPr lang="en-US" altLang="fr-FR" dirty="0" err="1" smtClean="0">
                <a:latin typeface="Calibri" pitchFamily="34" charset="0"/>
              </a:rPr>
              <a:t>données</a:t>
            </a:r>
            <a:r>
              <a:rPr lang="en-US" altLang="fr-FR" dirty="0" smtClean="0">
                <a:latin typeface="Calibri" pitchFamily="34" charset="0"/>
              </a:rPr>
              <a:t> se </a:t>
            </a:r>
            <a:r>
              <a:rPr lang="en-US" altLang="fr-FR" dirty="0" err="1" smtClean="0">
                <a:latin typeface="Calibri" pitchFamily="34" charset="0"/>
              </a:rPr>
              <a:t>sont</a:t>
            </a:r>
            <a:r>
              <a:rPr lang="en-US" altLang="fr-FR" dirty="0" smtClean="0">
                <a:latin typeface="Calibri" pitchFamily="34" charset="0"/>
              </a:rPr>
              <a:t> </a:t>
            </a:r>
            <a:r>
              <a:rPr lang="fr-FR" altLang="fr-FR" dirty="0" smtClean="0">
                <a:latin typeface="Calibri" pitchFamily="34" charset="0"/>
              </a:rPr>
              <a:t>avérées</a:t>
            </a:r>
            <a:r>
              <a:rPr lang="en-US" altLang="fr-FR" dirty="0" smtClean="0">
                <a:latin typeface="Calibri" pitchFamily="34" charset="0"/>
              </a:rPr>
              <a:t> </a:t>
            </a:r>
            <a:r>
              <a:rPr lang="en-US" altLang="fr-FR" dirty="0" err="1" smtClean="0">
                <a:latin typeface="Calibri" pitchFamily="34" charset="0"/>
              </a:rPr>
              <a:t>vaines</a:t>
            </a:r>
            <a:r>
              <a:rPr lang="en-US" altLang="fr-FR" dirty="0" smtClean="0">
                <a:latin typeface="Calibri" pitchFamily="34" charset="0"/>
              </a:rPr>
              <a:t>. </a:t>
            </a:r>
          </a:p>
          <a:p>
            <a:pPr>
              <a:spcAft>
                <a:spcPts val="1200"/>
              </a:spcAft>
            </a:pPr>
            <a:endParaRPr lang="en-US" altLang="fr-FR" dirty="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07777"/>
          </a:xfrm>
          <a:prstGeom prst="rect">
            <a:avLst/>
          </a:prstGeom>
          <a:solidFill>
            <a:srgbClr val="FFD243"/>
          </a:solidFill>
          <a:ln w="9525">
            <a:noFill/>
            <a:miter lim="800000"/>
            <a:headEnd/>
            <a:tailEnd/>
          </a:ln>
        </p:spPr>
        <p:txBody>
          <a:bodyPr wrap="square">
            <a:spAutoFit/>
          </a:bodyPr>
          <a:lstStyle/>
          <a:p>
            <a:pPr algn="ctr"/>
            <a:r>
              <a:rPr lang="fr-FR" altLang="fr-FR" sz="1400" dirty="0" smtClean="0">
                <a:latin typeface="Calibri" pitchFamily="34" charset="0"/>
              </a:rPr>
              <a:t>5. Perspectives</a:t>
            </a:r>
            <a:endParaRPr lang="fr-FR" altLang="fr-FR" sz="14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dirty="0" smtClean="0"/>
              <a:t>13</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17" name="Rectangle 5"/>
          <p:cNvSpPr>
            <a:spLocks noChangeArrowheads="1"/>
          </p:cNvSpPr>
          <p:nvPr/>
        </p:nvSpPr>
        <p:spPr bwMode="auto">
          <a:xfrm>
            <a:off x="838200" y="1600200"/>
            <a:ext cx="7010400" cy="2492990"/>
          </a:xfrm>
          <a:prstGeom prst="rect">
            <a:avLst/>
          </a:prstGeom>
          <a:solidFill>
            <a:schemeClr val="bg1"/>
          </a:solidFill>
          <a:ln w="9525">
            <a:noFill/>
            <a:miter lim="800000"/>
            <a:headEnd/>
            <a:tailEnd/>
          </a:ln>
        </p:spPr>
        <p:txBody>
          <a:bodyPr>
            <a:spAutoFit/>
          </a:bodyPr>
          <a:lstStyle/>
          <a:p>
            <a:pPr>
              <a:spcAft>
                <a:spcPts val="1200"/>
              </a:spcAft>
              <a:buFont typeface="Arial" charset="0"/>
              <a:buChar char="•"/>
            </a:pPr>
            <a:r>
              <a:rPr lang="fr-FR" altLang="fr-FR" dirty="0">
                <a:latin typeface="Calibri" pitchFamily="34" charset="0"/>
              </a:rPr>
              <a:t> </a:t>
            </a:r>
            <a:r>
              <a:rPr lang="fr-FR" altLang="fr-FR" dirty="0" smtClean="0">
                <a:latin typeface="Calibri" pitchFamily="34" charset="0"/>
              </a:rPr>
              <a:t>Corriger les estimations de l’ensachage de ciment à travers les données effectives issues des nouvelles unités de production;</a:t>
            </a:r>
          </a:p>
          <a:p>
            <a:pPr>
              <a:spcAft>
                <a:spcPts val="1200"/>
              </a:spcAft>
              <a:buFont typeface="Arial" charset="0"/>
              <a:buChar char="•"/>
            </a:pPr>
            <a:r>
              <a:rPr lang="fr-FR" altLang="fr-FR" dirty="0">
                <a:latin typeface="Calibri" pitchFamily="34" charset="0"/>
              </a:rPr>
              <a:t> </a:t>
            </a:r>
            <a:r>
              <a:rPr lang="fr-FR" altLang="fr-FR" dirty="0" smtClean="0">
                <a:latin typeface="Calibri" pitchFamily="34" charset="0"/>
              </a:rPr>
              <a:t>Insister sur la nécessité de mise en œuvre d’un dispositif de suivi conjoncturel du secteur BTP. </a:t>
            </a:r>
          </a:p>
          <a:p>
            <a:pPr lvl="1">
              <a:spcAft>
                <a:spcPts val="1200"/>
              </a:spcAft>
              <a:buFont typeface="Arial" charset="0"/>
              <a:buChar char="•"/>
            </a:pPr>
            <a:r>
              <a:rPr lang="fr-FR" altLang="fr-FR" dirty="0" smtClean="0">
                <a:latin typeface="Calibri" pitchFamily="34" charset="0"/>
              </a:rPr>
              <a:t>(Des travaux avaient déjà commencé pour le calcul de l’indice du coût des matériaux de construction).</a:t>
            </a:r>
          </a:p>
          <a:p>
            <a:pPr>
              <a:spcAft>
                <a:spcPts val="1200"/>
              </a:spcAft>
              <a:buFont typeface="Arial" charset="0"/>
              <a:buChar char="•"/>
            </a:pPr>
            <a:r>
              <a:rPr lang="fr-FR" altLang="fr-FR" dirty="0" smtClean="0">
                <a:latin typeface="Calibri" pitchFamily="34" charset="0"/>
              </a:rPr>
              <a:t> </a:t>
            </a:r>
            <a:endParaRPr lang="en-US" altLang="fr-FR" dirty="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524000" y="3352800"/>
            <a:ext cx="5562600" cy="369332"/>
          </a:xfrm>
          <a:prstGeom prst="rect">
            <a:avLst/>
          </a:prstGeom>
          <a:solidFill>
            <a:srgbClr val="FFD243"/>
          </a:solidFill>
          <a:ln w="9525">
            <a:noFill/>
            <a:miter lim="800000"/>
            <a:headEnd/>
            <a:tailEnd/>
          </a:ln>
        </p:spPr>
        <p:txBody>
          <a:bodyPr wrap="square">
            <a:spAutoFit/>
          </a:bodyPr>
          <a:lstStyle/>
          <a:p>
            <a:pPr algn="ctr"/>
            <a:r>
              <a:rPr lang="fr-FR" altLang="fr-FR" dirty="0" smtClean="0">
                <a:latin typeface="Calibri" pitchFamily="34" charset="0"/>
              </a:rPr>
              <a:t>MERCI</a:t>
            </a:r>
            <a:endParaRPr lang="en-US" altLang="fr-FR"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14</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69887"/>
          </a:xfrm>
          <a:prstGeom prst="rect">
            <a:avLst/>
          </a:prstGeom>
          <a:solidFill>
            <a:srgbClr val="FFD243"/>
          </a:solidFill>
          <a:ln w="9525">
            <a:noFill/>
            <a:miter lim="800000"/>
            <a:headEnd/>
            <a:tailEnd/>
          </a:ln>
        </p:spPr>
        <p:txBody>
          <a:bodyPr wrap="square">
            <a:spAutoFit/>
          </a:bodyPr>
          <a:lstStyle/>
          <a:p>
            <a:pPr algn="ctr"/>
            <a:r>
              <a:rPr lang="fr-FR" altLang="fr-FR" dirty="0">
                <a:latin typeface="Calibri" pitchFamily="34" charset="0"/>
              </a:rPr>
              <a:t>Plan de la présentation</a:t>
            </a:r>
            <a:endParaRPr lang="en-US" altLang="fr-FR"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9"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2</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17" name="Rectangle 3"/>
          <p:cNvSpPr>
            <a:spLocks noChangeArrowheads="1"/>
          </p:cNvSpPr>
          <p:nvPr/>
        </p:nvSpPr>
        <p:spPr bwMode="auto">
          <a:xfrm>
            <a:off x="838200" y="1371600"/>
            <a:ext cx="7696200" cy="3810000"/>
          </a:xfrm>
          <a:prstGeom prst="rect">
            <a:avLst/>
          </a:prstGeom>
          <a:noFill/>
          <a:ln w="9525">
            <a:noFill/>
            <a:miter lim="800000"/>
            <a:headEnd/>
            <a:tailEnd/>
          </a:ln>
        </p:spPr>
        <p:txBody>
          <a:bodyPr/>
          <a:lstStyle/>
          <a:p>
            <a:pPr marL="514350" indent="-514350" defTabSz="844550">
              <a:lnSpc>
                <a:spcPct val="90000"/>
              </a:lnSpc>
              <a:spcAft>
                <a:spcPct val="35000"/>
              </a:spcAft>
              <a:buFont typeface="Calibri" pitchFamily="34" charset="0"/>
              <a:buAutoNum type="arabicPeriod"/>
            </a:pPr>
            <a:r>
              <a:rPr lang="fr-FR" altLang="fr-FR" sz="2400" dirty="0" smtClean="0">
                <a:latin typeface="Calibri" pitchFamily="34" charset="0"/>
              </a:rPr>
              <a:t>Synthèse de la méthode de calcul de la valeur ajoutée dans les CNA de la branche construction.</a:t>
            </a:r>
          </a:p>
          <a:p>
            <a:pPr marL="514350" indent="-514350" defTabSz="844550">
              <a:lnSpc>
                <a:spcPct val="90000"/>
              </a:lnSpc>
              <a:spcAft>
                <a:spcPct val="35000"/>
              </a:spcAft>
              <a:buFont typeface="Calibri" pitchFamily="34" charset="0"/>
              <a:buAutoNum type="arabicPeriod"/>
            </a:pPr>
            <a:r>
              <a:rPr lang="fr-FR" altLang="fr-FR" sz="2400" dirty="0" smtClean="0">
                <a:latin typeface="Calibri" pitchFamily="34" charset="0"/>
              </a:rPr>
              <a:t>Méthodologie </a:t>
            </a:r>
            <a:r>
              <a:rPr lang="fr-FR" altLang="fr-FR" sz="2400" dirty="0">
                <a:latin typeface="Calibri" pitchFamily="34" charset="0"/>
              </a:rPr>
              <a:t>de calcul de la VA de la branche </a:t>
            </a:r>
            <a:r>
              <a:rPr lang="fr-FR" altLang="fr-FR" sz="2400" dirty="0" smtClean="0">
                <a:latin typeface="Calibri" pitchFamily="34" charset="0"/>
              </a:rPr>
              <a:t>construction dans </a:t>
            </a:r>
            <a:r>
              <a:rPr lang="fr-FR" altLang="fr-FR" sz="2400" dirty="0">
                <a:latin typeface="Calibri" pitchFamily="34" charset="0"/>
              </a:rPr>
              <a:t>les CNT</a:t>
            </a:r>
          </a:p>
          <a:p>
            <a:pPr marL="514350" indent="-514350" defTabSz="844550">
              <a:lnSpc>
                <a:spcPct val="90000"/>
              </a:lnSpc>
              <a:spcAft>
                <a:spcPct val="35000"/>
              </a:spcAft>
              <a:buFont typeface="Calibri" pitchFamily="34" charset="0"/>
              <a:buAutoNum type="arabicPeriod"/>
            </a:pPr>
            <a:r>
              <a:rPr lang="fr-FR" altLang="fr-FR" sz="2400" dirty="0">
                <a:latin typeface="Calibri" pitchFamily="34" charset="0"/>
              </a:rPr>
              <a:t>Tests d’étalonnage réalisés et leurs limites</a:t>
            </a:r>
          </a:p>
          <a:p>
            <a:pPr marL="514350" indent="-514350" defTabSz="844550">
              <a:lnSpc>
                <a:spcPct val="90000"/>
              </a:lnSpc>
              <a:spcAft>
                <a:spcPct val="35000"/>
              </a:spcAft>
              <a:buFont typeface="Calibri" pitchFamily="34" charset="0"/>
              <a:buAutoNum type="arabicPeriod"/>
            </a:pPr>
            <a:r>
              <a:rPr lang="fr-FR" altLang="fr-FR" sz="2400" dirty="0">
                <a:latin typeface="Calibri" pitchFamily="34" charset="0"/>
              </a:rPr>
              <a:t>Dispositif de collecte, de mise à jour et de validation des données</a:t>
            </a:r>
          </a:p>
          <a:p>
            <a:pPr marL="514350" indent="-514350" defTabSz="844550">
              <a:lnSpc>
                <a:spcPct val="90000"/>
              </a:lnSpc>
              <a:spcAft>
                <a:spcPct val="35000"/>
              </a:spcAft>
              <a:buFont typeface="Calibri" pitchFamily="34" charset="0"/>
              <a:buAutoNum type="arabicPeriod"/>
            </a:pPr>
            <a:r>
              <a:rPr lang="fr-FR" altLang="fr-FR" sz="2400" dirty="0">
                <a:latin typeface="Calibri" pitchFamily="34" charset="0"/>
              </a:rPr>
              <a:t>Perspectives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3481"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1. Synthèse de la méthode de calcul de la VA dans les CNA (1)</a:t>
            </a:r>
            <a:endParaRPr lang="en-US"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dirty="0"/>
              <a:t>3</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graphicFrame>
        <p:nvGraphicFramePr>
          <p:cNvPr id="20" name="Tableau 1"/>
          <p:cNvGraphicFramePr>
            <a:graphicFrameLocks noGrp="1"/>
          </p:cNvGraphicFramePr>
          <p:nvPr>
            <p:extLst>
              <p:ext uri="{D42A27DB-BD31-4B8C-83A1-F6EECF244321}">
                <p14:modId xmlns="" xmlns:p14="http://schemas.microsoft.com/office/powerpoint/2010/main" val="2104008738"/>
              </p:ext>
            </p:extLst>
          </p:nvPr>
        </p:nvGraphicFramePr>
        <p:xfrm>
          <a:off x="609600" y="1682353"/>
          <a:ext cx="8077200" cy="3864701"/>
        </p:xfrm>
        <a:graphic>
          <a:graphicData uri="http://schemas.openxmlformats.org/drawingml/2006/table">
            <a:tbl>
              <a:tblPr/>
              <a:tblGrid>
                <a:gridCol w="2362200"/>
                <a:gridCol w="5715000"/>
              </a:tblGrid>
              <a:tr h="42046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Intitulé des branches CNA</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Bâtiments et travaux publics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30480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Poids de la VA dans le PIB</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6,4% en 2012</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503214">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Poids du secteur informel dans la branche</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37,6%</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55963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Source de données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Tx/>
                        <a:buChar char="-"/>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Déclarations statistiques et fiscales (DSF)</a:t>
                      </a:r>
                    </a:p>
                    <a:p>
                      <a:pPr marL="285750" marR="0" lvl="0" indent="-285750" algn="l" defTabSz="914400" rtl="0" eaLnBrk="1" fontAlgn="base" latinLnBrk="0" hangingPunct="1">
                        <a:lnSpc>
                          <a:spcPct val="100000"/>
                        </a:lnSpc>
                        <a:spcBef>
                          <a:spcPct val="0"/>
                        </a:spcBef>
                        <a:spcAft>
                          <a:spcPct val="0"/>
                        </a:spcAft>
                        <a:buClrTx/>
                        <a:buSzTx/>
                        <a:buFontTx/>
                        <a:buChar char="-"/>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55963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Méthodologie d’estimation de la production et des CI, volume et valeur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algn="just"/>
                      <a:r>
                        <a:rPr lang="fr-FR" sz="1800" kern="1200" dirty="0" smtClean="0">
                          <a:solidFill>
                            <a:schemeClr val="tx1"/>
                          </a:solidFill>
                          <a:effectLst/>
                          <a:latin typeface="+mn-lt"/>
                          <a:ea typeface="+mn-ea"/>
                          <a:cs typeface="+mn-cs"/>
                        </a:rPr>
                        <a:t>En année courante la production du secteur formel est estimée à partir des DSF. D’une manière générale, les formules qui s’appliquent sont les suivantes : </a:t>
                      </a:r>
                    </a:p>
                    <a:p>
                      <a:pPr algn="just"/>
                      <a:endParaRPr lang="fr-FR" sz="1800" kern="1200" dirty="0" smtClean="0">
                        <a:solidFill>
                          <a:schemeClr val="tx1"/>
                        </a:solidFill>
                        <a:effectLst/>
                        <a:latin typeface="+mn-lt"/>
                        <a:ea typeface="+mn-ea"/>
                        <a:cs typeface="+mn-cs"/>
                      </a:endParaRPr>
                    </a:p>
                    <a:p>
                      <a:pPr marL="0" marR="0" lvl="0" indent="0" algn="just" defTabSz="914400" rtl="0" eaLnBrk="1" fontAlgn="base" latinLnBrk="0" hangingPunct="1">
                        <a:lnSpc>
                          <a:spcPct val="100000"/>
                        </a:lnSpc>
                        <a:spcBef>
                          <a:spcPct val="0"/>
                        </a:spcBef>
                        <a:spcAft>
                          <a:spcPct val="0"/>
                        </a:spcAft>
                        <a:buClrTx/>
                        <a:buSzTx/>
                        <a:buFontTx/>
                        <a:buNone/>
                        <a:tabLst/>
                      </a:pPr>
                      <a:r>
                        <a:rPr lang="fr-FR" altLang="fr-FR" sz="1800" kern="1200" dirty="0" smtClean="0">
                          <a:solidFill>
                            <a:schemeClr val="tx1"/>
                          </a:solidFill>
                          <a:effectLst/>
                          <a:latin typeface="+mn-lt"/>
                          <a:ea typeface="+mn-ea"/>
                          <a:cs typeface="+mn-cs"/>
                        </a:rPr>
                        <a:t>Production = Production marchande + Production non marchande pour usage final propre.</a:t>
                      </a:r>
                    </a:p>
                    <a:p>
                      <a:pPr marL="0" marR="0" lvl="0" indent="0" algn="just" defTabSz="914400" rtl="0" eaLnBrk="1" fontAlgn="base" latinLnBrk="0" hangingPunct="1">
                        <a:lnSpc>
                          <a:spcPct val="100000"/>
                        </a:lnSpc>
                        <a:spcBef>
                          <a:spcPct val="0"/>
                        </a:spcBef>
                        <a:spcAft>
                          <a:spcPct val="0"/>
                        </a:spcAft>
                        <a:buClrTx/>
                        <a:buSzTx/>
                        <a:buFontTx/>
                        <a:buNone/>
                        <a:tabLst/>
                      </a:pPr>
                      <a:endParaRPr lang="fr-FR" altLang="fr-FR" sz="1800" kern="1200" dirty="0" smtClean="0">
                        <a:solidFill>
                          <a:schemeClr val="tx1"/>
                        </a:solidFill>
                        <a:effectLst/>
                        <a:latin typeface="+mn-lt"/>
                        <a:ea typeface="+mn-ea"/>
                        <a:cs typeface="+mn-cs"/>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bl>
          </a:graphicData>
        </a:graphic>
      </p:graphicFrame>
      <p:sp>
        <p:nvSpPr>
          <p:cNvPr id="21" name="Rectangle 5"/>
          <p:cNvSpPr>
            <a:spLocks noChangeArrowheads="1"/>
          </p:cNvSpPr>
          <p:nvPr/>
        </p:nvSpPr>
        <p:spPr bwMode="auto">
          <a:xfrm>
            <a:off x="2285998" y="948154"/>
            <a:ext cx="4800601" cy="615553"/>
          </a:xfrm>
          <a:prstGeom prst="rect">
            <a:avLst/>
          </a:prstGeom>
          <a:solidFill>
            <a:schemeClr val="bg1"/>
          </a:solidFill>
          <a:ln w="9525">
            <a:noFill/>
            <a:miter lim="800000"/>
            <a:headEnd/>
            <a:tailEnd/>
          </a:ln>
        </p:spPr>
        <p:txBody>
          <a:bodyPr wrap="square">
            <a:spAutoFit/>
          </a:bodyPr>
          <a:lstStyle/>
          <a:p>
            <a:pPr>
              <a:buFont typeface="Arial" pitchFamily="34" charset="0"/>
              <a:buChar char="•"/>
            </a:pPr>
            <a:r>
              <a:rPr lang="fr-FR" altLang="fr-FR" dirty="0">
                <a:latin typeface="Calibri" pitchFamily="34" charset="0"/>
              </a:rPr>
              <a:t> </a:t>
            </a:r>
            <a:r>
              <a:rPr lang="fr-FR" altLang="fr-FR" sz="1600" dirty="0" smtClean="0">
                <a:latin typeface="Calibri" pitchFamily="34" charset="0"/>
              </a:rPr>
              <a:t>Branches correspondantes dans la nomenclature des activités des comptes nationaux annuels (CNA)</a:t>
            </a:r>
            <a:endParaRPr lang="en-US" altLang="fr-FR" sz="1600" dirty="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3481"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1. Synthèse de la méthode de calcul de la VA dans les CNA (1)</a:t>
            </a:r>
            <a:endParaRPr lang="en-US"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4</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graphicFrame>
        <p:nvGraphicFramePr>
          <p:cNvPr id="20" name="Tableau 1"/>
          <p:cNvGraphicFramePr>
            <a:graphicFrameLocks noGrp="1"/>
          </p:cNvGraphicFramePr>
          <p:nvPr>
            <p:extLst>
              <p:ext uri="{D42A27DB-BD31-4B8C-83A1-F6EECF244321}">
                <p14:modId xmlns="" xmlns:p14="http://schemas.microsoft.com/office/powerpoint/2010/main" val="3770505052"/>
              </p:ext>
            </p:extLst>
          </p:nvPr>
        </p:nvGraphicFramePr>
        <p:xfrm>
          <a:off x="609600" y="1682353"/>
          <a:ext cx="8077200" cy="4914191"/>
        </p:xfrm>
        <a:graphic>
          <a:graphicData uri="http://schemas.openxmlformats.org/drawingml/2006/table">
            <a:tbl>
              <a:tblPr/>
              <a:tblGrid>
                <a:gridCol w="2362200"/>
                <a:gridCol w="5715000"/>
              </a:tblGrid>
              <a:tr h="491419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Méthodologie d’estimation de la production et des CI, volume et valeur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tx1"/>
                          </a:solidFill>
                          <a:effectLst/>
                          <a:latin typeface="+mn-lt"/>
                          <a:ea typeface="+mn-ea"/>
                          <a:cs typeface="+mn-cs"/>
                        </a:rPr>
                        <a:t>Production marchande = Vente de produits fabriqués (TC) + Travaux, services vendus (TD) + Produits accessoires (TH) + Marge brute sur marchandises (TB) + Production stockée ou déstockée (TE) + Produits accessoires (TH) – redevances sur locations de terrains agricoles – frais de transports sur ventes </a:t>
                      </a:r>
                      <a:r>
                        <a:rPr lang="fr-FR" sz="1800" kern="1200" dirty="0" smtClean="0">
                          <a:solidFill>
                            <a:srgbClr val="FF0000"/>
                          </a:solidFill>
                          <a:effectLst/>
                          <a:latin typeface="+mn-lt"/>
                          <a:ea typeface="+mn-ea"/>
                          <a:cs typeface="+mn-cs"/>
                        </a:rPr>
                        <a:t>+subventions d’exploitations sur produits</a:t>
                      </a:r>
                    </a:p>
                    <a:p>
                      <a:pPr marL="0" marR="0" indent="0" algn="just" defTabSz="914400" rtl="0" eaLnBrk="1" fontAlgn="auto" latinLnBrk="0" hangingPunct="1">
                        <a:lnSpc>
                          <a:spcPct val="100000"/>
                        </a:lnSpc>
                        <a:spcBef>
                          <a:spcPts val="0"/>
                        </a:spcBef>
                        <a:spcAft>
                          <a:spcPts val="0"/>
                        </a:spcAft>
                        <a:buClrTx/>
                        <a:buSzTx/>
                        <a:buFontTx/>
                        <a:buNone/>
                        <a:tabLst/>
                        <a:defRPr/>
                      </a:pPr>
                      <a:endParaRPr lang="fr-FR" sz="180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tx1"/>
                          </a:solidFill>
                          <a:effectLst/>
                          <a:latin typeface="+mn-lt"/>
                          <a:ea typeface="+mn-ea"/>
                          <a:cs typeface="+mn-cs"/>
                        </a:rPr>
                        <a:t>CI= Matières et fournitures liées (RC) –</a:t>
                      </a:r>
                      <a:r>
                        <a:rPr lang="fr-FR" sz="1800" kern="1200" dirty="0" err="1" smtClean="0">
                          <a:solidFill>
                            <a:schemeClr val="tx1"/>
                          </a:solidFill>
                          <a:effectLst/>
                          <a:latin typeface="+mn-lt"/>
                          <a:ea typeface="+mn-ea"/>
                          <a:cs typeface="+mn-cs"/>
                        </a:rPr>
                        <a:t>VS_Mat</a:t>
                      </a:r>
                      <a:r>
                        <a:rPr lang="fr-FR" sz="1800" kern="1200" dirty="0" smtClean="0">
                          <a:solidFill>
                            <a:schemeClr val="tx1"/>
                          </a:solidFill>
                          <a:effectLst/>
                          <a:latin typeface="+mn-lt"/>
                          <a:ea typeface="+mn-ea"/>
                          <a:cs typeface="+mn-cs"/>
                        </a:rPr>
                        <a:t>&amp;F(RD) + Autres achats (RE)</a:t>
                      </a:r>
                      <a:r>
                        <a:rPr lang="fr-FR" sz="1800" kern="1200" baseline="0" dirty="0" smtClean="0">
                          <a:solidFill>
                            <a:schemeClr val="tx1"/>
                          </a:solidFill>
                          <a:effectLst/>
                          <a:latin typeface="+mn-lt"/>
                          <a:ea typeface="+mn-ea"/>
                          <a:cs typeface="+mn-cs"/>
                        </a:rPr>
                        <a:t> – </a:t>
                      </a:r>
                      <a:r>
                        <a:rPr lang="fr-FR" sz="1800" kern="1200" baseline="0" dirty="0" err="1" smtClean="0">
                          <a:solidFill>
                            <a:schemeClr val="tx1"/>
                          </a:solidFill>
                          <a:effectLst/>
                          <a:latin typeface="+mn-lt"/>
                          <a:ea typeface="+mn-ea"/>
                          <a:cs typeface="+mn-cs"/>
                        </a:rPr>
                        <a:t>VS_AutAch</a:t>
                      </a:r>
                      <a:r>
                        <a:rPr lang="fr-FR" sz="1800" kern="1200" baseline="0" dirty="0" smtClean="0">
                          <a:solidFill>
                            <a:schemeClr val="tx1"/>
                          </a:solidFill>
                          <a:effectLst/>
                          <a:latin typeface="+mn-lt"/>
                          <a:ea typeface="+mn-ea"/>
                          <a:cs typeface="+mn-cs"/>
                        </a:rPr>
                        <a:t> (RH) + Transports (RI)+ Services extérieurs (RJ).</a:t>
                      </a:r>
                      <a:endParaRPr lang="fr-FR" sz="180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fr-FR" sz="1800" kern="120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tx1"/>
                          </a:solidFill>
                          <a:effectLst/>
                          <a:latin typeface="+mn-lt"/>
                          <a:ea typeface="+mn-ea"/>
                          <a:cs typeface="+mn-cs"/>
                        </a:rPr>
                        <a:t>La</a:t>
                      </a:r>
                      <a:r>
                        <a:rPr lang="fr-FR" sz="1800" kern="1200" baseline="0" dirty="0" smtClean="0">
                          <a:solidFill>
                            <a:schemeClr val="tx1"/>
                          </a:solidFill>
                          <a:effectLst/>
                          <a:latin typeface="+mn-lt"/>
                          <a:ea typeface="+mn-ea"/>
                          <a:cs typeface="+mn-cs"/>
                        </a:rPr>
                        <a:t> production en volume de l’informel est projeté par le taux de croissance de la population active occupée. La valeur courante est obtenue en utilisant un indice de prix du BTP. Les CI sont obtenues par projection du type Leontief.</a:t>
                      </a:r>
                      <a:endParaRPr lang="fr-FR" altLang="fr-FR" sz="1800" kern="1200" dirty="0" smtClean="0">
                        <a:solidFill>
                          <a:schemeClr val="tx1"/>
                        </a:solidFill>
                        <a:effectLst/>
                        <a:latin typeface="+mn-lt"/>
                        <a:ea typeface="+mn-ea"/>
                        <a:cs typeface="+mn-cs"/>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bl>
          </a:graphicData>
        </a:graphic>
      </p:graphicFrame>
      <p:sp>
        <p:nvSpPr>
          <p:cNvPr id="21" name="Rectangle 5"/>
          <p:cNvSpPr>
            <a:spLocks noChangeArrowheads="1"/>
          </p:cNvSpPr>
          <p:nvPr/>
        </p:nvSpPr>
        <p:spPr bwMode="auto">
          <a:xfrm>
            <a:off x="2285998" y="948154"/>
            <a:ext cx="4800601" cy="615553"/>
          </a:xfrm>
          <a:prstGeom prst="rect">
            <a:avLst/>
          </a:prstGeom>
          <a:solidFill>
            <a:schemeClr val="bg1"/>
          </a:solidFill>
          <a:ln w="9525">
            <a:noFill/>
            <a:miter lim="800000"/>
            <a:headEnd/>
            <a:tailEnd/>
          </a:ln>
        </p:spPr>
        <p:txBody>
          <a:bodyPr wrap="square">
            <a:spAutoFit/>
          </a:bodyPr>
          <a:lstStyle/>
          <a:p>
            <a:pPr>
              <a:buFont typeface="Arial" pitchFamily="34" charset="0"/>
              <a:buChar char="•"/>
            </a:pPr>
            <a:r>
              <a:rPr lang="fr-FR" altLang="fr-FR" dirty="0">
                <a:latin typeface="Calibri" pitchFamily="34" charset="0"/>
              </a:rPr>
              <a:t> </a:t>
            </a:r>
            <a:r>
              <a:rPr lang="fr-FR" altLang="fr-FR" sz="1600" dirty="0" smtClean="0">
                <a:latin typeface="Calibri" pitchFamily="34" charset="0"/>
              </a:rPr>
              <a:t>Branches correspondantes dans la nomenclature des activités des comptes nationaux annuels (CNA)</a:t>
            </a:r>
            <a:endParaRPr lang="en-US" altLang="fr-FR" sz="1600" dirty="0">
              <a:latin typeface="Calibri" pitchFamily="34" charset="0"/>
            </a:endParaRPr>
          </a:p>
        </p:txBody>
      </p:sp>
    </p:spTree>
    <p:extLst>
      <p:ext uri="{BB962C8B-B14F-4D97-AF65-F5344CB8AC3E}">
        <p14:creationId xmlns="" xmlns:p14="http://schemas.microsoft.com/office/powerpoint/2010/main" val="2243846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1. Synthèse de la méthode de calcul de la VA dans les CNA (2)</a:t>
            </a:r>
            <a:endParaRPr lang="en-US"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dirty="0"/>
              <a:t>5</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smtClean="0">
                <a:solidFill>
                  <a:schemeClr val="tx1"/>
                </a:solidFill>
              </a:rPr>
              <a:t>é</a:t>
            </a:r>
            <a:r>
              <a:rPr lang="en-US" sz="1000" dirty="0" err="1" smtClean="0">
                <a:solidFill>
                  <a:schemeClr val="tx1"/>
                </a:solidFill>
              </a:rPr>
              <a:t>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graphicFrame>
        <p:nvGraphicFramePr>
          <p:cNvPr id="3" name="Tableau 2"/>
          <p:cNvGraphicFramePr>
            <a:graphicFrameLocks noGrp="1"/>
          </p:cNvGraphicFramePr>
          <p:nvPr>
            <p:extLst>
              <p:ext uri="{D42A27DB-BD31-4B8C-83A1-F6EECF244321}">
                <p14:modId xmlns="" xmlns:p14="http://schemas.microsoft.com/office/powerpoint/2010/main" val="2277700794"/>
              </p:ext>
            </p:extLst>
          </p:nvPr>
        </p:nvGraphicFramePr>
        <p:xfrm>
          <a:off x="457200" y="1600200"/>
          <a:ext cx="8077200" cy="3261364"/>
        </p:xfrm>
        <a:graphic>
          <a:graphicData uri="http://schemas.openxmlformats.org/drawingml/2006/table">
            <a:tbl>
              <a:tblPr/>
              <a:tblGrid>
                <a:gridCol w="2362200"/>
                <a:gridCol w="5715000"/>
              </a:tblGrid>
              <a:tr h="65437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Perspectives de développement des CNA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Avec l’année de base en vue, plusieurs perspectives se dégagent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Mieux cerner la production du secteur informel qui n’est pas négligeable.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Mener des comparaisons avec l’enquête de 2001 (qui couvrait </a:t>
                      </a:r>
                      <a:r>
                        <a:rPr kumimoji="0" lang="fr-FR" altLang="fr-FR" sz="16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Ouaga</a:t>
                      </a: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 seulement) afin d’estimer un taux de croissance moyen de l’activité .</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Prévoir une branche ou produit ou un mode de production pour cerner la construction minière qui se développe très vite et qui est un secteur à très forte valeur ajoutée.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6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extLst>
      <p:ext uri="{BB962C8B-B14F-4D97-AF65-F5344CB8AC3E}">
        <p14:creationId xmlns="" xmlns:p14="http://schemas.microsoft.com/office/powerpoint/2010/main" val="608599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2. </a:t>
            </a:r>
            <a:r>
              <a:rPr lang="fr-FR" altLang="fr-FR" sz="1400" dirty="0" smtClean="0">
                <a:latin typeface="Calibri" pitchFamily="34" charset="0"/>
              </a:rPr>
              <a:t>Méthodologie de calcul de la VA de la branche élevage dans les CNT</a:t>
            </a:r>
            <a:endParaRPr lang="fr-FR" altLang="fr-FR" sz="14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noProof="0" dirty="0"/>
              <a:t>6</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graphicFrame>
        <p:nvGraphicFramePr>
          <p:cNvPr id="20" name="Tableau 1"/>
          <p:cNvGraphicFramePr>
            <a:graphicFrameLocks noGrp="1"/>
          </p:cNvGraphicFramePr>
          <p:nvPr>
            <p:extLst>
              <p:ext uri="{D42A27DB-BD31-4B8C-83A1-F6EECF244321}">
                <p14:modId xmlns="" xmlns:p14="http://schemas.microsoft.com/office/powerpoint/2010/main" val="521112885"/>
              </p:ext>
            </p:extLst>
          </p:nvPr>
        </p:nvGraphicFramePr>
        <p:xfrm>
          <a:off x="475128" y="2667000"/>
          <a:ext cx="8229601" cy="2468884"/>
        </p:xfrm>
        <a:graphic>
          <a:graphicData uri="http://schemas.openxmlformats.org/drawingml/2006/table">
            <a:tbl>
              <a:tblPr/>
              <a:tblGrid>
                <a:gridCol w="1155327"/>
                <a:gridCol w="948477"/>
                <a:gridCol w="920532"/>
                <a:gridCol w="1072536"/>
                <a:gridCol w="1219200"/>
                <a:gridCol w="1219200"/>
                <a:gridCol w="1694329"/>
              </a:tblGrid>
              <a:tr h="53340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Indicateurs</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Nature (flux/stock/indice)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Fréquence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date de disponibilité</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Forces </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Faiblesses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Observations</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29762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Mise à consommation de ciment (Production + Import - Exports</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Flux</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Trimestriel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T+45 jours pour le CE;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Pour la production çà peut dépasser ce délai.</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Fortement corrélé avec l’activité dans le BTP</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C’est un indicateur indirect de la production du BTP</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L’idéal aurait été d’avoir un IPI BTP ou un indice du chiffres d’affaires dans le BTP.</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24308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IPI Matériaux de construction</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Flux</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Trimestriel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T+45 jours </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C’est un indicateur indirect </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N’est disponible qu’à partir de 2007,</a:t>
                      </a: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bl>
          </a:graphicData>
        </a:graphic>
      </p:graphicFrame>
      <p:sp>
        <p:nvSpPr>
          <p:cNvPr id="21" name="Rectangle 5"/>
          <p:cNvSpPr>
            <a:spLocks noChangeArrowheads="1"/>
          </p:cNvSpPr>
          <p:nvPr/>
        </p:nvSpPr>
        <p:spPr bwMode="auto">
          <a:xfrm>
            <a:off x="914400" y="1295400"/>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2.1 Liste des indicateurs potentiels</a:t>
            </a:r>
            <a:endParaRPr lang="en-US" altLang="fr-FR" dirty="0">
              <a:latin typeface="Calibri" pitchFamily="34" charset="0"/>
            </a:endParaRPr>
          </a:p>
        </p:txBody>
      </p:sp>
      <p:sp>
        <p:nvSpPr>
          <p:cNvPr id="17" name="Rectangle 5"/>
          <p:cNvSpPr>
            <a:spLocks noChangeArrowheads="1"/>
          </p:cNvSpPr>
          <p:nvPr/>
        </p:nvSpPr>
        <p:spPr bwMode="auto">
          <a:xfrm>
            <a:off x="685800" y="1828799"/>
            <a:ext cx="7620000" cy="615553"/>
          </a:xfrm>
          <a:prstGeom prst="rect">
            <a:avLst/>
          </a:prstGeom>
          <a:solidFill>
            <a:schemeClr val="bg1"/>
          </a:solidFill>
          <a:ln w="9525">
            <a:noFill/>
            <a:miter lim="800000"/>
            <a:headEnd/>
            <a:tailEnd/>
          </a:ln>
        </p:spPr>
        <p:txBody>
          <a:bodyPr wrap="square">
            <a:spAutoFit/>
          </a:bodyPr>
          <a:lstStyle/>
          <a:p>
            <a:pPr>
              <a:buFont typeface="Arial" pitchFamily="34" charset="0"/>
              <a:buChar char="•"/>
            </a:pPr>
            <a:r>
              <a:rPr lang="fr-FR" altLang="fr-FR" dirty="0">
                <a:latin typeface="Calibri" pitchFamily="34" charset="0"/>
              </a:rPr>
              <a:t> </a:t>
            </a:r>
            <a:r>
              <a:rPr lang="fr-FR" altLang="fr-FR" sz="1600" dirty="0" smtClean="0">
                <a:latin typeface="Calibri" pitchFamily="34" charset="0"/>
              </a:rPr>
              <a:t>Il convient de noter que l’étalonnage se fait d’abord sur la production de la branche « BTP ». La VA est alors obtenue indirectement à travers le taux de CI/P de la branche.  </a:t>
            </a:r>
            <a:endParaRPr lang="en-US" altLang="fr-FR" sz="1600"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2. Méthodologie de calcul de la VA de la branche … dans les CNT</a:t>
            </a:r>
            <a:endParaRPr lang="fr-FR"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noProof="0" dirty="0"/>
              <a:t>7</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21" name="Rectangle 5"/>
          <p:cNvSpPr>
            <a:spLocks noChangeArrowheads="1"/>
          </p:cNvSpPr>
          <p:nvPr/>
        </p:nvSpPr>
        <p:spPr bwMode="auto">
          <a:xfrm>
            <a:off x="914400" y="1295400"/>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2.2 Présentation des modèles éligible pour l’étalonnage </a:t>
            </a:r>
            <a:r>
              <a:rPr lang="fr-FR" altLang="fr-FR" sz="1100" dirty="0" smtClean="0">
                <a:latin typeface="Calibri" pitchFamily="34" charset="0"/>
              </a:rPr>
              <a:t>(avantage/inconvénients)</a:t>
            </a:r>
            <a:endParaRPr lang="en-US" altLang="fr-FR" sz="1100" dirty="0">
              <a:latin typeface="Calibri" pitchFamily="34" charset="0"/>
            </a:endParaRPr>
          </a:p>
        </p:txBody>
      </p:sp>
      <p:sp>
        <p:nvSpPr>
          <p:cNvPr id="3" name="Rectangle 2"/>
          <p:cNvSpPr/>
          <p:nvPr/>
        </p:nvSpPr>
        <p:spPr>
          <a:xfrm>
            <a:off x="963706" y="1981200"/>
            <a:ext cx="7037294" cy="2677656"/>
          </a:xfrm>
          <a:prstGeom prst="rect">
            <a:avLst/>
          </a:prstGeom>
        </p:spPr>
        <p:txBody>
          <a:bodyPr wrap="square">
            <a:spAutoFit/>
          </a:bodyPr>
          <a:lstStyle/>
          <a:p>
            <a:r>
              <a:rPr lang="fr-FR" dirty="0" smtClean="0"/>
              <a:t>Le modèle utilisé est celui de type </a:t>
            </a:r>
          </a:p>
          <a:p>
            <a:r>
              <a:rPr lang="fr-FR" dirty="0" smtClean="0"/>
              <a:t>a/ Moindres carrés généralisés (MCG)</a:t>
            </a:r>
          </a:p>
          <a:p>
            <a:r>
              <a:rPr lang="fr-FR" dirty="0" smtClean="0"/>
              <a:t>b/ Modèle </a:t>
            </a:r>
            <a:r>
              <a:rPr lang="fr-FR" dirty="0"/>
              <a:t>annuel Y</a:t>
            </a:r>
            <a:r>
              <a:rPr lang="fr-FR" baseline="-25000" dirty="0"/>
              <a:t>A</a:t>
            </a:r>
            <a:r>
              <a:rPr lang="fr-FR" dirty="0"/>
              <a:t>= a I</a:t>
            </a:r>
            <a:r>
              <a:rPr lang="fr-FR" baseline="-25000" dirty="0"/>
              <a:t>A</a:t>
            </a:r>
            <a:r>
              <a:rPr lang="fr-FR" dirty="0"/>
              <a:t>+ b + </a:t>
            </a:r>
            <a:r>
              <a:rPr lang="fr-FR" dirty="0" smtClean="0"/>
              <a:t>r</a:t>
            </a:r>
          </a:p>
          <a:p>
            <a:r>
              <a:rPr lang="fr-FR" dirty="0" smtClean="0"/>
              <a:t>c/ Modèle trimestriel       </a:t>
            </a:r>
            <a:r>
              <a:rPr lang="fr-FR" dirty="0"/>
              <a:t>Y</a:t>
            </a:r>
            <a:r>
              <a:rPr lang="fr-FR" baseline="-25000" dirty="0"/>
              <a:t>T</a:t>
            </a:r>
            <a:r>
              <a:rPr lang="fr-FR" dirty="0"/>
              <a:t>= a I</a:t>
            </a:r>
            <a:r>
              <a:rPr lang="fr-FR" baseline="-25000" dirty="0"/>
              <a:t>T</a:t>
            </a:r>
            <a:r>
              <a:rPr lang="fr-FR" dirty="0"/>
              <a:t>+ b/4 + r/4</a:t>
            </a:r>
          </a:p>
          <a:p>
            <a:pPr marL="742950" indent="-742950"/>
            <a:r>
              <a:rPr lang="fr-FR" dirty="0"/>
              <a:t>      </a:t>
            </a:r>
            <a:r>
              <a:rPr lang="fr-FR" dirty="0" smtClean="0"/>
              <a:t>      </a:t>
            </a:r>
            <a:r>
              <a:rPr lang="fr-FR" dirty="0"/>
              <a:t>avec la contrainte Y</a:t>
            </a:r>
            <a:r>
              <a:rPr lang="fr-FR" baseline="-25000" dirty="0"/>
              <a:t>A</a:t>
            </a:r>
            <a:r>
              <a:rPr lang="fr-FR" dirty="0"/>
              <a:t>= Σ </a:t>
            </a:r>
            <a:r>
              <a:rPr lang="fr-FR" dirty="0" smtClean="0"/>
              <a:t>Y</a:t>
            </a:r>
            <a:r>
              <a:rPr lang="fr-FR" baseline="-25000" dirty="0" smtClean="0"/>
              <a:t>T.</a:t>
            </a:r>
            <a:r>
              <a:rPr lang="fr-FR" dirty="0" smtClean="0"/>
              <a:t> </a:t>
            </a:r>
          </a:p>
          <a:p>
            <a:pPr marL="742950" indent="-742950"/>
            <a:endParaRPr lang="fr-FR" baseline="-25000" dirty="0"/>
          </a:p>
          <a:p>
            <a:pPr marL="742950" indent="-742950"/>
            <a:r>
              <a:rPr lang="fr-FR" dirty="0"/>
              <a:t>L’estimation est faite dans </a:t>
            </a:r>
            <a:r>
              <a:rPr lang="fr-FR" dirty="0" smtClean="0"/>
              <a:t>ECOTRIM avec le modèle </a:t>
            </a:r>
            <a:r>
              <a:rPr lang="en-US" dirty="0">
                <a:latin typeface="Calisto MT" pitchFamily="18" charset="0"/>
              </a:rPr>
              <a:t>Model AR(1) : </a:t>
            </a:r>
            <a:r>
              <a:rPr lang="en-US" dirty="0" smtClean="0">
                <a:latin typeface="Calisto MT" pitchFamily="18" charset="0"/>
              </a:rPr>
              <a:t>Chow </a:t>
            </a:r>
            <a:r>
              <a:rPr lang="en-US" dirty="0">
                <a:latin typeface="Calisto MT" pitchFamily="18" charset="0"/>
              </a:rPr>
              <a:t>and Lin</a:t>
            </a:r>
            <a:endParaRPr lang="fr-FR" baseline="-25000" dirty="0" smtClean="0"/>
          </a:p>
          <a:p>
            <a:pPr marL="742950" indent="-742950"/>
            <a:endParaRPr lang="fr-FR" baseline="-25000" dirty="0"/>
          </a:p>
          <a:p>
            <a:r>
              <a:rPr lang="fr-FR" dirty="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2. Méthodologie de calcul de la VA de la branche … dans les CNT</a:t>
            </a:r>
            <a:endParaRPr lang="fr-FR"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fr-FR" sz="1200" noProof="0" dirty="0"/>
              <a:t>8</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21" name="Rectangle 5"/>
          <p:cNvSpPr>
            <a:spLocks noChangeArrowheads="1"/>
          </p:cNvSpPr>
          <p:nvPr/>
        </p:nvSpPr>
        <p:spPr bwMode="auto">
          <a:xfrm>
            <a:off x="914400" y="1128663"/>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2.3 Préparation des fichiers</a:t>
            </a:r>
            <a:endParaRPr lang="en-US" altLang="fr-FR" sz="1100" dirty="0">
              <a:latin typeface="Calibri" pitchFamily="34" charset="0"/>
            </a:endParaRPr>
          </a:p>
        </p:txBody>
      </p:sp>
      <p:graphicFrame>
        <p:nvGraphicFramePr>
          <p:cNvPr id="17" name="Tableau 1"/>
          <p:cNvGraphicFramePr>
            <a:graphicFrameLocks noGrp="1"/>
          </p:cNvGraphicFramePr>
          <p:nvPr>
            <p:extLst>
              <p:ext uri="{D42A27DB-BD31-4B8C-83A1-F6EECF244321}">
                <p14:modId xmlns="" xmlns:p14="http://schemas.microsoft.com/office/powerpoint/2010/main" val="3134249773"/>
              </p:ext>
            </p:extLst>
          </p:nvPr>
        </p:nvGraphicFramePr>
        <p:xfrm>
          <a:off x="304800" y="1541348"/>
          <a:ext cx="8581530" cy="4188888"/>
        </p:xfrm>
        <a:graphic>
          <a:graphicData uri="http://schemas.openxmlformats.org/drawingml/2006/table">
            <a:tbl>
              <a:tblPr/>
              <a:tblGrid>
                <a:gridCol w="990600"/>
                <a:gridCol w="504329"/>
                <a:gridCol w="1684907"/>
                <a:gridCol w="2154164"/>
                <a:gridCol w="1525251"/>
                <a:gridCol w="1722279"/>
              </a:tblGrid>
              <a:tr h="28745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Liste des fich</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Type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Contenu</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Résultats produits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Fichiers dépendants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Observations</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83820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Travail_ciment</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Excel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Fichier de traitement </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Indicateur trimestriel pour l’étalonnage de la production du BTP</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Données IHPI</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Commerce spécial import export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822964">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Données IHPI</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Excel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Historiques des données  sources pour le calcul de l’IHPI,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Indices branches, sous branches.</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Production  en quantité de ciment</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171450" marR="0" lvl="0" indent="-171450" algn="l" defTabSz="914400" rtl="0" eaLnBrk="1" fontAlgn="base" latinLnBrk="0" hangingPunct="1">
                        <a:lnSpc>
                          <a:spcPct val="100000"/>
                        </a:lnSpc>
                        <a:spcBef>
                          <a:spcPct val="0"/>
                        </a:spcBef>
                        <a:spcAft>
                          <a:spcPct val="0"/>
                        </a:spcAft>
                        <a:buClrTx/>
                        <a:buSzTx/>
                        <a:buFontTx/>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Peut être obtenu aussi à partir des collectes directes auprès des entreprises.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ct val="0"/>
                        </a:spcAft>
                        <a:buClrTx/>
                        <a:buSzTx/>
                        <a:buFontTx/>
                        <a:buChar char="-"/>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Tenir compte des entreprises nouvelles</a:t>
                      </a: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40513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Commerce spécial import export</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Excel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Commerce extérieur en volume et valeur selon le SH à 9 positions,</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-Importations trimestrielles  de ciment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-Exportations trimestrielles de ciment</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6"/>
          <p:cNvSpPr/>
          <p:nvPr/>
        </p:nvSpPr>
        <p:spPr>
          <a:xfrm>
            <a:off x="1447800" y="6400800"/>
            <a:ext cx="7239000"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100" dirty="0">
              <a:solidFill>
                <a:schemeClr val="tx1"/>
              </a:solidFill>
            </a:endParaRPr>
          </a:p>
        </p:txBody>
      </p:sp>
      <p:sp>
        <p:nvSpPr>
          <p:cNvPr id="9218" name="Rectangle 11"/>
          <p:cNvSpPr>
            <a:spLocks noChangeArrowheads="1"/>
          </p:cNvSpPr>
          <p:nvPr/>
        </p:nvSpPr>
        <p:spPr bwMode="auto">
          <a:xfrm>
            <a:off x="1676400" y="609600"/>
            <a:ext cx="5562600" cy="338554"/>
          </a:xfrm>
          <a:prstGeom prst="rect">
            <a:avLst/>
          </a:prstGeom>
          <a:solidFill>
            <a:srgbClr val="FFD243"/>
          </a:solidFill>
          <a:ln w="9525">
            <a:noFill/>
            <a:miter lim="800000"/>
            <a:headEnd/>
            <a:tailEnd/>
          </a:ln>
        </p:spPr>
        <p:txBody>
          <a:bodyPr wrap="square">
            <a:spAutoFit/>
          </a:bodyPr>
          <a:lstStyle/>
          <a:p>
            <a:pPr algn="ctr"/>
            <a:r>
              <a:rPr lang="fr-FR" altLang="fr-FR" sz="1600" dirty="0" smtClean="0">
                <a:latin typeface="Calibri" pitchFamily="34" charset="0"/>
              </a:rPr>
              <a:t>2. Méthodologie de calcul de la VA de la branche … dans les CNT</a:t>
            </a:r>
            <a:endParaRPr lang="fr-FR" altLang="fr-FR" sz="1600" dirty="0">
              <a:latin typeface="Calibri" pitchFamily="34" charset="0"/>
            </a:endParaRPr>
          </a:p>
        </p:txBody>
      </p:sp>
      <p:pic>
        <p:nvPicPr>
          <p:cNvPr id="7" name="Picture 6" descr="LOGO AFRITAC Centre"/>
          <p:cNvPicPr/>
          <p:nvPr/>
        </p:nvPicPr>
        <p:blipFill>
          <a:blip r:embed="rId3" cstate="print"/>
          <a:srcRect/>
          <a:stretch>
            <a:fillRect/>
          </a:stretch>
        </p:blipFill>
        <p:spPr bwMode="auto">
          <a:xfrm>
            <a:off x="914400" y="609600"/>
            <a:ext cx="643880" cy="533400"/>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15200" y="609600"/>
            <a:ext cx="661987" cy="457200"/>
          </a:xfrm>
          <a:prstGeom prst="rect">
            <a:avLst/>
          </a:prstGeom>
          <a:noFill/>
          <a:ln w="9525">
            <a:noFill/>
            <a:miter lim="800000"/>
            <a:headEnd/>
            <a:tailEnd/>
          </a:ln>
        </p:spPr>
      </p:pic>
      <p:grpSp>
        <p:nvGrpSpPr>
          <p:cNvPr id="2" name="Group 13"/>
          <p:cNvGrpSpPr>
            <a:grpSpLocks/>
          </p:cNvGrpSpPr>
          <p:nvPr/>
        </p:nvGrpSpPr>
        <p:grpSpPr bwMode="auto">
          <a:xfrm>
            <a:off x="838200" y="228600"/>
            <a:ext cx="7162800" cy="304800"/>
            <a:chOff x="152400" y="152400"/>
            <a:chExt cx="8610600" cy="304800"/>
          </a:xfrm>
        </p:grpSpPr>
        <p:sp>
          <p:nvSpPr>
            <p:cNvPr id="10" name="Rectangle 14"/>
            <p:cNvSpPr/>
            <p:nvPr/>
          </p:nvSpPr>
          <p:spPr>
            <a:xfrm>
              <a:off x="152400" y="152400"/>
              <a:ext cx="6553200" cy="304800"/>
            </a:xfrm>
            <a:prstGeom prst="rect">
              <a:avLst/>
            </a:prstGeom>
            <a:solidFill>
              <a:schemeClr val="accent6"/>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5"/>
            <p:cNvSpPr/>
            <p:nvPr/>
          </p:nvSpPr>
          <p:spPr>
            <a:xfrm>
              <a:off x="4499992" y="152400"/>
              <a:ext cx="4263008" cy="304800"/>
            </a:xfrm>
            <a:prstGeom prst="rect">
              <a:avLst/>
            </a:prstGeom>
            <a:solidFill>
              <a:srgbClr val="FFCD2F"/>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4" name="Slide Number Placeholder 5"/>
          <p:cNvSpPr txBox="1">
            <a:spLocks/>
          </p:cNvSpPr>
          <p:nvPr/>
        </p:nvSpPr>
        <p:spPr>
          <a:xfrm>
            <a:off x="7924800" y="6400800"/>
            <a:ext cx="762000" cy="304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lstStyle>
            <a:lvl1pPr>
              <a:defRPr b="1">
                <a:solidFill>
                  <a:srgbClr val="009644"/>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fr-FR" sz="1200" b="1" i="0" u="none" strike="noStrike" kern="1200" cap="none" spc="0" normalizeH="0" baseline="0" noProof="0" dirty="0" smtClean="0">
                <a:ln>
                  <a:noFill/>
                </a:ln>
                <a:solidFill>
                  <a:srgbClr val="009644"/>
                </a:solidFill>
                <a:effectLst/>
                <a:uLnTx/>
                <a:uFillTx/>
                <a:latin typeface="+mn-lt"/>
                <a:ea typeface="+mn-ea"/>
                <a:cs typeface="+mn-cs"/>
              </a:rPr>
              <a:t>9</a:t>
            </a:r>
            <a:endParaRPr kumimoji="0" lang="en-US" altLang="fr-FR" sz="1200" b="1" i="0" u="none" strike="noStrike" kern="1200" cap="none" spc="0" normalizeH="0" baseline="0" noProof="0" dirty="0">
              <a:ln>
                <a:noFill/>
              </a:ln>
              <a:solidFill>
                <a:srgbClr val="009644"/>
              </a:solidFill>
              <a:effectLst/>
              <a:uLnTx/>
              <a:uFillTx/>
              <a:latin typeface="+mn-lt"/>
              <a:ea typeface="+mn-ea"/>
              <a:cs typeface="+mn-cs"/>
            </a:endParaRPr>
          </a:p>
        </p:txBody>
      </p:sp>
      <p:sp>
        <p:nvSpPr>
          <p:cNvPr id="16" name="Rectangle 7"/>
          <p:cNvSpPr/>
          <p:nvPr/>
        </p:nvSpPr>
        <p:spPr>
          <a:xfrm>
            <a:off x="152400" y="6400800"/>
            <a:ext cx="1371600" cy="304800"/>
          </a:xfrm>
          <a:prstGeom prst="rect">
            <a:avLst/>
          </a:prstGeom>
          <a:solidFill>
            <a:srgbClr val="009644"/>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Footer Placeholder 4"/>
          <p:cNvSpPr>
            <a:spLocks noGrp="1"/>
          </p:cNvSpPr>
          <p:nvPr>
            <p:ph type="ftr" sz="quarter" idx="10"/>
          </p:nvPr>
        </p:nvSpPr>
        <p:spPr>
          <a:xfrm>
            <a:off x="1447800" y="6400800"/>
            <a:ext cx="6172200" cy="304800"/>
          </a:xfrm>
        </p:spPr>
        <p:txBody>
          <a:bodyPr/>
          <a:lstStyle>
            <a:lvl1pPr>
              <a:defRPr b="1">
                <a:solidFill>
                  <a:srgbClr val="009644"/>
                </a:solidFill>
              </a:defRPr>
            </a:lvl1pPr>
          </a:lstStyle>
          <a:p>
            <a:pPr>
              <a:defRPr/>
            </a:pPr>
            <a:r>
              <a:rPr lang="en-US" sz="1000" dirty="0" smtClean="0">
                <a:solidFill>
                  <a:schemeClr val="tx1"/>
                </a:solidFill>
              </a:rPr>
              <a:t>Comptes nationaux </a:t>
            </a:r>
            <a:r>
              <a:rPr lang="en-US" sz="1000" dirty="0" err="1" smtClean="0">
                <a:solidFill>
                  <a:schemeClr val="tx1"/>
                </a:solidFill>
              </a:rPr>
              <a:t>trimestriels</a:t>
            </a:r>
            <a:r>
              <a:rPr lang="en-US" sz="1000" dirty="0" smtClean="0">
                <a:solidFill>
                  <a:schemeClr val="tx1"/>
                </a:solidFill>
              </a:rPr>
              <a:t> : </a:t>
            </a:r>
            <a:r>
              <a:rPr lang="en-US" sz="1000" dirty="0" err="1" smtClean="0">
                <a:solidFill>
                  <a:schemeClr val="tx1"/>
                </a:solidFill>
              </a:rPr>
              <a:t>Harmonisation</a:t>
            </a:r>
            <a:r>
              <a:rPr lang="en-US" sz="1000" dirty="0" smtClean="0">
                <a:solidFill>
                  <a:schemeClr val="tx1"/>
                </a:solidFill>
              </a:rPr>
              <a:t> des m</a:t>
            </a:r>
            <a:r>
              <a:rPr lang="fr-FR" sz="1000" dirty="0" err="1" smtClean="0">
                <a:solidFill>
                  <a:schemeClr val="tx1"/>
                </a:solidFill>
              </a:rPr>
              <a:t>ét</a:t>
            </a:r>
            <a:r>
              <a:rPr lang="en-US" sz="1000" dirty="0" err="1" smtClean="0">
                <a:solidFill>
                  <a:schemeClr val="tx1"/>
                </a:solidFill>
              </a:rPr>
              <a:t>hodes</a:t>
            </a:r>
            <a:r>
              <a:rPr lang="en-US" sz="1000" dirty="0" smtClean="0">
                <a:solidFill>
                  <a:schemeClr val="tx1"/>
                </a:solidFill>
              </a:rPr>
              <a:t> de travail et adoption des </a:t>
            </a:r>
            <a:r>
              <a:rPr lang="en-US" sz="1000" dirty="0" err="1" smtClean="0">
                <a:solidFill>
                  <a:schemeClr val="tx1"/>
                </a:solidFill>
              </a:rPr>
              <a:t>normes</a:t>
            </a:r>
            <a:r>
              <a:rPr lang="en-US" sz="1000" dirty="0" smtClean="0">
                <a:solidFill>
                  <a:schemeClr val="tx1"/>
                </a:solidFill>
              </a:rPr>
              <a:t> </a:t>
            </a:r>
            <a:r>
              <a:rPr lang="en-US" sz="1000" dirty="0" err="1" smtClean="0">
                <a:solidFill>
                  <a:schemeClr val="tx1"/>
                </a:solidFill>
              </a:rPr>
              <a:t>internationales</a:t>
            </a:r>
            <a:endParaRPr lang="en-US" sz="1000" dirty="0">
              <a:solidFill>
                <a:schemeClr val="tx1"/>
              </a:solidFill>
            </a:endParaRPr>
          </a:p>
        </p:txBody>
      </p:sp>
      <p:sp>
        <p:nvSpPr>
          <p:cNvPr id="19" name="Rectangle 18"/>
          <p:cNvSpPr/>
          <p:nvPr/>
        </p:nvSpPr>
        <p:spPr>
          <a:xfrm>
            <a:off x="152400" y="6400800"/>
            <a:ext cx="1300356" cy="246221"/>
          </a:xfrm>
          <a:prstGeom prst="rect">
            <a:avLst/>
          </a:prstGeom>
        </p:spPr>
        <p:txBody>
          <a:bodyPr wrap="square">
            <a:spAutoFit/>
          </a:bodyPr>
          <a:lstStyle/>
          <a:p>
            <a:fld id="{10310559-CA53-4CC6-B6FC-027D99C84AFE}" type="datetimeFigureOut">
              <a:rPr lang="en-US" sz="1000" smtClean="0"/>
              <a:pPr/>
              <a:t>1/13/2015</a:t>
            </a:fld>
            <a:endParaRPr lang="en-US" sz="1000" dirty="0"/>
          </a:p>
        </p:txBody>
      </p:sp>
      <p:sp>
        <p:nvSpPr>
          <p:cNvPr id="21" name="Rectangle 5"/>
          <p:cNvSpPr>
            <a:spLocks noChangeArrowheads="1"/>
          </p:cNvSpPr>
          <p:nvPr/>
        </p:nvSpPr>
        <p:spPr bwMode="auto">
          <a:xfrm>
            <a:off x="914400" y="1128663"/>
            <a:ext cx="7010400" cy="369332"/>
          </a:xfrm>
          <a:prstGeom prst="rect">
            <a:avLst/>
          </a:prstGeom>
          <a:solidFill>
            <a:srgbClr val="FFC000"/>
          </a:solidFill>
          <a:ln w="9525">
            <a:noFill/>
            <a:miter lim="800000"/>
            <a:headEnd/>
            <a:tailEnd/>
          </a:ln>
        </p:spPr>
        <p:txBody>
          <a:bodyPr>
            <a:spAutoFit/>
          </a:bodyPr>
          <a:lstStyle/>
          <a:p>
            <a:pPr algn="ctr"/>
            <a:r>
              <a:rPr lang="fr-FR" altLang="fr-FR" dirty="0" smtClean="0">
                <a:latin typeface="Calibri" pitchFamily="34" charset="0"/>
              </a:rPr>
              <a:t>2.3 Préparation des fichiers</a:t>
            </a:r>
            <a:endParaRPr lang="en-US" altLang="fr-FR" sz="1100" dirty="0">
              <a:latin typeface="Calibri" pitchFamily="34" charset="0"/>
            </a:endParaRPr>
          </a:p>
        </p:txBody>
      </p:sp>
      <p:graphicFrame>
        <p:nvGraphicFramePr>
          <p:cNvPr id="17" name="Tableau 1"/>
          <p:cNvGraphicFramePr>
            <a:graphicFrameLocks noGrp="1"/>
          </p:cNvGraphicFramePr>
          <p:nvPr>
            <p:extLst>
              <p:ext uri="{D42A27DB-BD31-4B8C-83A1-F6EECF244321}">
                <p14:modId xmlns="" xmlns:p14="http://schemas.microsoft.com/office/powerpoint/2010/main" val="765806506"/>
              </p:ext>
            </p:extLst>
          </p:nvPr>
        </p:nvGraphicFramePr>
        <p:xfrm>
          <a:off x="304800" y="1541348"/>
          <a:ext cx="8581530" cy="3000168"/>
        </p:xfrm>
        <a:graphic>
          <a:graphicData uri="http://schemas.openxmlformats.org/drawingml/2006/table">
            <a:tbl>
              <a:tblPr/>
              <a:tblGrid>
                <a:gridCol w="990600"/>
                <a:gridCol w="609600"/>
                <a:gridCol w="1579636"/>
                <a:gridCol w="2154164"/>
                <a:gridCol w="1525251"/>
                <a:gridCol w="1722279"/>
              </a:tblGrid>
              <a:tr h="28745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Liste des fich</a:t>
                      </a: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Type</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Contenu</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Résultats produits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Fichiers dépendants</a:t>
                      </a:r>
                    </a:p>
                  </a:txBody>
                  <a:tcPr marT="45722" marB="45722"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Calibri" panose="020F0502020204030204" pitchFamily="34" charset="0"/>
                          <a:cs typeface="Arial" panose="020B0604020202020204" pitchFamily="34" charset="0"/>
                        </a:rPr>
                        <a:t>Observations</a:t>
                      </a:r>
                    </a:p>
                  </a:txBody>
                  <a:tcPr marT="45722" marB="45722"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79646"/>
                    </a:solidFill>
                  </a:tcPr>
                </a:tc>
              </a:tr>
              <a:tr h="83820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Flow_agg_prod_btp</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Excel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Production annuelle du  BTP issue des comptes nationaux</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SYNTHESE TRE</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Feuille passage CN CNT</a:t>
                      </a: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r h="822964">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Flow_rel_ind_btp</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Excel</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Indicateur trimestriel du BTP</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Travail_ciment</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chemeClr val="bg1"/>
                    </a:solidFill>
                  </a:tcPr>
                </a:tc>
              </a:tr>
              <a:tr h="40513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Batch_flow_btp</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22" marB="45722" horzOverflow="overflow">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batch</a:t>
                      </a: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Programme ECOTRIM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Productions trimestrielles du BTP</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Flow_agg_prod_btp</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altLang="fr-FR" sz="1400" b="0" i="0" u="none" strike="noStrike" cap="none" normalizeH="0" baseline="0" dirty="0" err="1" smtClean="0">
                          <a:ln>
                            <a:noFill/>
                          </a:ln>
                          <a:solidFill>
                            <a:srgbClr val="000000"/>
                          </a:solidFill>
                          <a:effectLst/>
                          <a:latin typeface="Calibri" panose="020F0502020204030204" pitchFamily="34" charset="0"/>
                          <a:cs typeface="Arial" panose="020B0604020202020204" pitchFamily="34" charset="0"/>
                        </a:rPr>
                        <a:t>Flow_rel_ind_btp</a:t>
                      </a: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fontAlgn="base">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718" marB="45718" horzOverflow="overflow">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lnTlToBr>
                      <a:noFill/>
                    </a:lnTlToBr>
                    <a:lnBlToTr>
                      <a:noFill/>
                    </a:lnBlToTr>
                    <a:solidFill>
                      <a:srgbClr val="FDEFE9"/>
                    </a:solidFill>
                  </a:tcPr>
                </a:tc>
              </a:tr>
            </a:tbl>
          </a:graphicData>
        </a:graphic>
      </p:graphicFrame>
    </p:spTree>
    <p:extLst>
      <p:ext uri="{BB962C8B-B14F-4D97-AF65-F5344CB8AC3E}">
        <p14:creationId xmlns="" xmlns:p14="http://schemas.microsoft.com/office/powerpoint/2010/main" val="792879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11067</TotalTime>
  <Words>1459</Words>
  <Application>Microsoft Office PowerPoint</Application>
  <PresentationFormat>Affichage à l'écran (4:3)</PresentationFormat>
  <Paragraphs>207</Paragraphs>
  <Slides>14</Slides>
  <Notes>13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Office Theme</vt:lpstr>
      <vt:lpstr>METHODOLOGIE DES BRANCHES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hgbossa</dc:creator>
  <cp:lastModifiedBy>Baowendssom François</cp:lastModifiedBy>
  <cp:revision>83</cp:revision>
  <dcterms:created xsi:type="dcterms:W3CDTF">2014-11-21T10:25:01Z</dcterms:created>
  <dcterms:modified xsi:type="dcterms:W3CDTF">2015-01-13T12:46:11Z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83613359</vt:i4>
  </property>
  <property fmtid="{D5CDD505-2E9C-101B-9397-08002B2CF9AE}" pid="3" name="_NewReviewCycle">
    <vt:lpwstr/>
  </property>
  <property fmtid="{D5CDD505-2E9C-101B-9397-08002B2CF9AE}" pid="4" name="_EmailSubject">
    <vt:lpwstr>Séminaire comptes trimestriels a Bamako du 19 au 23 janvier 2015</vt:lpwstr>
  </property>
  <property fmtid="{D5CDD505-2E9C-101B-9397-08002B2CF9AE}" pid="5" name="_AuthorEmail">
    <vt:lpwstr>HGbossa@imf.org</vt:lpwstr>
  </property>
  <property fmtid="{D5CDD505-2E9C-101B-9397-08002B2CF9AE}" pid="6" name="_AuthorEmailDisplayName">
    <vt:lpwstr>Gbossa, Hubert</vt:lpwstr>
  </property>
</Properties>
</file>