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2"/>
  </p:notesMasterIdLst>
  <p:sldIdLst>
    <p:sldId id="423" r:id="rId2"/>
    <p:sldId id="424" r:id="rId3"/>
    <p:sldId id="425" r:id="rId4"/>
    <p:sldId id="426" r:id="rId5"/>
    <p:sldId id="428" r:id="rId6"/>
    <p:sldId id="427" r:id="rId7"/>
    <p:sldId id="429" r:id="rId8"/>
    <p:sldId id="430" r:id="rId9"/>
    <p:sldId id="440" r:id="rId10"/>
    <p:sldId id="441" r:id="rId11"/>
    <p:sldId id="431" r:id="rId12"/>
    <p:sldId id="434" r:id="rId13"/>
    <p:sldId id="435" r:id="rId14"/>
    <p:sldId id="432" r:id="rId15"/>
    <p:sldId id="436" r:id="rId16"/>
    <p:sldId id="433" r:id="rId17"/>
    <p:sldId id="438" r:id="rId18"/>
    <p:sldId id="437" r:id="rId19"/>
    <p:sldId id="439" r:id="rId20"/>
    <p:sldId id="362" r:id="rId21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CCFFCC"/>
    </p:penClr>
  </p:showPr>
  <p:clrMru>
    <a:srgbClr val="339933"/>
    <a:srgbClr val="FF0000"/>
    <a:srgbClr val="0000FF"/>
    <a:srgbClr val="CCFFCC"/>
    <a:srgbClr val="FF9900"/>
    <a:srgbClr val="00CC66"/>
    <a:srgbClr val="008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41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8" y="-108"/>
      </p:cViewPr>
      <p:guideLst>
        <p:guide orient="horz" pos="4292"/>
        <p:guide pos="57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emf"/><Relationship Id="rId4" Type="http://schemas.openxmlformats.org/officeDocument/2006/relationships/image" Target="../media/image5.emf"/><Relationship Id="rId9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B7027D4-B725-43D8-949B-C0790D06780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0E4328D-1648-498D-AA6B-9A97DFCC5AA1}" type="slidenum">
              <a:rPr lang="fr-FR" smtClean="0"/>
              <a:pPr/>
              <a:t>1</a:t>
            </a:fld>
            <a:endParaRPr lang="fr-FR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B7027D4-B725-43D8-949B-C0790D067808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E08CC4-0FF2-4844-B0EB-6D3558FFC01C}" type="slidenum">
              <a:rPr lang="fr-FR"/>
              <a:pPr/>
              <a:t>20</a:t>
            </a:fld>
            <a:endParaRPr lang="fr-FR"/>
          </a:p>
        </p:txBody>
      </p:sp>
      <p:sp>
        <p:nvSpPr>
          <p:cNvPr id="269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9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CC"/>
            </a:gs>
            <a:gs pos="100000">
              <a:srgbClr val="99CC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ogo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304800"/>
            <a:ext cx="1939925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95536" y="2132856"/>
            <a:ext cx="8568952" cy="1944216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	Guide méthodologique révisé de production des comptes nationaux trimestriels (CNT) dans les Etats membres d’AFRISTAT</a:t>
            </a:r>
            <a:endParaRPr lang="fr-FR" dirty="0" smtClean="0"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Tx/>
              <a:buNone/>
              <a:defRPr/>
            </a:pPr>
            <a:r>
              <a:rPr lang="fr-FR" sz="2400" b="1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fr-FR" sz="2400" b="1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> </a:t>
            </a:r>
            <a:endParaRPr lang="fr-FR" sz="2400" b="1" dirty="0" smtClean="0">
              <a:solidFill>
                <a:schemeClr val="accent2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algn="ctr" eaLnBrk="1" hangingPunct="1">
              <a:buFontTx/>
              <a:buNone/>
              <a:defRPr/>
            </a:pPr>
            <a:endParaRPr lang="fr-FR" sz="2400" b="1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fr-FR" sz="2400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fr-FR" sz="2400" dirty="0" smtClean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52" name="Line 5"/>
          <p:cNvSpPr>
            <a:spLocks noChangeShapeType="1"/>
          </p:cNvSpPr>
          <p:nvPr/>
        </p:nvSpPr>
        <p:spPr bwMode="auto">
          <a:xfrm>
            <a:off x="0" y="4643438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148486" name="Rectangle 6"/>
          <p:cNvSpPr>
            <a:spLocks noChangeArrowheads="1"/>
          </p:cNvSpPr>
          <p:nvPr/>
        </p:nvSpPr>
        <p:spPr bwMode="auto">
          <a:xfrm>
            <a:off x="250825" y="4714875"/>
            <a:ext cx="8435975" cy="9463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r">
              <a:spcBef>
                <a:spcPct val="20000"/>
              </a:spcBef>
              <a:defRPr/>
            </a:pP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Ibrahima SORY</a:t>
            </a:r>
            <a:br>
              <a:rPr lang="fr-FR" sz="2400" b="1" dirty="0" smtClean="0">
                <a:latin typeface="Arial" pitchFamily="34" charset="0"/>
                <a:cs typeface="Arial" pitchFamily="34" charset="0"/>
              </a:rPr>
            </a:br>
            <a:r>
              <a:rPr lang="fr-FR" sz="2400" b="1" dirty="0" smtClean="0">
                <a:latin typeface="Arial" pitchFamily="34" charset="0"/>
                <a:cs typeface="Arial" pitchFamily="34" charset="0"/>
              </a:rPr>
              <a:t> Expert en comptabilité nationale  AFRISTAT</a:t>
            </a:r>
            <a:endParaRPr lang="fr-FR" sz="2400" b="1" dirty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67744" y="332656"/>
            <a:ext cx="66247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hangingPunct="0"/>
            <a:r>
              <a:rPr lang="fr-FR" sz="2800" b="1" dirty="0" smtClean="0">
                <a:solidFill>
                  <a:srgbClr val="0000F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SEMINAIRE SUR LES COMPTES NATIONAUX</a:t>
            </a:r>
          </a:p>
          <a:p>
            <a:pPr lvl="0" algn="ctr" eaLnBrk="0" hangingPunct="0"/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lvl="0" algn="ctr" eaLnBrk="0" hangingPunct="0"/>
            <a:r>
              <a:rPr lang="fr-FR" b="1" dirty="0" smtClean="0">
                <a:solidFill>
                  <a:srgbClr val="00000A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Bamako, du 09 au 13 octobre 2017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Révision méthodologique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4.1. Amélioration apportée</a:t>
            </a:r>
          </a:p>
          <a:p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Modèles espace-état: </a:t>
            </a: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distinction entre les variables observées (CNA) et les variables cachées (CNT); et deux équations:</a:t>
            </a:r>
          </a:p>
          <a:p>
            <a:pPr lvl="1"/>
            <a:r>
              <a:rPr lang="fr-FR" altLang="fr-FR" dirty="0" smtClean="0">
                <a:latin typeface="Arial" pitchFamily="34" charset="0"/>
                <a:cs typeface="Arial" pitchFamily="34" charset="0"/>
              </a:rPr>
              <a:t>Equation de mesure: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décrivant la manière dont les variables observées sont générées par les variables cachées et les résidus;</a:t>
            </a:r>
            <a:endParaRPr lang="fr-FR" altLang="fr-FR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fr-FR" altLang="fr-FR" dirty="0" smtClean="0">
                <a:latin typeface="Arial" pitchFamily="34" charset="0"/>
                <a:cs typeface="Arial" pitchFamily="34" charset="0"/>
              </a:rPr>
              <a:t>Equation d’état: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décrivant la manière dont les variables cachées sont générées à partir de leur retard et d’innovations.</a:t>
            </a:r>
            <a:endParaRPr lang="fr-FR" alt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Révision méthodologique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4.2. Equations du modèle</a:t>
            </a:r>
          </a:p>
          <a:p>
            <a:pPr eaLnBrk="1" hangingPunct="1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Soient        un processus 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univarié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inobservable à rythme trimestriel mais observable à rythme annuel  et      un processus observable à n’importe quelle fréquence. On désigne par      et        respectivement les processus observables à rythme annuel de       et       tel que    </a:t>
            </a:r>
          </a:p>
          <a:p>
            <a:pPr eaLnBrk="1" hangingPunct="1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  avec  </a:t>
            </a:r>
          </a:p>
          <a:p>
            <a:pPr eaLnBrk="1" hangingPunct="1">
              <a:buFontTx/>
              <a:buNone/>
            </a:pP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None/>
            </a:pP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8" name="Objet 47"/>
          <p:cNvGraphicFramePr>
            <a:graphicFrameLocks noChangeAspect="1"/>
          </p:cNvGraphicFramePr>
          <p:nvPr/>
        </p:nvGraphicFramePr>
        <p:xfrm>
          <a:off x="4711700" y="1890713"/>
          <a:ext cx="279400" cy="228600"/>
        </p:xfrm>
        <a:graphic>
          <a:graphicData uri="http://schemas.openxmlformats.org/presentationml/2006/ole">
            <p:oleObj spid="_x0000_s1070" name="Equation" r:id="rId3" imgW="279360" imgH="228600" progId="Equation.DSMT4">
              <p:embed/>
            </p:oleObj>
          </a:graphicData>
        </a:graphic>
      </p:graphicFrame>
      <p:graphicFrame>
        <p:nvGraphicFramePr>
          <p:cNvPr id="49" name="Objet 48"/>
          <p:cNvGraphicFramePr>
            <a:graphicFrameLocks noChangeAspect="1"/>
          </p:cNvGraphicFramePr>
          <p:nvPr/>
        </p:nvGraphicFramePr>
        <p:xfrm>
          <a:off x="1835696" y="2060848"/>
          <a:ext cx="648072" cy="792088"/>
        </p:xfrm>
        <a:graphic>
          <a:graphicData uri="http://schemas.openxmlformats.org/presentationml/2006/ole">
            <p:oleObj spid="_x0000_s1071" name="Equation" r:id="rId4" imgW="279360" imgH="228600" progId="Equation.DSMT4">
              <p:embed/>
            </p:oleObj>
          </a:graphicData>
        </a:graphic>
      </p:graphicFrame>
      <p:graphicFrame>
        <p:nvGraphicFramePr>
          <p:cNvPr id="50" name="Objet 49"/>
          <p:cNvGraphicFramePr>
            <a:graphicFrameLocks noChangeAspect="1"/>
          </p:cNvGraphicFramePr>
          <p:nvPr/>
        </p:nvGraphicFramePr>
        <p:xfrm>
          <a:off x="2483768" y="3212976"/>
          <a:ext cx="504056" cy="576064"/>
        </p:xfrm>
        <a:graphic>
          <a:graphicData uri="http://schemas.openxmlformats.org/presentationml/2006/ole">
            <p:oleObj spid="_x0000_s1072" name="Equation" r:id="rId5" imgW="317160" imgH="228600" progId="Equation.DSMT4">
              <p:embed/>
            </p:oleObj>
          </a:graphicData>
        </a:graphic>
      </p:graphicFrame>
      <p:graphicFrame>
        <p:nvGraphicFramePr>
          <p:cNvPr id="1073" name="Object 49"/>
          <p:cNvGraphicFramePr>
            <a:graphicFrameLocks noChangeAspect="1"/>
          </p:cNvGraphicFramePr>
          <p:nvPr/>
        </p:nvGraphicFramePr>
        <p:xfrm>
          <a:off x="8485195" y="3717032"/>
          <a:ext cx="658805" cy="576064"/>
        </p:xfrm>
        <a:graphic>
          <a:graphicData uri="http://schemas.openxmlformats.org/presentationml/2006/ole">
            <p:oleObj spid="_x0000_s1073" name="Equation" r:id="rId6" imgW="286219" imgH="231102" progId="Equation.DSMT4">
              <p:embed/>
            </p:oleObj>
          </a:graphicData>
        </a:graphic>
      </p:graphicFrame>
      <p:graphicFrame>
        <p:nvGraphicFramePr>
          <p:cNvPr id="1074" name="Object 50"/>
          <p:cNvGraphicFramePr>
            <a:graphicFrameLocks noChangeAspect="1"/>
          </p:cNvGraphicFramePr>
          <p:nvPr/>
        </p:nvGraphicFramePr>
        <p:xfrm>
          <a:off x="1115616" y="4221088"/>
          <a:ext cx="648072" cy="576064"/>
        </p:xfrm>
        <a:graphic>
          <a:graphicData uri="http://schemas.openxmlformats.org/presentationml/2006/ole">
            <p:oleObj spid="_x0000_s1074" name="Equation" r:id="rId7" imgW="304175" imgH="237582" progId="Equation.DSMT4">
              <p:embed/>
            </p:oleObj>
          </a:graphicData>
        </a:graphic>
      </p:graphicFrame>
      <p:graphicFrame>
        <p:nvGraphicFramePr>
          <p:cNvPr id="1075" name="Object 51"/>
          <p:cNvGraphicFramePr>
            <a:graphicFrameLocks noChangeAspect="1"/>
          </p:cNvGraphicFramePr>
          <p:nvPr/>
        </p:nvGraphicFramePr>
        <p:xfrm>
          <a:off x="6516216" y="4653136"/>
          <a:ext cx="647700" cy="790575"/>
        </p:xfrm>
        <a:graphic>
          <a:graphicData uri="http://schemas.openxmlformats.org/presentationml/2006/ole">
            <p:oleObj spid="_x0000_s1075" name="Equation" r:id="rId8" imgW="647640" imgH="790560" progId="Equation.DSMT4">
              <p:embed/>
            </p:oleObj>
          </a:graphicData>
        </a:graphic>
      </p:graphicFrame>
      <p:graphicFrame>
        <p:nvGraphicFramePr>
          <p:cNvPr id="1076" name="Object 52"/>
          <p:cNvGraphicFramePr>
            <a:graphicFrameLocks noChangeAspect="1"/>
          </p:cNvGraphicFramePr>
          <p:nvPr/>
        </p:nvGraphicFramePr>
        <p:xfrm>
          <a:off x="7668344" y="4725144"/>
          <a:ext cx="503237" cy="576263"/>
        </p:xfrm>
        <a:graphic>
          <a:graphicData uri="http://schemas.openxmlformats.org/presentationml/2006/ole">
            <p:oleObj spid="_x0000_s1076" name="Equation" r:id="rId9" imgW="503280" imgH="576360" progId="Equation.DSMT4">
              <p:embed/>
            </p:oleObj>
          </a:graphicData>
        </a:graphic>
      </p:graphicFrame>
      <p:graphicFrame>
        <p:nvGraphicFramePr>
          <p:cNvPr id="1077" name="Object 53"/>
          <p:cNvGraphicFramePr>
            <a:graphicFrameLocks noChangeAspect="1"/>
          </p:cNvGraphicFramePr>
          <p:nvPr/>
        </p:nvGraphicFramePr>
        <p:xfrm>
          <a:off x="1763688" y="5085184"/>
          <a:ext cx="3240360" cy="864096"/>
        </p:xfrm>
        <a:graphic>
          <a:graphicData uri="http://schemas.openxmlformats.org/presentationml/2006/ole">
            <p:oleObj spid="_x0000_s1077" name="Equation" r:id="rId10" imgW="1398775" imgH="413968" progId="Equation.DSMT4">
              <p:embed/>
            </p:oleObj>
          </a:graphicData>
        </a:graphic>
      </p:graphicFrame>
      <p:graphicFrame>
        <p:nvGraphicFramePr>
          <p:cNvPr id="1078" name="Object 54"/>
          <p:cNvGraphicFramePr>
            <a:graphicFrameLocks noChangeAspect="1"/>
          </p:cNvGraphicFramePr>
          <p:nvPr/>
        </p:nvGraphicFramePr>
        <p:xfrm>
          <a:off x="1979712" y="5949280"/>
          <a:ext cx="936104" cy="360040"/>
        </p:xfrm>
        <a:graphic>
          <a:graphicData uri="http://schemas.openxmlformats.org/presentationml/2006/ole">
            <p:oleObj spid="_x0000_s1078" name="Equation" r:id="rId11" imgW="419453" imgH="182866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Révision méthodologique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504056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4.2. Equations du modèle</a:t>
            </a:r>
          </a:p>
          <a:p>
            <a:pPr eaLnBrk="1" hangingPunct="1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Ces processus sont générés par le modèle défini par les 2 équations:</a:t>
            </a: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None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259632" y="3284984"/>
          <a:ext cx="5112568" cy="792088"/>
        </p:xfrm>
        <a:graphic>
          <a:graphicData uri="http://schemas.openxmlformats.org/presentationml/2006/ole">
            <p:oleObj spid="_x0000_s55298" name="Equation" r:id="rId3" imgW="2742965" imgH="474803" progId="Equation.DSMT4">
              <p:embed/>
            </p:oleObj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331640" y="4221088"/>
          <a:ext cx="4248472" cy="720080"/>
        </p:xfrm>
        <a:graphic>
          <a:graphicData uri="http://schemas.openxmlformats.org/presentationml/2006/ole">
            <p:oleObj spid="_x0000_s55299" name="Equation" r:id="rId4" imgW="3533389" imgH="420447" progId="Equation.DSMT4">
              <p:embed/>
            </p:oleObj>
          </a:graphicData>
        </a:graphic>
      </p:graphicFrame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251520" y="4879613"/>
            <a:ext cx="871296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48000" algn="ctr"/>
                <a:tab pos="6032500" algn="r"/>
              </a:tabLst>
            </a:pPr>
            <a:r>
              <a:rPr kumimoji="0" lang="fr-FR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Pour l’estimation des paramètres, on considère la régression augmentée ci-après: </a:t>
            </a:r>
            <a:endParaRPr kumimoji="0" lang="fr-FR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28" name="Object 4"/>
          <p:cNvGraphicFramePr>
            <a:graphicFrameLocks noChangeAspect="1"/>
          </p:cNvGraphicFramePr>
          <p:nvPr/>
        </p:nvGraphicFramePr>
        <p:xfrm>
          <a:off x="827584" y="5805264"/>
          <a:ext cx="4320480" cy="792088"/>
        </p:xfrm>
        <a:graphic>
          <a:graphicData uri="http://schemas.openxmlformats.org/presentationml/2006/ole">
            <p:oleObj spid="_x0000_s55300" name="Equation" r:id="rId5" imgW="1117600" imgH="228600" progId="Equation.DSMT4">
              <p:embed/>
            </p:oleObj>
          </a:graphicData>
        </a:graphic>
      </p:graphicFrame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Révision méthodologique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504056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4.2. Equations du modèle</a:t>
            </a:r>
          </a:p>
          <a:p>
            <a:pPr marL="514350" indent="-514350" eaLnBrk="1" hangingPunct="1">
              <a:buFontTx/>
              <a:buNone/>
            </a:pPr>
            <a:r>
              <a:rPr lang="fr-FR" dirty="0" smtClean="0"/>
              <a:t>	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Choix d’un modèle à deux équations (d’état et de mesure):</a:t>
            </a:r>
          </a:p>
          <a:p>
            <a:pPr marL="514350" indent="-514350" eaLnBrk="1" hangingPunct="1">
              <a:buFontTx/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- intégrant la dynamique saisonnière des indicateurs infra-annuels ;</a:t>
            </a:r>
          </a:p>
          <a:p>
            <a:pPr marL="514350" indent="-514350" eaLnBrk="1" hangingPunct="1">
              <a:buFontTx/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- permettant d’estimer et prédire les valeurs ajoutées trimestrielles inobservables ;</a:t>
            </a:r>
          </a:p>
          <a:p>
            <a:pPr marL="514350" indent="-514350" eaLnBrk="1" hangingPunct="1">
              <a:buFontTx/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- et en déduire le PIB sur la base de l’information trimestrielle disponible.</a:t>
            </a: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Résultats obtenus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5.1. Applications au cas du Bénin et du Mali</a:t>
            </a:r>
          </a:p>
          <a:p>
            <a:pPr eaLnBrk="1" hangingPunct="1">
              <a:buFontTx/>
              <a:buChar char="-"/>
            </a:pP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Illustrations à travers quelques branches d’activités pour lesquelles des indicateurs infra-annuels étaient rapidement disponibles;</a:t>
            </a: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Estimation: paramètres d’intérêt, en général très significatifs;</a:t>
            </a: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Prévisions: globalement satisfaisantes, plus de 75% des intervalles de confiance recouvrent la valeur ajoutée observée;</a:t>
            </a: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5.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Résultats obtenus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5.2. Enseignement majeur tiré</a:t>
            </a: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Inadéquation pour certaines branches de l’indice harmonisé de production industrielle (IHPI) comme déterminant principal de la valeur ajoutée, en raison de l’importance du secteur informel;</a:t>
            </a:r>
          </a:p>
          <a:p>
            <a:pPr eaLnBrk="1" hangingPunct="1">
              <a:buFontTx/>
              <a:buChar char="-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Veille à assurer pour l’efficacité du dispositif de production des indicateurs infra-annuels: prise en compte du secteur informel</a:t>
            </a: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Perspectives</a:t>
            </a: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6.1. Généralisation à l’ensemble des branches</a:t>
            </a:r>
          </a:p>
          <a:p>
            <a:pPr eaLnBrk="1" hangingPunct="1"/>
            <a:r>
              <a:rPr lang="fr-FR" altLang="fr-FR" dirty="0" smtClean="0">
                <a:latin typeface="Arial" pitchFamily="34" charset="0"/>
                <a:cs typeface="Arial" pitchFamily="34" charset="0"/>
              </a:rPr>
              <a:t>Poursuite des travaux par une couverture de toutes les branches d’activités en vue d’en déduire le PIB (estimation et prévision des taux de croissance);</a:t>
            </a:r>
          </a:p>
          <a:p>
            <a:pPr eaLnBrk="1" hangingPunct="1">
              <a:buFontTx/>
              <a:buNone/>
            </a:pP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Perspectives</a:t>
            </a: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6.2. Possibilité d’extension</a:t>
            </a:r>
          </a:p>
          <a:p>
            <a:pPr eaLnBrk="1" hangingPunct="1"/>
            <a:r>
              <a:rPr lang="fr-FR" altLang="fr-FR" dirty="0" smtClean="0">
                <a:latin typeface="Arial" pitchFamily="34" charset="0"/>
                <a:cs typeface="Arial" pitchFamily="34" charset="0"/>
              </a:rPr>
              <a:t>Extension de l’équation d’état à d’autres variables exogènes (prix des matières premières, prix du baril du pétrole, crise financière, etc.) </a:t>
            </a:r>
          </a:p>
          <a:p>
            <a:pPr lvl="1" eaLnBrk="1" hangingPunct="1">
              <a:buNone/>
            </a:pP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		 </a:t>
            </a:r>
            <a:r>
              <a:rPr lang="fr-FR" altLang="fr-FR" b="1" dirty="0" smtClean="0">
                <a:solidFill>
                  <a:srgbClr val="339933"/>
                </a:solidFill>
                <a:latin typeface="Arial" pitchFamily="34" charset="0"/>
                <a:cs typeface="Arial" pitchFamily="34" charset="0"/>
              </a:rPr>
              <a:t>En vue d’apprécier l’impact des chocs exogènes sur la croissance.</a:t>
            </a:r>
          </a:p>
          <a:p>
            <a:pPr eaLnBrk="1" hangingPunct="1">
              <a:buFontTx/>
              <a:buNone/>
            </a:pP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lèche droite 4"/>
          <p:cNvSpPr/>
          <p:nvPr/>
        </p:nvSpPr>
        <p:spPr>
          <a:xfrm>
            <a:off x="683568" y="4365104"/>
            <a:ext cx="648072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Perspectives</a:t>
            </a: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6.3. Automatisation</a:t>
            </a:r>
          </a:p>
          <a:p>
            <a:pPr eaLnBrk="1" hangingPunct="1"/>
            <a:r>
              <a:rPr lang="fr-FR" altLang="fr-FR" dirty="0" smtClean="0">
                <a:latin typeface="Arial" pitchFamily="34" charset="0"/>
                <a:cs typeface="Arial" pitchFamily="34" charset="0"/>
              </a:rPr>
              <a:t>Travaux d’automatisation à l’aide d’un logiciel statistique (R par exemple) en vue de leur adaptation aux pays.</a:t>
            </a:r>
          </a:p>
          <a:p>
            <a:pPr eaLnBrk="1" hangingPunct="1">
              <a:buFontTx/>
              <a:buNone/>
            </a:pP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6.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Perspectives</a:t>
            </a: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6.4. Atelier technique sur les CNT</a:t>
            </a:r>
          </a:p>
          <a:p>
            <a:pPr eaLnBrk="1" hangingPunct="1"/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En collaboration avec nos partenaires, organiser un atelier spécifique sur les CNT en 2018;</a:t>
            </a:r>
          </a:p>
          <a:p>
            <a:pPr eaLnBrk="1" hangingPunct="1"/>
            <a:r>
              <a:rPr lang="fr-FR" altLang="fr-FR" dirty="0" smtClean="0">
                <a:latin typeface="Arial" pitchFamily="34" charset="0"/>
                <a:cs typeface="Arial" pitchFamily="34" charset="0"/>
              </a:rPr>
              <a:t>Sur la base des travaux, présenter le guide </a:t>
            </a:r>
            <a:r>
              <a:rPr lang="fr-FR" altLang="fr-FR" smtClean="0">
                <a:latin typeface="Arial" pitchFamily="34" charset="0"/>
                <a:cs typeface="Arial" pitchFamily="34" charset="0"/>
              </a:rPr>
              <a:t>complet </a:t>
            </a:r>
            <a:r>
              <a:rPr lang="fr-FR" altLang="fr-FR" smtClean="0">
                <a:latin typeface="Arial" pitchFamily="34" charset="0"/>
                <a:cs typeface="Arial" pitchFamily="34" charset="0"/>
              </a:rPr>
              <a:t>révisé.</a:t>
            </a:r>
            <a:endParaRPr lang="fr-FR" alt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809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r>
              <a:rPr kumimoji="0" lang="fr-FR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67744" y="274638"/>
            <a:ext cx="6624736" cy="1210146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dirty="0" smtClean="0"/>
              <a:t>		</a:t>
            </a:r>
            <a:br>
              <a:rPr lang="fr-FR" dirty="0" smtClean="0"/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PLAN DE L’EXPOSE</a:t>
            </a: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179512" y="1628800"/>
            <a:ext cx="8964488" cy="449736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Introduction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Rappels du contenu du Guide méthodologique de 2011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Pourquoi réviser la méthodologie ? </a:t>
            </a:r>
            <a:endParaRPr lang="fr-FR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Révision méthodologique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Résultats obtenus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Perspectives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636838"/>
            <a:ext cx="8229600" cy="143986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Tx/>
              <a:buNone/>
            </a:pPr>
            <a:r>
              <a:rPr lang="fr-FR" b="1">
                <a:latin typeface="Arial" charset="0"/>
              </a:rPr>
              <a:t>MERCI POUR VOTRE ATTENTION!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checkerboard(across)">
                                      <p:cBhvr>
                                        <p:cTn id="13" dur="500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mph" presetSubtype="1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/>
      <p:bldP spid="103427" grpId="1" build="p"/>
      <p:bldP spid="103427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4608512" cy="1282154"/>
          </a:xfrm>
        </p:spPr>
        <p:txBody>
          <a:bodyPr/>
          <a:lstStyle/>
          <a:p>
            <a:pPr marL="342900" indent="-342900" algn="ctr" eaLnBrk="1" hangingPunct="1">
              <a:spcBef>
                <a:spcPct val="20000"/>
              </a:spcBef>
              <a:defRPr/>
            </a:pPr>
            <a:r>
              <a:rPr lang="fr-FR" sz="4000" dirty="0" smtClean="0">
                <a:latin typeface="Arial" pitchFamily="34" charset="0"/>
                <a:cs typeface="Arial" pitchFamily="34" charset="0"/>
              </a:rPr>
              <a:t>1.</a:t>
            </a:r>
            <a:r>
              <a:rPr lang="fr-FR" sz="4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Introduction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00200"/>
            <a:ext cx="8892480" cy="506916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eaLnBrk="1" hangingPunct="1">
              <a:buAutoNum type="arabicPeriod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En 2011, dispositif d’élaboration des CNT décrit dans le manuel rédigé par AFRISTAT pour ses pays membres: </a:t>
            </a:r>
            <a:r>
              <a:rPr lang="fr-FR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« Manuel méthodologique de production des comptes trimestriels dans les Etats membres d’Afrique au sud du Sahara »;</a:t>
            </a:r>
          </a:p>
          <a:p>
            <a:pPr marL="514350" indent="-514350" eaLnBrk="1" hangingPunct="1">
              <a:buAutoNum type="arabicPeriod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 ce jour, plusieurs Etats membres engagés dans le processus et ceux diffusant les CNT: Cameroun, Sénégal, Burkina Faso, Côte d’Ivoire.</a:t>
            </a:r>
            <a:endParaRPr lang="fr-FR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>
              <a:solidFill>
                <a:srgbClr val="0000FF"/>
              </a:solidFill>
            </a:endParaRPr>
          </a:p>
          <a:p>
            <a:pPr marL="514350" indent="-514350" eaLnBrk="1" hangingPunct="1">
              <a:buNone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Rappels du contenu du Guide méthodologique de 2011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2.1. Deux (2) phases: </a:t>
            </a:r>
            <a:r>
              <a:rPr lang="fr-FR" altLang="fr-FR" b="1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préparatoire et opérationnelle</a:t>
            </a:r>
          </a:p>
          <a:p>
            <a:pPr eaLnBrk="1" hangingPunct="1">
              <a:buFontTx/>
              <a:buChar char="-"/>
            </a:pP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Phase préparatoire: tester la possibilité de produire des CNT fiables et précis dans les délais répondants aux besoins des utilisateurs; </a:t>
            </a:r>
          </a:p>
          <a:p>
            <a:pPr eaLnBrk="1" hangingPunct="1">
              <a:buFontTx/>
              <a:buChar char="-"/>
            </a:pP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Phase opérationnelle: passage à la production et à la diffusion régulière de CNT sur l’année courante.</a:t>
            </a:r>
          </a:p>
          <a:p>
            <a:pPr eaLnBrk="1" hangingPunct="1">
              <a:buFontTx/>
              <a:buNone/>
            </a:pPr>
            <a:endParaRPr lang="fr-FR" altLang="fr-FR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Rappels du contenu du Guide méthodologique de 2011</a:t>
            </a: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2.2. Méthodologie utilisée: 2 approches</a:t>
            </a:r>
            <a:endParaRPr lang="fr-FR" altLang="fr-FR" b="1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Approche économétrique, basée sur la technique d’étalonnage-calage;</a:t>
            </a: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Approche mathématique ou numérique,  basée sur le principe de préservation de l’évolution infra annuelle de l’indicateur conjoncturel.</a:t>
            </a:r>
          </a:p>
          <a:p>
            <a:pPr eaLnBrk="1" hangingPunct="1">
              <a:buNone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fr-FR" b="1" dirty="0" smtClean="0">
                <a:latin typeface="Arial" pitchFamily="34" charset="0"/>
                <a:cs typeface="Arial" pitchFamily="34" charset="0"/>
              </a:rPr>
              <a:t>La technique de l’étalonnage-calage, la plus utilisée dans les Etats membres.</a:t>
            </a:r>
            <a:endParaRPr lang="fr-FR" altLang="fr-FR" b="1" dirty="0" smtClean="0">
              <a:latin typeface="Arial" pitchFamily="34" charset="0"/>
              <a:cs typeface="Arial" pitchFamily="34" charset="0"/>
            </a:endParaRPr>
          </a:p>
          <a:p>
            <a:pPr marL="514350" indent="-514350" eaLnBrk="1" hangingPunct="1">
              <a:buNone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Pourquoi réviser la méthodologie ? </a:t>
            </a: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Constat: insuffisances du Guide de 2011</a:t>
            </a:r>
          </a:p>
          <a:p>
            <a:pPr eaLnBrk="1" hangingPunct="1">
              <a:buNone/>
            </a:pPr>
            <a:r>
              <a:rPr lang="fr-FR" b="1" dirty="0" smtClean="0">
                <a:latin typeface="Arial" pitchFamily="34" charset="0"/>
                <a:cs typeface="Arial" pitchFamily="34" charset="0"/>
              </a:rPr>
              <a:t>Limites de la technique de l’étalonnage-calage pour plusieurs raisons:</a:t>
            </a: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Au plan empirique: champ plus large des déterminants des valeurs ajoutées sectorielles, lié au choix des indicateurs infra-annuels (Séminaire CNT en 2015 à Bamako);</a:t>
            </a:r>
          </a:p>
          <a:p>
            <a:pPr eaLnBrk="1" hangingPunct="1">
              <a:buNone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3.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Pourquoi réviser la méthodologie ? </a:t>
            </a: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Constat: insuffisances du Guide de 2011</a:t>
            </a:r>
          </a:p>
          <a:p>
            <a:pPr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Au plan statistique: des problèmes liés à la qualité des estimateurs:</a:t>
            </a:r>
          </a:p>
          <a:p>
            <a:pPr lvl="1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Non intégration du comportement « non stationnaire » de l’infra-annuel;</a:t>
            </a:r>
          </a:p>
          <a:p>
            <a:pPr lvl="1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Hypothèse d’</a:t>
            </a:r>
            <a:r>
              <a:rPr lang="fr-FR" dirty="0" err="1" smtClean="0">
                <a:latin typeface="Arial" pitchFamily="34" charset="0"/>
                <a:cs typeface="Arial" pitchFamily="34" charset="0"/>
              </a:rPr>
              <a:t>exogéneité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 et de stationnarité de l’indicateur annuel;</a:t>
            </a:r>
          </a:p>
          <a:p>
            <a:pPr lvl="1" eaLnBrk="1" hangingPunct="1">
              <a:buFontTx/>
              <a:buChar char="-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 Utilisation difficile du modèle à des fins de prévision.</a:t>
            </a: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Révision méthodologique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4.1. Amélioration apportée</a:t>
            </a:r>
          </a:p>
          <a:p>
            <a:pPr eaLnBrk="1" hangingPunct="1">
              <a:buFontTx/>
              <a:buChar char="-"/>
            </a:pP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Intégration de l’</a:t>
            </a:r>
            <a:r>
              <a:rPr lang="fr-FR" altLang="fr-FR" dirty="0" err="1" smtClean="0">
                <a:latin typeface="Arial" pitchFamily="34" charset="0"/>
                <a:cs typeface="Arial" pitchFamily="34" charset="0"/>
              </a:rPr>
              <a:t>endogénéité</a:t>
            </a: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 des indicateurs infra-annuels;</a:t>
            </a:r>
          </a:p>
          <a:p>
            <a:pPr eaLnBrk="1" hangingPunct="1">
              <a:buFontTx/>
              <a:buChar char="-"/>
            </a:pP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Démarche en 2 étapes: 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Postuler une relation linéaire entre les variables observées à rythme annuel et estimer les paramètres ;</a:t>
            </a:r>
          </a:p>
          <a:p>
            <a:pPr lvl="1" eaLnBrk="1" hangingPunct="1">
              <a:buFont typeface="Arial" pitchFamily="34" charset="0"/>
              <a:buChar char="•"/>
            </a:pPr>
            <a:r>
              <a:rPr lang="fr-FR" dirty="0" smtClean="0">
                <a:latin typeface="Arial" pitchFamily="34" charset="0"/>
                <a:cs typeface="Arial" pitchFamily="34" charset="0"/>
              </a:rPr>
              <a:t>Utiliser lesdits paramètres pour proposer des estimations et prévisions à court-terme de variable dépendante.</a:t>
            </a:r>
            <a:endParaRPr lang="fr-FR" altLang="fr-FR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195736" y="274638"/>
            <a:ext cx="6948264" cy="1282154"/>
          </a:xfrm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defRPr/>
            </a:pPr>
            <a:r>
              <a:rPr lang="fr-FR" sz="3200" dirty="0" smtClean="0">
                <a:latin typeface="Arial" pitchFamily="34" charset="0"/>
                <a:cs typeface="Arial" pitchFamily="34" charset="0"/>
              </a:rPr>
              <a:t>4.</a:t>
            </a:r>
            <a:r>
              <a:rPr lang="fr-F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fr-FR" sz="3200" dirty="0" smtClean="0">
                <a:latin typeface="Arial" pitchFamily="34" charset="0"/>
                <a:cs typeface="Arial" pitchFamily="34" charset="0"/>
              </a:rPr>
              <a:t>Révision méthodologique</a:t>
            </a:r>
            <a:br>
              <a:rPr lang="fr-FR" sz="3200" dirty="0" smtClean="0">
                <a:latin typeface="Arial" pitchFamily="34" charset="0"/>
                <a:cs typeface="Arial" pitchFamily="34" charset="0"/>
              </a:rPr>
            </a:br>
            <a: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fr-FR" sz="32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fr-FR" sz="4000" dirty="0" smtClean="0">
                <a:latin typeface="Arial" pitchFamily="34" charset="0"/>
                <a:cs typeface="Arial" pitchFamily="34" charset="0"/>
              </a:rPr>
            </a:br>
            <a:r>
              <a:rPr lang="fr-FR" sz="4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		</a:t>
            </a:r>
            <a:endParaRPr lang="fr-FR" sz="2400" dirty="0" smtClean="0">
              <a:solidFill>
                <a:schemeClr val="tx1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  <a:ea typeface="+mn-ea"/>
              <a:cs typeface="+mn-cs"/>
            </a:endParaRPr>
          </a:p>
        </p:txBody>
      </p:sp>
      <p:sp>
        <p:nvSpPr>
          <p:cNvPr id="3075" name="Espace réservé du contenu 2"/>
          <p:cNvSpPr>
            <a:spLocks noGrp="1"/>
          </p:cNvSpPr>
          <p:nvPr>
            <p:ph idx="1"/>
          </p:nvPr>
        </p:nvSpPr>
        <p:spPr bwMode="auto">
          <a:xfrm>
            <a:off x="251520" y="1628800"/>
            <a:ext cx="8892480" cy="481399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buFontTx/>
              <a:buNone/>
            </a:pP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4.1. Amélioration apportée</a:t>
            </a:r>
          </a:p>
          <a:p>
            <a:r>
              <a:rPr lang="fr-FR" altLang="fr-FR" dirty="0" smtClean="0">
                <a:latin typeface="Arial" pitchFamily="34" charset="0"/>
                <a:cs typeface="Arial" pitchFamily="34" charset="0"/>
              </a:rPr>
              <a:t>Approche économétrique utilisant la famille des </a:t>
            </a:r>
            <a:r>
              <a:rPr lang="fr-FR" dirty="0" smtClean="0">
                <a:latin typeface="Arial" pitchFamily="34" charset="0"/>
                <a:cs typeface="Arial" pitchFamily="34" charset="0"/>
              </a:rPr>
              <a:t>modèles dynamiques à facteurs ou à variables cachées;</a:t>
            </a:r>
          </a:p>
          <a:p>
            <a:r>
              <a:rPr lang="fr-FR" altLang="fr-FR" dirty="0" smtClean="0">
                <a:latin typeface="Arial" pitchFamily="34" charset="0"/>
                <a:cs typeface="Arial" pitchFamily="34" charset="0"/>
              </a:rPr>
              <a:t>Une classe particulière de ces modèles c’est les modèles dynamiques à facteurs linéaires ou </a:t>
            </a:r>
            <a:r>
              <a:rPr lang="fr-FR" altLang="fr-FR" b="1" dirty="0" smtClean="0">
                <a:latin typeface="Arial" pitchFamily="34" charset="0"/>
                <a:cs typeface="Arial" pitchFamily="34" charset="0"/>
              </a:rPr>
              <a:t>modèles espace-état</a:t>
            </a:r>
            <a:r>
              <a:rPr lang="fr-FR" altLang="fr-FR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pPr eaLnBrk="1" hangingPunct="1">
              <a:buFontTx/>
              <a:buChar char="-"/>
            </a:pPr>
            <a:endParaRPr lang="fr-FR" b="1" dirty="0" smtClean="0">
              <a:latin typeface="Arial" pitchFamily="34" charset="0"/>
              <a:cs typeface="Arial" pitchFamily="34" charset="0"/>
            </a:endParaRPr>
          </a:p>
          <a:p>
            <a:pPr eaLnBrk="1" hangingPunct="1">
              <a:buFontTx/>
              <a:buChar char="-"/>
            </a:pPr>
            <a:endParaRPr lang="fr-FR" b="1" dirty="0" smtClean="0"/>
          </a:p>
          <a:p>
            <a:pPr marL="514350" indent="-514350" eaLnBrk="1" hangingPunct="1">
              <a:buFontTx/>
              <a:buNone/>
            </a:pP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ond_AFRISTAT_vi (1)">
  <a:themeElements>
    <a:clrScheme name="fond_AFRISTAT_vi (1)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fond_AFRISTAT_vi (1)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ond_AFRISTAT_vi (1)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ond_AFRISTAT_vi (1)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ond_AFRISTAT_vi (1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13475</TotalTime>
  <Words>728</Words>
  <Application>Microsoft Office PowerPoint</Application>
  <PresentationFormat>Affichage à l'écran (4:3)</PresentationFormat>
  <Paragraphs>126</Paragraphs>
  <Slides>20</Slides>
  <Notes>3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2" baseType="lpstr">
      <vt:lpstr>fond_AFRISTAT_vi (1)</vt:lpstr>
      <vt:lpstr>Equation</vt:lpstr>
      <vt:lpstr>Diapositive 1</vt:lpstr>
      <vt:lpstr>   PLAN DE L’EXPOSE  </vt:lpstr>
      <vt:lpstr>1. Introduction   </vt:lpstr>
      <vt:lpstr>2. Rappels du contenu du Guide méthodologique de 2011   </vt:lpstr>
      <vt:lpstr>2. Rappels du contenu du Guide méthodologique de 2011   </vt:lpstr>
      <vt:lpstr>3. Pourquoi réviser la méthodologie ?       </vt:lpstr>
      <vt:lpstr>3. Pourquoi réviser la méthodologie ?       </vt:lpstr>
      <vt:lpstr>4. Révision méthodologique       </vt:lpstr>
      <vt:lpstr>4. Révision méthodologique       </vt:lpstr>
      <vt:lpstr>4. Révision méthodologique       </vt:lpstr>
      <vt:lpstr>4. Révision méthodologique       </vt:lpstr>
      <vt:lpstr>4. Révision méthodologique       </vt:lpstr>
      <vt:lpstr>4. Révision méthodologique       </vt:lpstr>
      <vt:lpstr>5. Résultats obtenus       </vt:lpstr>
      <vt:lpstr>5. Résultats obtenus       </vt:lpstr>
      <vt:lpstr>6. Perspectives      </vt:lpstr>
      <vt:lpstr>6. Perspectives      </vt:lpstr>
      <vt:lpstr>6. Perspectives      </vt:lpstr>
      <vt:lpstr>6. Perspectives      </vt:lpstr>
      <vt:lpstr>Diapositive 20</vt:lpstr>
    </vt:vector>
  </TitlesOfParts>
  <Company>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indicateurs avancés de la conjoncture économique</dc:title>
  <dc:creator>x</dc:creator>
  <cp:lastModifiedBy>DELL</cp:lastModifiedBy>
  <cp:revision>735</cp:revision>
  <dcterms:created xsi:type="dcterms:W3CDTF">2006-10-09T21:51:10Z</dcterms:created>
  <dcterms:modified xsi:type="dcterms:W3CDTF">2017-10-11T00:59:33Z</dcterms:modified>
</cp:coreProperties>
</file>