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84" r:id="rId4"/>
    <p:sldId id="278" r:id="rId5"/>
    <p:sldId id="279" r:id="rId6"/>
    <p:sldId id="294" r:id="rId7"/>
    <p:sldId id="270" r:id="rId8"/>
    <p:sldId id="282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>
        <p:scale>
          <a:sx n="80" d="100"/>
          <a:sy n="80" d="100"/>
        </p:scale>
        <p:origin x="-1086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dou\Desktop\s&#233;minaire%20CNT\diff&#233;rentes_graphiqu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chimie!$B$1</c:f>
              <c:strCache>
                <c:ptCount val="1"/>
                <c:pt idx="0">
                  <c:v>Indicateur</c:v>
                </c:pt>
              </c:strCache>
            </c:strRef>
          </c:tx>
          <c:cat>
            <c:numRef>
              <c:f>chimie!$A$2:$A$18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chimie!$B$2:$B$18</c:f>
              <c:numCache>
                <c:formatCode>0.0</c:formatCode>
                <c:ptCount val="17"/>
                <c:pt idx="0">
                  <c:v>120.46120649152499</c:v>
                </c:pt>
                <c:pt idx="1">
                  <c:v>140.53942885225015</c:v>
                </c:pt>
                <c:pt idx="2">
                  <c:v>136.52759304450001</c:v>
                </c:pt>
                <c:pt idx="3">
                  <c:v>127.48696605425</c:v>
                </c:pt>
                <c:pt idx="4">
                  <c:v>127.36022629550006</c:v>
                </c:pt>
                <c:pt idx="5">
                  <c:v>141.45937454100002</c:v>
                </c:pt>
                <c:pt idx="6">
                  <c:v>155.99446345600001</c:v>
                </c:pt>
                <c:pt idx="7">
                  <c:v>145.70363283824992</c:v>
                </c:pt>
                <c:pt idx="8">
                  <c:v>147.34391667900002</c:v>
                </c:pt>
                <c:pt idx="9">
                  <c:v>133.3857369161816</c:v>
                </c:pt>
                <c:pt idx="10">
                  <c:v>71.59919580370061</c:v>
                </c:pt>
                <c:pt idx="11">
                  <c:v>85.444924604011021</c:v>
                </c:pt>
                <c:pt idx="12">
                  <c:v>75.669999999999987</c:v>
                </c:pt>
                <c:pt idx="13">
                  <c:v>76.387500000000003</c:v>
                </c:pt>
                <c:pt idx="14">
                  <c:v>77.373333333333207</c:v>
                </c:pt>
                <c:pt idx="15">
                  <c:v>87.307124406555261</c:v>
                </c:pt>
                <c:pt idx="16">
                  <c:v>91.219079566207398</c:v>
                </c:pt>
              </c:numCache>
            </c:numRef>
          </c:val>
        </c:ser>
        <c:marker val="1"/>
        <c:axId val="37414016"/>
        <c:axId val="37415552"/>
      </c:lineChart>
      <c:lineChart>
        <c:grouping val="standard"/>
        <c:ser>
          <c:idx val="1"/>
          <c:order val="1"/>
          <c:tx>
            <c:strRef>
              <c:f>chimie!$C$1</c:f>
              <c:strCache>
                <c:ptCount val="1"/>
                <c:pt idx="0">
                  <c:v>VA</c:v>
                </c:pt>
              </c:strCache>
            </c:strRef>
          </c:tx>
          <c:val>
            <c:numRef>
              <c:f>chimie!$C$2:$C$18</c:f>
              <c:numCache>
                <c:formatCode>#,##0</c:formatCode>
                <c:ptCount val="17"/>
                <c:pt idx="0">
                  <c:v>62.667116937896601</c:v>
                </c:pt>
                <c:pt idx="1">
                  <c:v>72.439167140946296</c:v>
                </c:pt>
                <c:pt idx="2">
                  <c:v>78.6122678443908</c:v>
                </c:pt>
                <c:pt idx="3">
                  <c:v>78.59808690218324</c:v>
                </c:pt>
                <c:pt idx="4">
                  <c:v>76.116448981001199</c:v>
                </c:pt>
                <c:pt idx="5">
                  <c:v>83.960480858198878</c:v>
                </c:pt>
                <c:pt idx="6">
                  <c:v>96.879625453225003</c:v>
                </c:pt>
                <c:pt idx="7">
                  <c:v>112.66761036674205</c:v>
                </c:pt>
                <c:pt idx="8">
                  <c:v>114.174340949879</c:v>
                </c:pt>
                <c:pt idx="9">
                  <c:v>104.26644232474601</c:v>
                </c:pt>
                <c:pt idx="10">
                  <c:v>71.419118097988104</c:v>
                </c:pt>
                <c:pt idx="11">
                  <c:v>84.219387774867585</c:v>
                </c:pt>
                <c:pt idx="12">
                  <c:v>74.897293576673164</c:v>
                </c:pt>
                <c:pt idx="13">
                  <c:v>78.699079720253849</c:v>
                </c:pt>
                <c:pt idx="14">
                  <c:v>83.388882810966848</c:v>
                </c:pt>
                <c:pt idx="15">
                  <c:v>89.528756103392865</c:v>
                </c:pt>
                <c:pt idx="16">
                  <c:v>89.726840924399951</c:v>
                </c:pt>
              </c:numCache>
            </c:numRef>
          </c:val>
        </c:ser>
        <c:marker val="1"/>
        <c:axId val="37702272"/>
        <c:axId val="37700352"/>
      </c:lineChart>
      <c:catAx>
        <c:axId val="37414016"/>
        <c:scaling>
          <c:orientation val="minMax"/>
        </c:scaling>
        <c:axPos val="b"/>
        <c:numFmt formatCode="General" sourceLinked="1"/>
        <c:tickLblPos val="nextTo"/>
        <c:crossAx val="37415552"/>
        <c:crosses val="autoZero"/>
        <c:auto val="1"/>
        <c:lblAlgn val="ctr"/>
        <c:lblOffset val="100"/>
      </c:catAx>
      <c:valAx>
        <c:axId val="374155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fr-FR" sz="1200"/>
                  <a:t>INDICATEUR</a:t>
                </a:r>
              </a:p>
            </c:rich>
          </c:tx>
          <c:layout/>
        </c:title>
        <c:numFmt formatCode="0.0" sourceLinked="1"/>
        <c:tickLblPos val="nextTo"/>
        <c:crossAx val="37414016"/>
        <c:crosses val="autoZero"/>
        <c:crossBetween val="between"/>
      </c:valAx>
      <c:valAx>
        <c:axId val="37700352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VA Milliards</a:t>
                </a:r>
              </a:p>
            </c:rich>
          </c:tx>
          <c:layout/>
        </c:title>
        <c:numFmt formatCode="#,##0" sourceLinked="1"/>
        <c:tickLblPos val="nextTo"/>
        <c:crossAx val="37702272"/>
        <c:crosses val="max"/>
        <c:crossBetween val="between"/>
      </c:valAx>
      <c:catAx>
        <c:axId val="37702272"/>
        <c:scaling>
          <c:orientation val="minMax"/>
        </c:scaling>
        <c:delete val="1"/>
        <c:axPos val="b"/>
        <c:tickLblPos val="nextTo"/>
        <c:crossAx val="37700352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fr-FR" altLang="fr-FR" sz="2000" b="1" dirty="0" smtClean="0">
                <a:solidFill>
                  <a:srgbClr val="00B0F0"/>
                </a:solidFill>
                <a:latin typeface="Calibri" pitchFamily="34" charset="0"/>
              </a:rPr>
              <a:t>Agence Nationale de la Statistique et de la Démographie  du SENEGAL</a:t>
            </a:r>
            <a:endParaRPr lang="fr-FR" altLang="fr-FR" sz="2000" b="1" dirty="0" smtClean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FR" altLang="fr-FR" sz="10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100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des industries chimiques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….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1/20/2015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…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… dans 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228600" y="2133598"/>
          <a:ext cx="8458199" cy="3138915"/>
        </p:xfrm>
        <a:graphic>
          <a:graphicData uri="http://schemas.openxmlformats.org/drawingml/2006/table">
            <a:tbl>
              <a:tblPr/>
              <a:tblGrid>
                <a:gridCol w="1285423"/>
                <a:gridCol w="1055280"/>
                <a:gridCol w="1211691"/>
                <a:gridCol w="898869"/>
                <a:gridCol w="2269205"/>
                <a:gridCol w="1737731"/>
              </a:tblGrid>
              <a:tr h="15844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625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Fabrication de produits chimiques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Fabrication de produits caoutchouc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Raffinage de pétrole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DSF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SAR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en valeurs; Prix (IPPI, implicite);coefficients techniques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Changement d’année de base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  <p:sp>
        <p:nvSpPr>
          <p:cNvPr id="1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fr-FR" dirty="0" smtClean="0">
              <a:latin typeface="Bookman Old Style"/>
            </a:endParaRPr>
          </a:p>
          <a:p>
            <a:pPr>
              <a:buFont typeface="Arial" charset="0"/>
              <a:buNone/>
              <a:defRPr/>
            </a:pPr>
            <a:endParaRPr lang="fr-FR" dirty="0" smtClean="0">
              <a:latin typeface="Bookman Old Style"/>
            </a:endParaRPr>
          </a:p>
          <a:p>
            <a:pPr>
              <a:buFont typeface="Arial" charset="0"/>
              <a:buNone/>
              <a:defRPr/>
            </a:pPr>
            <a:r>
              <a:rPr lang="fr-FR" dirty="0" smtClean="0">
                <a:latin typeface="Bookman Old Style"/>
              </a:rPr>
              <a:t>        Méthode de </a:t>
            </a:r>
            <a:r>
              <a:rPr lang="fr-FR" dirty="0" err="1" smtClean="0">
                <a:latin typeface="Bookman Old Style"/>
              </a:rPr>
              <a:t>chow</a:t>
            </a:r>
            <a:r>
              <a:rPr lang="fr-FR" dirty="0" smtClean="0">
                <a:latin typeface="Bookman Old Style"/>
              </a:rPr>
              <a:t> lin</a:t>
            </a:r>
          </a:p>
          <a:p>
            <a:pPr>
              <a:buFont typeface="Arial" charset="0"/>
              <a:buNone/>
              <a:defRPr/>
            </a:pPr>
            <a:endParaRPr lang="fr-FR" dirty="0" smtClean="0">
              <a:latin typeface="Bookman Old Style"/>
            </a:endParaRP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048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8382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152400" y="1295400"/>
          <a:ext cx="8839199" cy="243840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295400"/>
                <a:gridCol w="1219200"/>
                <a:gridCol w="1513247"/>
                <a:gridCol w="1839552"/>
              </a:tblGrid>
              <a:tr h="6117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995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flow rel_b01_chi</a:t>
                      </a: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92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flow agg_b01_chi</a:t>
                      </a:r>
                      <a:endParaRPr lang="fr-FR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 annuelle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734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2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flow </a:t>
                      </a:r>
                      <a:r>
                        <a:rPr lang="fr-FR" sz="1200" b="1" dirty="0" err="1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res_</a:t>
                      </a:r>
                      <a:r>
                        <a:rPr lang="fr-FR" sz="12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b01_chi</a:t>
                      </a:r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 trimestrielle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Test 1 (agrégats annuels=, indicateur(s) trimestriel(s)=, modèle=, graphique (indicateur(s) annualisés-agrégats annuels) </a:t>
            </a:r>
            <a:r>
              <a:rPr lang="fr-FR" altLang="fr-FR" b="1" dirty="0" smtClean="0">
                <a:latin typeface="Calibri" pitchFamily="34" charset="0"/>
              </a:rPr>
              <a:t>Valeur Ajoutée de la CHIMIE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99592" y="5943599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                                                    R2 = 90,5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1066800" y="2209800"/>
          <a:ext cx="7086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29238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collecte par voie électronique: site web, échanges de mails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Tenue de rencontres au besoin pour valider les données (ANSD, ARTP, DPEE, DPM, BCEAO)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Disponibilité d’un manuel de procédure pour la mise à jour des fichiers de travail (agrégat annuel, indicateur, procédures)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Circuit hiérarchique (bureau, division, direction, comité CNT, direction générale)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Diffusion sur le site de l’ANSD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8002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Eclater la nomenclature de travail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l’utilisation du nouvel IHPI (base 2012) qui améliore la couverture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582</Words>
  <Application>Microsoft Office PowerPoint</Application>
  <PresentationFormat>Affichage à l'écran (4:3)</PresentationFormat>
  <Paragraphs>113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Office Theme</vt:lpstr>
      <vt:lpstr>METHODOLOGIE DES BRANCHES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modou</cp:lastModifiedBy>
  <cp:revision>55</cp:revision>
  <dcterms:created xsi:type="dcterms:W3CDTF">2014-11-21T10:25:01Z</dcterms:created>
  <dcterms:modified xsi:type="dcterms:W3CDTF">2015-01-20T10:51:36Z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