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6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0" r:id="rId3"/>
    <p:sldId id="257" r:id="rId4"/>
    <p:sldId id="320" r:id="rId5"/>
    <p:sldId id="322" r:id="rId6"/>
    <p:sldId id="326" r:id="rId7"/>
    <p:sldId id="327" r:id="rId8"/>
    <p:sldId id="324" r:id="rId9"/>
    <p:sldId id="283" r:id="rId10"/>
    <p:sldId id="325" r:id="rId11"/>
    <p:sldId id="284" r:id="rId12"/>
    <p:sldId id="267" r:id="rId13"/>
  </p:sldIdLst>
  <p:sldSz cx="9144000" cy="6858000" type="screen4x3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>
      <p:cViewPr varScale="1">
        <p:scale>
          <a:sx n="111" d="100"/>
          <a:sy n="111" d="100"/>
        </p:scale>
        <p:origin x="184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16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omptes_trimestriels\PIB%20volume\SYNTHESE_PIB_Trimestriel_CS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PIB_CVS!$AC$2</c:f>
              <c:strCache>
                <c:ptCount val="1"/>
                <c:pt idx="0">
                  <c:v>PIB_CVS</c:v>
                </c:pt>
              </c:strCache>
            </c:strRef>
          </c:tx>
          <c:marker>
            <c:symbol val="none"/>
          </c:marker>
          <c:cat>
            <c:numRef>
              <c:f>PIB_CVS!$B$3:$B$72</c:f>
              <c:numCache>
                <c:formatCode>dd/mm/yyyy</c:formatCode>
                <c:ptCount val="70"/>
                <c:pt idx="0">
                  <c:v>36161</c:v>
                </c:pt>
                <c:pt idx="1">
                  <c:v>36251</c:v>
                </c:pt>
                <c:pt idx="2">
                  <c:v>36342</c:v>
                </c:pt>
                <c:pt idx="3">
                  <c:v>36434</c:v>
                </c:pt>
                <c:pt idx="4">
                  <c:v>36526</c:v>
                </c:pt>
                <c:pt idx="5">
                  <c:v>36617</c:v>
                </c:pt>
                <c:pt idx="6">
                  <c:v>36708</c:v>
                </c:pt>
                <c:pt idx="7">
                  <c:v>36800</c:v>
                </c:pt>
                <c:pt idx="8">
                  <c:v>36892</c:v>
                </c:pt>
                <c:pt idx="9">
                  <c:v>36982</c:v>
                </c:pt>
                <c:pt idx="10">
                  <c:v>37073</c:v>
                </c:pt>
                <c:pt idx="11">
                  <c:v>37165</c:v>
                </c:pt>
                <c:pt idx="12">
                  <c:v>37257</c:v>
                </c:pt>
                <c:pt idx="13">
                  <c:v>37347</c:v>
                </c:pt>
                <c:pt idx="14">
                  <c:v>37438</c:v>
                </c:pt>
                <c:pt idx="15">
                  <c:v>37530</c:v>
                </c:pt>
                <c:pt idx="16">
                  <c:v>37622</c:v>
                </c:pt>
                <c:pt idx="17">
                  <c:v>37712</c:v>
                </c:pt>
                <c:pt idx="18">
                  <c:v>37803</c:v>
                </c:pt>
                <c:pt idx="19">
                  <c:v>37895</c:v>
                </c:pt>
                <c:pt idx="20">
                  <c:v>37987</c:v>
                </c:pt>
                <c:pt idx="21">
                  <c:v>38078</c:v>
                </c:pt>
                <c:pt idx="22">
                  <c:v>38169</c:v>
                </c:pt>
                <c:pt idx="23">
                  <c:v>38261</c:v>
                </c:pt>
                <c:pt idx="24">
                  <c:v>38353</c:v>
                </c:pt>
                <c:pt idx="25">
                  <c:v>38443</c:v>
                </c:pt>
                <c:pt idx="26">
                  <c:v>38534</c:v>
                </c:pt>
                <c:pt idx="27">
                  <c:v>38626</c:v>
                </c:pt>
                <c:pt idx="28">
                  <c:v>38718</c:v>
                </c:pt>
                <c:pt idx="29">
                  <c:v>38808</c:v>
                </c:pt>
                <c:pt idx="30">
                  <c:v>38899</c:v>
                </c:pt>
                <c:pt idx="31">
                  <c:v>38991</c:v>
                </c:pt>
                <c:pt idx="32">
                  <c:v>39083</c:v>
                </c:pt>
                <c:pt idx="33">
                  <c:v>39173</c:v>
                </c:pt>
                <c:pt idx="34">
                  <c:v>39264</c:v>
                </c:pt>
                <c:pt idx="35">
                  <c:v>39356</c:v>
                </c:pt>
                <c:pt idx="36">
                  <c:v>39448</c:v>
                </c:pt>
                <c:pt idx="37">
                  <c:v>39539</c:v>
                </c:pt>
                <c:pt idx="38">
                  <c:v>39630</c:v>
                </c:pt>
                <c:pt idx="39">
                  <c:v>39722</c:v>
                </c:pt>
                <c:pt idx="40">
                  <c:v>39814</c:v>
                </c:pt>
                <c:pt idx="41">
                  <c:v>39904</c:v>
                </c:pt>
                <c:pt idx="42">
                  <c:v>39995</c:v>
                </c:pt>
                <c:pt idx="43">
                  <c:v>40087</c:v>
                </c:pt>
                <c:pt idx="44">
                  <c:v>40179</c:v>
                </c:pt>
                <c:pt idx="45">
                  <c:v>40269</c:v>
                </c:pt>
                <c:pt idx="46">
                  <c:v>40360</c:v>
                </c:pt>
                <c:pt idx="47">
                  <c:v>40452</c:v>
                </c:pt>
                <c:pt idx="48">
                  <c:v>40544</c:v>
                </c:pt>
                <c:pt idx="49">
                  <c:v>40634</c:v>
                </c:pt>
                <c:pt idx="50">
                  <c:v>40725</c:v>
                </c:pt>
                <c:pt idx="51">
                  <c:v>40817</c:v>
                </c:pt>
                <c:pt idx="52">
                  <c:v>40909</c:v>
                </c:pt>
                <c:pt idx="53">
                  <c:v>41000</c:v>
                </c:pt>
                <c:pt idx="54">
                  <c:v>41091</c:v>
                </c:pt>
                <c:pt idx="55">
                  <c:v>41183</c:v>
                </c:pt>
                <c:pt idx="56">
                  <c:v>41275</c:v>
                </c:pt>
                <c:pt idx="57">
                  <c:v>41365</c:v>
                </c:pt>
                <c:pt idx="58">
                  <c:v>41456</c:v>
                </c:pt>
                <c:pt idx="59">
                  <c:v>41548</c:v>
                </c:pt>
                <c:pt idx="60">
                  <c:v>41640</c:v>
                </c:pt>
                <c:pt idx="61">
                  <c:v>41730</c:v>
                </c:pt>
                <c:pt idx="62">
                  <c:v>41821</c:v>
                </c:pt>
                <c:pt idx="63">
                  <c:v>41913</c:v>
                </c:pt>
                <c:pt idx="64">
                  <c:v>42005</c:v>
                </c:pt>
                <c:pt idx="65">
                  <c:v>42095</c:v>
                </c:pt>
                <c:pt idx="66">
                  <c:v>42186</c:v>
                </c:pt>
                <c:pt idx="67">
                  <c:v>42278</c:v>
                </c:pt>
                <c:pt idx="68">
                  <c:v>42370</c:v>
                </c:pt>
                <c:pt idx="69">
                  <c:v>42461</c:v>
                </c:pt>
              </c:numCache>
            </c:numRef>
          </c:cat>
          <c:val>
            <c:numRef>
              <c:f>PIB_CVS!$AC$3:$AC$72</c:f>
              <c:numCache>
                <c:formatCode>0.0</c:formatCode>
                <c:ptCount val="70"/>
                <c:pt idx="0">
                  <c:v>445.4165453514301</c:v>
                </c:pt>
                <c:pt idx="1">
                  <c:v>473.47227423182733</c:v>
                </c:pt>
                <c:pt idx="2">
                  <c:v>479.85620790895524</c:v>
                </c:pt>
                <c:pt idx="3">
                  <c:v>456.13897250778729</c:v>
                </c:pt>
                <c:pt idx="4">
                  <c:v>469.17838700033957</c:v>
                </c:pt>
                <c:pt idx="5">
                  <c:v>477.59192701925389</c:v>
                </c:pt>
                <c:pt idx="6">
                  <c:v>482.60187307708844</c:v>
                </c:pt>
                <c:pt idx="7">
                  <c:v>460.54081290331771</c:v>
                </c:pt>
                <c:pt idx="8">
                  <c:v>487.90009366672058</c:v>
                </c:pt>
                <c:pt idx="9">
                  <c:v>508.8255939003692</c:v>
                </c:pt>
                <c:pt idx="10">
                  <c:v>501.22882384879563</c:v>
                </c:pt>
                <c:pt idx="11">
                  <c:v>516.94610353647272</c:v>
                </c:pt>
                <c:pt idx="12">
                  <c:v>521.68831347004755</c:v>
                </c:pt>
                <c:pt idx="13">
                  <c:v>528.44109805772928</c:v>
                </c:pt>
                <c:pt idx="14">
                  <c:v>511.05679355680411</c:v>
                </c:pt>
                <c:pt idx="15">
                  <c:v>541.42230479844818</c:v>
                </c:pt>
                <c:pt idx="16">
                  <c:v>539.67188525076892</c:v>
                </c:pt>
                <c:pt idx="17">
                  <c:v>563.48222156462202</c:v>
                </c:pt>
                <c:pt idx="18">
                  <c:v>589.34894949252748</c:v>
                </c:pt>
                <c:pt idx="19">
                  <c:v>574.16135410185848</c:v>
                </c:pt>
                <c:pt idx="20">
                  <c:v>600.80555950443249</c:v>
                </c:pt>
                <c:pt idx="21">
                  <c:v>572.91824664877834</c:v>
                </c:pt>
                <c:pt idx="22">
                  <c:v>603.33642945183271</c:v>
                </c:pt>
                <c:pt idx="23">
                  <c:v>591.11565550701573</c:v>
                </c:pt>
                <c:pt idx="24">
                  <c:v>616.93272293299117</c:v>
                </c:pt>
                <c:pt idx="25">
                  <c:v>666.80353019474296</c:v>
                </c:pt>
                <c:pt idx="26">
                  <c:v>648.13678436218459</c:v>
                </c:pt>
                <c:pt idx="27">
                  <c:v>641.43124712719145</c:v>
                </c:pt>
                <c:pt idx="28">
                  <c:v>674.99269920727295</c:v>
                </c:pt>
                <c:pt idx="29">
                  <c:v>680.66232911197142</c:v>
                </c:pt>
                <c:pt idx="30">
                  <c:v>679.17777025644955</c:v>
                </c:pt>
                <c:pt idx="31">
                  <c:v>699.38394926259855</c:v>
                </c:pt>
                <c:pt idx="32">
                  <c:v>729.11588456707079</c:v>
                </c:pt>
                <c:pt idx="33">
                  <c:v>725.50389356410926</c:v>
                </c:pt>
                <c:pt idx="34">
                  <c:v>701.47572829081605</c:v>
                </c:pt>
                <c:pt idx="35">
                  <c:v>690.53576690014802</c:v>
                </c:pt>
                <c:pt idx="36">
                  <c:v>744.29097569841053</c:v>
                </c:pt>
                <c:pt idx="37">
                  <c:v>764.78987398632182</c:v>
                </c:pt>
                <c:pt idx="38">
                  <c:v>755.18579408680841</c:v>
                </c:pt>
                <c:pt idx="39">
                  <c:v>747.46900832182166</c:v>
                </c:pt>
                <c:pt idx="40">
                  <c:v>763.75195054897654</c:v>
                </c:pt>
                <c:pt idx="41">
                  <c:v>772.48220757710726</c:v>
                </c:pt>
                <c:pt idx="42">
                  <c:v>763.45231879637208</c:v>
                </c:pt>
                <c:pt idx="43">
                  <c:v>801.25530519648123</c:v>
                </c:pt>
                <c:pt idx="44">
                  <c:v>792.17139152948471</c:v>
                </c:pt>
                <c:pt idx="45">
                  <c:v>826.03053589120771</c:v>
                </c:pt>
                <c:pt idx="46">
                  <c:v>849.85205076154648</c:v>
                </c:pt>
                <c:pt idx="47">
                  <c:v>894.80207840268179</c:v>
                </c:pt>
                <c:pt idx="48">
                  <c:v>897.36734676460947</c:v>
                </c:pt>
                <c:pt idx="49">
                  <c:v>868.9376710689628</c:v>
                </c:pt>
                <c:pt idx="50">
                  <c:v>900.03500568785785</c:v>
                </c:pt>
                <c:pt idx="51">
                  <c:v>919.36988484090818</c:v>
                </c:pt>
                <c:pt idx="52">
                  <c:v>929.57251141094946</c:v>
                </c:pt>
                <c:pt idx="53">
                  <c:v>946.18491385905554</c:v>
                </c:pt>
                <c:pt idx="54">
                  <c:v>961.14754016688653</c:v>
                </c:pt>
                <c:pt idx="55">
                  <c:v>980.17905578584339</c:v>
                </c:pt>
                <c:pt idx="56">
                  <c:v>959.65264935370249</c:v>
                </c:pt>
                <c:pt idx="57">
                  <c:v>1016.0923112661019</c:v>
                </c:pt>
                <c:pt idx="58">
                  <c:v>1013.450790166093</c:v>
                </c:pt>
                <c:pt idx="59">
                  <c:v>1045.7955545947834</c:v>
                </c:pt>
                <c:pt idx="60">
                  <c:v>1023.2604462988955</c:v>
                </c:pt>
                <c:pt idx="61">
                  <c:v>1069.4337323511668</c:v>
                </c:pt>
                <c:pt idx="62">
                  <c:v>1072.4899482283424</c:v>
                </c:pt>
                <c:pt idx="63">
                  <c:v>1039.2766312936251</c:v>
                </c:pt>
                <c:pt idx="64">
                  <c:v>1071.4310608441901</c:v>
                </c:pt>
                <c:pt idx="65">
                  <c:v>1096.5705186275443</c:v>
                </c:pt>
                <c:pt idx="66">
                  <c:v>1080.3516813042861</c:v>
                </c:pt>
                <c:pt idx="67">
                  <c:v>1116.7792725332308</c:v>
                </c:pt>
                <c:pt idx="68">
                  <c:v>1121.6204710741486</c:v>
                </c:pt>
                <c:pt idx="69">
                  <c:v>1187.0988209368913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PIB_CVS!$AD$2</c:f>
              <c:strCache>
                <c:ptCount val="1"/>
                <c:pt idx="0">
                  <c:v>PIB_BRUT</c:v>
                </c:pt>
              </c:strCache>
            </c:strRef>
          </c:tx>
          <c:marker>
            <c:symbol val="none"/>
          </c:marker>
          <c:cat>
            <c:numRef>
              <c:f>PIB_CVS!$B$3:$B$72</c:f>
              <c:numCache>
                <c:formatCode>dd/mm/yyyy</c:formatCode>
                <c:ptCount val="70"/>
                <c:pt idx="0">
                  <c:v>36161</c:v>
                </c:pt>
                <c:pt idx="1">
                  <c:v>36251</c:v>
                </c:pt>
                <c:pt idx="2">
                  <c:v>36342</c:v>
                </c:pt>
                <c:pt idx="3">
                  <c:v>36434</c:v>
                </c:pt>
                <c:pt idx="4">
                  <c:v>36526</c:v>
                </c:pt>
                <c:pt idx="5">
                  <c:v>36617</c:v>
                </c:pt>
                <c:pt idx="6">
                  <c:v>36708</c:v>
                </c:pt>
                <c:pt idx="7">
                  <c:v>36800</c:v>
                </c:pt>
                <c:pt idx="8">
                  <c:v>36892</c:v>
                </c:pt>
                <c:pt idx="9">
                  <c:v>36982</c:v>
                </c:pt>
                <c:pt idx="10">
                  <c:v>37073</c:v>
                </c:pt>
                <c:pt idx="11">
                  <c:v>37165</c:v>
                </c:pt>
                <c:pt idx="12">
                  <c:v>37257</c:v>
                </c:pt>
                <c:pt idx="13">
                  <c:v>37347</c:v>
                </c:pt>
                <c:pt idx="14">
                  <c:v>37438</c:v>
                </c:pt>
                <c:pt idx="15">
                  <c:v>37530</c:v>
                </c:pt>
                <c:pt idx="16">
                  <c:v>37622</c:v>
                </c:pt>
                <c:pt idx="17">
                  <c:v>37712</c:v>
                </c:pt>
                <c:pt idx="18">
                  <c:v>37803</c:v>
                </c:pt>
                <c:pt idx="19">
                  <c:v>37895</c:v>
                </c:pt>
                <c:pt idx="20">
                  <c:v>37987</c:v>
                </c:pt>
                <c:pt idx="21">
                  <c:v>38078</c:v>
                </c:pt>
                <c:pt idx="22">
                  <c:v>38169</c:v>
                </c:pt>
                <c:pt idx="23">
                  <c:v>38261</c:v>
                </c:pt>
                <c:pt idx="24">
                  <c:v>38353</c:v>
                </c:pt>
                <c:pt idx="25">
                  <c:v>38443</c:v>
                </c:pt>
                <c:pt idx="26">
                  <c:v>38534</c:v>
                </c:pt>
                <c:pt idx="27">
                  <c:v>38626</c:v>
                </c:pt>
                <c:pt idx="28">
                  <c:v>38718</c:v>
                </c:pt>
                <c:pt idx="29">
                  <c:v>38808</c:v>
                </c:pt>
                <c:pt idx="30">
                  <c:v>38899</c:v>
                </c:pt>
                <c:pt idx="31">
                  <c:v>38991</c:v>
                </c:pt>
                <c:pt idx="32">
                  <c:v>39083</c:v>
                </c:pt>
                <c:pt idx="33">
                  <c:v>39173</c:v>
                </c:pt>
                <c:pt idx="34">
                  <c:v>39264</c:v>
                </c:pt>
                <c:pt idx="35">
                  <c:v>39356</c:v>
                </c:pt>
                <c:pt idx="36">
                  <c:v>39448</c:v>
                </c:pt>
                <c:pt idx="37">
                  <c:v>39539</c:v>
                </c:pt>
                <c:pt idx="38">
                  <c:v>39630</c:v>
                </c:pt>
                <c:pt idx="39">
                  <c:v>39722</c:v>
                </c:pt>
                <c:pt idx="40">
                  <c:v>39814</c:v>
                </c:pt>
                <c:pt idx="41">
                  <c:v>39904</c:v>
                </c:pt>
                <c:pt idx="42">
                  <c:v>39995</c:v>
                </c:pt>
                <c:pt idx="43">
                  <c:v>40087</c:v>
                </c:pt>
                <c:pt idx="44">
                  <c:v>40179</c:v>
                </c:pt>
                <c:pt idx="45">
                  <c:v>40269</c:v>
                </c:pt>
                <c:pt idx="46">
                  <c:v>40360</c:v>
                </c:pt>
                <c:pt idx="47">
                  <c:v>40452</c:v>
                </c:pt>
                <c:pt idx="48">
                  <c:v>40544</c:v>
                </c:pt>
                <c:pt idx="49">
                  <c:v>40634</c:v>
                </c:pt>
                <c:pt idx="50">
                  <c:v>40725</c:v>
                </c:pt>
                <c:pt idx="51">
                  <c:v>40817</c:v>
                </c:pt>
                <c:pt idx="52">
                  <c:v>40909</c:v>
                </c:pt>
                <c:pt idx="53">
                  <c:v>41000</c:v>
                </c:pt>
                <c:pt idx="54">
                  <c:v>41091</c:v>
                </c:pt>
                <c:pt idx="55">
                  <c:v>41183</c:v>
                </c:pt>
                <c:pt idx="56">
                  <c:v>41275</c:v>
                </c:pt>
                <c:pt idx="57">
                  <c:v>41365</c:v>
                </c:pt>
                <c:pt idx="58">
                  <c:v>41456</c:v>
                </c:pt>
                <c:pt idx="59">
                  <c:v>41548</c:v>
                </c:pt>
                <c:pt idx="60">
                  <c:v>41640</c:v>
                </c:pt>
                <c:pt idx="61">
                  <c:v>41730</c:v>
                </c:pt>
                <c:pt idx="62">
                  <c:v>41821</c:v>
                </c:pt>
                <c:pt idx="63">
                  <c:v>41913</c:v>
                </c:pt>
                <c:pt idx="64">
                  <c:v>42005</c:v>
                </c:pt>
                <c:pt idx="65">
                  <c:v>42095</c:v>
                </c:pt>
                <c:pt idx="66">
                  <c:v>42186</c:v>
                </c:pt>
                <c:pt idx="67">
                  <c:v>42278</c:v>
                </c:pt>
                <c:pt idx="68">
                  <c:v>42370</c:v>
                </c:pt>
                <c:pt idx="69">
                  <c:v>42461</c:v>
                </c:pt>
              </c:numCache>
            </c:numRef>
          </c:cat>
          <c:val>
            <c:numRef>
              <c:f>PIB_CVS!$AD$3:$AD$72</c:f>
              <c:numCache>
                <c:formatCode>0.0</c:formatCode>
                <c:ptCount val="70"/>
                <c:pt idx="0">
                  <c:v>395.1859310469506</c:v>
                </c:pt>
                <c:pt idx="1">
                  <c:v>482.84800786437484</c:v>
                </c:pt>
                <c:pt idx="2">
                  <c:v>513.81948176158255</c:v>
                </c:pt>
                <c:pt idx="3">
                  <c:v>463.03057932709214</c:v>
                </c:pt>
                <c:pt idx="4">
                  <c:v>415.58451969091317</c:v>
                </c:pt>
                <c:pt idx="5">
                  <c:v>489.57331847640847</c:v>
                </c:pt>
                <c:pt idx="6">
                  <c:v>519.49843050604886</c:v>
                </c:pt>
                <c:pt idx="7">
                  <c:v>465.25673132663024</c:v>
                </c:pt>
                <c:pt idx="8">
                  <c:v>434.93125938277353</c:v>
                </c:pt>
                <c:pt idx="9">
                  <c:v>522.23076063830854</c:v>
                </c:pt>
                <c:pt idx="10">
                  <c:v>536.25724641493935</c:v>
                </c:pt>
                <c:pt idx="11">
                  <c:v>521.48134851633768</c:v>
                </c:pt>
                <c:pt idx="12">
                  <c:v>464.61022843201636</c:v>
                </c:pt>
                <c:pt idx="13">
                  <c:v>541.04124256459579</c:v>
                </c:pt>
                <c:pt idx="14">
                  <c:v>549.23147263977353</c:v>
                </c:pt>
                <c:pt idx="15">
                  <c:v>547.72556624664583</c:v>
                </c:pt>
                <c:pt idx="16">
                  <c:v>480.8096976040278</c:v>
                </c:pt>
                <c:pt idx="17">
                  <c:v>574.31604331636822</c:v>
                </c:pt>
                <c:pt idx="18">
                  <c:v>627.80464382744947</c:v>
                </c:pt>
                <c:pt idx="19">
                  <c:v>583.73402566193022</c:v>
                </c:pt>
                <c:pt idx="20">
                  <c:v>543.01840953559395</c:v>
                </c:pt>
                <c:pt idx="21">
                  <c:v>584.34182134331832</c:v>
                </c:pt>
                <c:pt idx="22">
                  <c:v>639.80250843839121</c:v>
                </c:pt>
                <c:pt idx="23">
                  <c:v>601.01315179475375</c:v>
                </c:pt>
                <c:pt idx="24">
                  <c:v>556.81061314869157</c:v>
                </c:pt>
                <c:pt idx="25">
                  <c:v>678.553915129605</c:v>
                </c:pt>
                <c:pt idx="26">
                  <c:v>687.24474425080655</c:v>
                </c:pt>
                <c:pt idx="27">
                  <c:v>650.69501208800614</c:v>
                </c:pt>
                <c:pt idx="28">
                  <c:v>609.57751778145905</c:v>
                </c:pt>
                <c:pt idx="29">
                  <c:v>691.89034934730955</c:v>
                </c:pt>
                <c:pt idx="30">
                  <c:v>720.55722431048821</c:v>
                </c:pt>
                <c:pt idx="31">
                  <c:v>712.19165639902917</c:v>
                </c:pt>
                <c:pt idx="32">
                  <c:v>656.67338149820353</c:v>
                </c:pt>
                <c:pt idx="33">
                  <c:v>741.7357030337995</c:v>
                </c:pt>
                <c:pt idx="34">
                  <c:v>746.34690493963456</c:v>
                </c:pt>
                <c:pt idx="35">
                  <c:v>701.87528385050189</c:v>
                </c:pt>
                <c:pt idx="36">
                  <c:v>667.38782313052207</c:v>
                </c:pt>
                <c:pt idx="37">
                  <c:v>781.77103181731854</c:v>
                </c:pt>
                <c:pt idx="38">
                  <c:v>801.97842962953553</c:v>
                </c:pt>
                <c:pt idx="39">
                  <c:v>760.59836751598255</c:v>
                </c:pt>
                <c:pt idx="40">
                  <c:v>679.90651646500771</c:v>
                </c:pt>
                <c:pt idx="41">
                  <c:v>788.67033931467392</c:v>
                </c:pt>
                <c:pt idx="42">
                  <c:v>815.31870311416969</c:v>
                </c:pt>
                <c:pt idx="43">
                  <c:v>817.04622322508283</c:v>
                </c:pt>
                <c:pt idx="44">
                  <c:v>702.79613420277053</c:v>
                </c:pt>
                <c:pt idx="45">
                  <c:v>843.13394866674355</c:v>
                </c:pt>
                <c:pt idx="46">
                  <c:v>905.25228122091642</c:v>
                </c:pt>
                <c:pt idx="47">
                  <c:v>911.67369249449132</c:v>
                </c:pt>
                <c:pt idx="48">
                  <c:v>811.28856313944334</c:v>
                </c:pt>
                <c:pt idx="49">
                  <c:v>887.94103996543799</c:v>
                </c:pt>
                <c:pt idx="50">
                  <c:v>954.01581167633469</c:v>
                </c:pt>
                <c:pt idx="51">
                  <c:v>932.46449358112534</c:v>
                </c:pt>
                <c:pt idx="52">
                  <c:v>841.43561949086245</c:v>
                </c:pt>
                <c:pt idx="53">
                  <c:v>970.92472294725485</c:v>
                </c:pt>
                <c:pt idx="54">
                  <c:v>1016.8913642917794</c:v>
                </c:pt>
                <c:pt idx="55">
                  <c:v>987.83231449283198</c:v>
                </c:pt>
                <c:pt idx="56">
                  <c:v>855.56564544954347</c:v>
                </c:pt>
                <c:pt idx="57">
                  <c:v>1041.9240733522831</c:v>
                </c:pt>
                <c:pt idx="58">
                  <c:v>1073.8530759580688</c:v>
                </c:pt>
                <c:pt idx="59">
                  <c:v>1063.6485106207831</c:v>
                </c:pt>
                <c:pt idx="60">
                  <c:v>918.46713255362545</c:v>
                </c:pt>
                <c:pt idx="61">
                  <c:v>1095.5343241644998</c:v>
                </c:pt>
                <c:pt idx="62">
                  <c:v>1131.4117151595901</c:v>
                </c:pt>
                <c:pt idx="63">
                  <c:v>1059.0475862943172</c:v>
                </c:pt>
                <c:pt idx="64">
                  <c:v>972.8513268075252</c:v>
                </c:pt>
                <c:pt idx="65">
                  <c:v>1120.9960130126231</c:v>
                </c:pt>
                <c:pt idx="66">
                  <c:v>1132.2588287300737</c:v>
                </c:pt>
                <c:pt idx="67">
                  <c:v>1137.0062450828857</c:v>
                </c:pt>
                <c:pt idx="68">
                  <c:v>1020.7487787712196</c:v>
                </c:pt>
                <c:pt idx="69">
                  <c:v>1211.2098835265531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49707552"/>
        <c:axId val="1049704288"/>
      </c:lineChart>
      <c:dateAx>
        <c:axId val="1049707552"/>
        <c:scaling>
          <c:orientation val="minMax"/>
          <c:max val="42461"/>
          <c:min val="36161"/>
        </c:scaling>
        <c:delete val="0"/>
        <c:axPos val="b"/>
        <c:numFmt formatCode="dd/mm/yyyy" sourceLinked="1"/>
        <c:majorTickMark val="out"/>
        <c:minorTickMark val="none"/>
        <c:tickLblPos val="nextTo"/>
        <c:crossAx val="1049704288"/>
        <c:crosses val="autoZero"/>
        <c:auto val="1"/>
        <c:lblOffset val="100"/>
        <c:baseTimeUnit val="months"/>
        <c:majorUnit val="12"/>
        <c:majorTimeUnit val="months"/>
      </c:dateAx>
      <c:valAx>
        <c:axId val="1049704288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1049707552"/>
        <c:crossesAt val="36161"/>
        <c:crossBetween val="between"/>
      </c:valAx>
    </c:plotArea>
    <c:legend>
      <c:legendPos val="b"/>
      <c:layout>
        <c:manualLayout>
          <c:xMode val="edge"/>
          <c:yMode val="edge"/>
          <c:x val="0.24269525608265749"/>
          <c:y val="0.93320993007945363"/>
          <c:w val="0.62992769321927466"/>
          <c:h val="4.9722073891431719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0EA52-AFCB-4178-B524-D5D9F591D22F}" type="datetimeFigureOut">
              <a:rPr lang="fr-FR" smtClean="0"/>
              <a:pPr/>
              <a:t>11/10/2017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D7D970-3B7F-4169-8A39-6221694E852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61867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411DB-170A-4A9A-A17E-675BC889AB75}" type="datetimeFigureOut">
              <a:rPr lang="fr-FR" smtClean="0"/>
              <a:pPr/>
              <a:t>11/10/2017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6705"/>
            <a:ext cx="5438775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2A6695-3744-4B39-B17C-0A5275FEDB3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9908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Logiciel</a:t>
            </a:r>
            <a:r>
              <a:rPr lang="fr-FR" baseline="0" dirty="0" smtClean="0"/>
              <a:t> </a:t>
            </a:r>
            <a:r>
              <a:rPr lang="fr-FR" sz="1200" dirty="0" smtClean="0"/>
              <a:t>, développés par la commission statistique de l’Union européenne (EUROSTAT)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A6695-3744-4B39-B17C-0A5275FEDB37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9318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Les marges sont réalisées surtout sur les produits de l'élevage et les branches du secondaire. L'indicateur est donc construit  à partir de la production trimestrielle des branches élevage, extraction, agroalimentaire, fabrication des produits pétroliers et chimiques, ouvrage en bois et métaux qui représentent 80% des marges de commerce et de transports. L'indicateur du commerce et du transport est obtenu donc en appliquant ces taux de marges sur la production des branches les plus contributives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A6695-3744-4B39-B17C-0A5275FEDB37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3338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500CBEA-550F-4251-B707-0A1311D36B8E}" type="datetime1">
              <a:rPr lang="fr-FR" smtClean="0"/>
              <a:pPr/>
              <a:t>11/10/2017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2325" y="260649"/>
            <a:ext cx="2459350" cy="1296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B8815-1444-492A-A3D3-3D22D97ECC15}" type="datetime1">
              <a:rPr lang="fr-FR" smtClean="0"/>
              <a:pPr/>
              <a:t>11/10/2017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3C83-805E-4EFB-BCB4-7B65658949B4}" type="datetime1">
              <a:rPr lang="fr-FR" smtClean="0"/>
              <a:pPr/>
              <a:t>11/10/2017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le isocè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4609D-E051-4536-95AE-50E4EF3D9FA1}" type="datetime1">
              <a:rPr lang="fr-FR" smtClean="0"/>
              <a:pPr/>
              <a:t>11/10/2017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309320"/>
            <a:ext cx="805492" cy="4245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75B51744-AEC2-4704-9B69-09D9000339AB}" type="datetime1">
              <a:rPr lang="fr-FR" smtClean="0"/>
              <a:pPr/>
              <a:t>11/10/2017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4978C-8792-4063-A338-E43913D9F319}" type="datetime1">
              <a:rPr lang="fr-FR" smtClean="0"/>
              <a:pPr/>
              <a:t>11/10/2017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2E0F9-7C0F-4A89-8D43-197119B03ADA}" type="datetime1">
              <a:rPr lang="fr-FR" smtClean="0"/>
              <a:pPr/>
              <a:t>11/10/2017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2ECD7-B278-4C3F-9AB2-F05AE80BA61D}" type="datetime1">
              <a:rPr lang="fr-FR" smtClean="0"/>
              <a:pPr/>
              <a:t>11/10/2017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E4180-AF1A-4BA0-A04C-B5E246BF7AFA}" type="datetime1">
              <a:rPr lang="fr-FR" smtClean="0"/>
              <a:pPr/>
              <a:t>11/10/2017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5" name="Connecteur droit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0E69-3C6A-4703-B95E-021EC95A3619}" type="datetime1">
              <a:rPr lang="fr-FR" smtClean="0"/>
              <a:pPr/>
              <a:t>11/10/2017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9594-5F66-4737-B7A4-03FE8BDFD7BC}" type="datetime1">
              <a:rPr lang="fr-FR" smtClean="0"/>
              <a:pPr/>
              <a:t>11/10/2017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3A52940-C81A-47C2-8C7D-F9B760A7AEB2}" type="datetime1">
              <a:rPr lang="fr-FR" smtClean="0"/>
              <a:pPr/>
              <a:t>11/10/2017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8" name="Connecteur droit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cteur droit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le isocè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Note_analyse_detaillee_CNT_2017-1T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43608" y="3645024"/>
            <a:ext cx="7272808" cy="1296144"/>
          </a:xfrm>
        </p:spPr>
        <p:txBody>
          <a:bodyPr>
            <a:noAutofit/>
          </a:bodyPr>
          <a:lstStyle/>
          <a:p>
            <a:pPr algn="l"/>
            <a:r>
              <a:rPr lang="fr-FR" sz="2800" dirty="0"/>
              <a:t>L</a:t>
            </a:r>
            <a:r>
              <a:rPr lang="fr-FR" sz="2800" dirty="0" smtClean="0"/>
              <a:t>es comptes nationaux trimestriels (CNT): l’expérience du Burkina Faso</a:t>
            </a:r>
            <a:endParaRPr lang="fr-FR" sz="28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</a:t>
            </a:fld>
            <a:endParaRPr lang="fr-BE" dirty="0"/>
          </a:p>
        </p:txBody>
      </p:sp>
      <p:sp>
        <p:nvSpPr>
          <p:cNvPr id="4" name="Rectangle 3"/>
          <p:cNvSpPr/>
          <p:nvPr/>
        </p:nvSpPr>
        <p:spPr>
          <a:xfrm>
            <a:off x="2195736" y="508518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r>
              <a:rPr lang="fr-FR" dirty="0" err="1" smtClean="0"/>
              <a:t>Fati</a:t>
            </a:r>
            <a:r>
              <a:rPr lang="fr-FR" dirty="0" smtClean="0"/>
              <a:t> ZOURE</a:t>
            </a:r>
          </a:p>
          <a:p>
            <a:pPr lvl="1"/>
            <a:r>
              <a:rPr lang="fr-FR" dirty="0" smtClean="0"/>
              <a:t>Bamako ,octobre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1912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Quelle calendrier de production?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dirty="0" smtClean="0"/>
              <a:t>90 jours au plus après le trimestre</a:t>
            </a:r>
          </a:p>
          <a:p>
            <a:r>
              <a:rPr lang="fr-FR" dirty="0" smtClean="0"/>
              <a:t>Collecte </a:t>
            </a:r>
            <a:r>
              <a:rPr lang="fr-FR" dirty="0"/>
              <a:t>des indicateurs de base : mensuels ou </a:t>
            </a:r>
            <a:r>
              <a:rPr lang="fr-FR" dirty="0" smtClean="0"/>
              <a:t>trimestriels qui début un mois après la fin du trimestre et se poursuit sur 21 jours(officiellement)  </a:t>
            </a:r>
            <a:endParaRPr lang="fr-FR" dirty="0"/>
          </a:p>
          <a:p>
            <a:r>
              <a:rPr lang="fr-FR" dirty="0"/>
              <a:t>Validation par un comité des fournisseurs de </a:t>
            </a:r>
            <a:r>
              <a:rPr lang="fr-FR" dirty="0" smtClean="0"/>
              <a:t>données</a:t>
            </a:r>
          </a:p>
          <a:p>
            <a:r>
              <a:rPr lang="fr-FR" dirty="0" smtClean="0"/>
              <a:t>Retraite d’une semaine à Ouaga pour la compilation des données, la rédaction de la note d’analyse, du dépliant du communiqué de presse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10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97918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Perspectives</a:t>
            </a:r>
            <a:br>
              <a:rPr lang="fr-FR" b="1" dirty="0" smtClean="0"/>
            </a:br>
            <a:endParaRPr lang="fr-FR" sz="2700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 smtClean="0"/>
              <a:t>Produire</a:t>
            </a:r>
            <a:r>
              <a:rPr lang="fr-FR" dirty="0" smtClean="0"/>
              <a:t>, améliorer et diffuser périodiquement dans un délai de 90 jours les PIB trimestriels à prix courants et constants ;</a:t>
            </a:r>
          </a:p>
          <a:p>
            <a:r>
              <a:rPr lang="fr-FR" dirty="0" smtClean="0"/>
              <a:t>Poursuivre </a:t>
            </a:r>
            <a:r>
              <a:rPr lang="fr-FR" dirty="0"/>
              <a:t>les travaux pour l’estimation du PIB trimestriel selon l’optique demande</a:t>
            </a:r>
            <a:r>
              <a:rPr lang="fr-FR" dirty="0" smtClean="0"/>
              <a:t>;</a:t>
            </a:r>
            <a:endParaRPr lang="fr-FR" dirty="0"/>
          </a:p>
          <a:p>
            <a:r>
              <a:rPr lang="fr-FR" dirty="0" smtClean="0"/>
              <a:t>Produire  les indicateurs conjoncturels nécessaires aux CNT : IPPI, ICA, Indicateurs d’activité des BTP, etc. </a:t>
            </a:r>
            <a:endParaRPr lang="fr-FR" dirty="0" smtClean="0"/>
          </a:p>
          <a:p>
            <a:r>
              <a:rPr lang="fr-FR" dirty="0"/>
              <a:t>Produire, périodiquement dans un délai de </a:t>
            </a:r>
            <a:r>
              <a:rPr lang="fr-FR" dirty="0" smtClean="0"/>
              <a:t>75 </a:t>
            </a:r>
            <a:r>
              <a:rPr lang="fr-FR" dirty="0"/>
              <a:t>jours une estimation du PIB trimestriels à prix constants ;</a:t>
            </a:r>
          </a:p>
          <a:p>
            <a:r>
              <a:rPr lang="fr-FR" dirty="0" err="1" smtClean="0"/>
              <a:t>Rétropler</a:t>
            </a:r>
            <a:r>
              <a:rPr lang="fr-FR" dirty="0" smtClean="0"/>
              <a:t> </a:t>
            </a:r>
            <a:r>
              <a:rPr lang="fr-FR" dirty="0"/>
              <a:t>les CNT après la migration au SCN2008;</a:t>
            </a:r>
          </a:p>
          <a:p>
            <a:pPr marL="0" indent="0">
              <a:buNone/>
            </a:pPr>
            <a:endParaRPr lang="fr-FR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11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98079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MERCI POUR VOTRE ATTENTION</a:t>
            </a:r>
            <a:endParaRPr lang="fr-FR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12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130802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Plan de la présentation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1484784"/>
            <a:ext cx="9144000" cy="4672176"/>
          </a:xfrm>
        </p:spPr>
        <p:txBody>
          <a:bodyPr>
            <a:normAutofit/>
          </a:bodyPr>
          <a:lstStyle/>
          <a:p>
            <a:pPr lvl="0"/>
            <a:r>
              <a:rPr lang="fr-FR" sz="3600" dirty="0" smtClean="0"/>
              <a:t>Introduction</a:t>
            </a:r>
          </a:p>
          <a:p>
            <a:pPr lvl="0"/>
            <a:r>
              <a:rPr lang="fr-FR" sz="3600" dirty="0"/>
              <a:t>Aperçu </a:t>
            </a:r>
            <a:r>
              <a:rPr lang="fr-FR" sz="3600" dirty="0" smtClean="0"/>
              <a:t>méthodologique</a:t>
            </a:r>
          </a:p>
          <a:p>
            <a:pPr lvl="0"/>
            <a:r>
              <a:rPr lang="fr-FR" sz="3600" dirty="0"/>
              <a:t>Les indicateurs </a:t>
            </a:r>
            <a:endParaRPr lang="fr-FR" sz="3600" dirty="0" smtClean="0"/>
          </a:p>
          <a:p>
            <a:pPr lvl="0"/>
            <a:r>
              <a:rPr lang="fr-FR" sz="3600" dirty="0" smtClean="0"/>
              <a:t>Les résultats</a:t>
            </a:r>
          </a:p>
          <a:p>
            <a:pPr lvl="0"/>
            <a:r>
              <a:rPr lang="fr-FR" sz="3600" dirty="0"/>
              <a:t>Les principaux </a:t>
            </a:r>
            <a:r>
              <a:rPr lang="fr-FR" sz="3600" dirty="0" smtClean="0"/>
              <a:t>utilisateurs</a:t>
            </a:r>
          </a:p>
          <a:p>
            <a:pPr lvl="0"/>
            <a:r>
              <a:rPr lang="fr-FR" sz="3600" dirty="0" smtClean="0"/>
              <a:t>Le calendrier </a:t>
            </a:r>
            <a:r>
              <a:rPr lang="fr-FR" sz="3600" dirty="0"/>
              <a:t>de production</a:t>
            </a:r>
            <a:endParaRPr lang="fr-FR" sz="3600" dirty="0" smtClean="0"/>
          </a:p>
          <a:p>
            <a:pPr lvl="0"/>
            <a:r>
              <a:rPr lang="fr-FR" sz="3600" dirty="0" smtClean="0"/>
              <a:t>Perspectives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0773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fr-FR" dirty="0" smtClean="0"/>
              <a:t>En mars 2010, le Burkina Faso a été retenu comme l’un des 5 pays pilotes pour la mise en place des comptes nationaux trimestriels (CNT) : projet conjoint  AFRISTAT-BAD.</a:t>
            </a:r>
          </a:p>
          <a:p>
            <a:pPr lvl="0">
              <a:buNone/>
            </a:pPr>
            <a:endParaRPr lang="fr-FR" dirty="0" smtClean="0"/>
          </a:p>
          <a:p>
            <a:pPr lvl="0"/>
            <a:r>
              <a:rPr lang="fr-FR" dirty="0" smtClean="0"/>
              <a:t>En 2011, le Burkina Faso </a:t>
            </a:r>
            <a:r>
              <a:rPr lang="fr-FR" dirty="0"/>
              <a:t>a décidé </a:t>
            </a:r>
            <a:r>
              <a:rPr lang="fr-FR" dirty="0" smtClean="0"/>
              <a:t>de </a:t>
            </a:r>
            <a:r>
              <a:rPr lang="fr-FR" dirty="0"/>
              <a:t>mettre en place </a:t>
            </a:r>
            <a:r>
              <a:rPr lang="fr-FR" dirty="0" smtClean="0"/>
              <a:t>des CNT avec </a:t>
            </a:r>
            <a:r>
              <a:rPr lang="fr-FR" dirty="0"/>
              <a:t>l’appui du Centre </a:t>
            </a:r>
            <a:r>
              <a:rPr lang="fr-FR" dirty="0" smtClean="0"/>
              <a:t>régional d’assistance </a:t>
            </a:r>
            <a:r>
              <a:rPr lang="fr-FR" dirty="0"/>
              <a:t>technique du FMI pour l’Afrique de l’Ouest (AFRITAC / OUEST</a:t>
            </a:r>
            <a:r>
              <a:rPr lang="fr-FR" dirty="0" smtClean="0"/>
              <a:t>).</a:t>
            </a:r>
            <a:endParaRPr lang="fr-FR" dirty="0"/>
          </a:p>
          <a:p>
            <a:pPr lvl="0"/>
            <a:endParaRPr lang="fr-FR" dirty="0"/>
          </a:p>
          <a:p>
            <a:pPr lvl="0" algn="just"/>
            <a:r>
              <a:rPr lang="fr-FR" dirty="0" smtClean="0"/>
              <a:t>Une première mission d’évaluation a été conduite en mars 2011 par le FMI. Cette mission a estimé qu’il était possible d’établir des CNT au Burkina Faso.</a:t>
            </a:r>
            <a:endParaRPr lang="fr-FR" dirty="0"/>
          </a:p>
          <a:p>
            <a:pPr lvl="0"/>
            <a:endParaRPr lang="fr-FR" dirty="0"/>
          </a:p>
          <a:p>
            <a:pPr lvl="0"/>
            <a:r>
              <a:rPr lang="fr-FR" dirty="0" smtClean="0"/>
              <a:t>Les travaux techniques ont véritablement démarré à partir de la deuxième mission (avril 2013).</a:t>
            </a:r>
          </a:p>
          <a:p>
            <a:pPr lvl="0"/>
            <a:r>
              <a:rPr lang="fr-FR" smtClean="0"/>
              <a:t>Début </a:t>
            </a:r>
            <a:r>
              <a:rPr lang="fr-FR" dirty="0" smtClean="0"/>
              <a:t>de publication en juin 2015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0773799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Aperçu méthodologique(1)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</a:t>
            </a:fld>
            <a:endParaRPr lang="fr-BE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L’optique offre a été retenue pour l’évaluation du PIB trimestriel en volume :  </a:t>
            </a:r>
          </a:p>
          <a:p>
            <a:pPr>
              <a:buNone/>
            </a:pPr>
            <a:r>
              <a:rPr lang="fr-FR" b="1" dirty="0" smtClean="0"/>
              <a:t>  ∑(Prod</a:t>
            </a:r>
            <a:r>
              <a:rPr lang="fr-FR" b="1" baseline="-25000" dirty="0" smtClean="0"/>
              <a:t>i</a:t>
            </a:r>
            <a:r>
              <a:rPr lang="fr-FR" b="1" dirty="0" smtClean="0"/>
              <a:t>- </a:t>
            </a:r>
            <a:r>
              <a:rPr lang="fr-FR" b="1" dirty="0" err="1" smtClean="0"/>
              <a:t>CI</a:t>
            </a:r>
            <a:r>
              <a:rPr lang="fr-FR" b="1" baseline="-25000" dirty="0" err="1" smtClean="0"/>
              <a:t>i</a:t>
            </a:r>
            <a:r>
              <a:rPr lang="fr-FR" b="1" dirty="0" smtClean="0"/>
              <a:t> ) +taxes nettes</a:t>
            </a:r>
          </a:p>
          <a:p>
            <a:pPr>
              <a:buNone/>
            </a:pPr>
            <a:r>
              <a:rPr lang="fr-FR" b="1" dirty="0" smtClean="0"/>
              <a:t>  ∑VA + taxes nettes</a:t>
            </a:r>
          </a:p>
          <a:p>
            <a:pPr>
              <a:buNone/>
            </a:pPr>
            <a:endParaRPr lang="fr-FR" b="1" dirty="0"/>
          </a:p>
          <a:p>
            <a:pPr lvl="0"/>
            <a:r>
              <a:rPr lang="fr-FR" dirty="0"/>
              <a:t>La </a:t>
            </a:r>
            <a:r>
              <a:rPr lang="fr-FR" b="1" dirty="0"/>
              <a:t>méthode indirecte </a:t>
            </a:r>
            <a:r>
              <a:rPr lang="fr-FR" dirty="0"/>
              <a:t>ou </a:t>
            </a:r>
            <a:r>
              <a:rPr lang="fr-FR" b="1" dirty="0"/>
              <a:t>approche par indicateur </a:t>
            </a:r>
            <a:r>
              <a:rPr lang="fr-FR" dirty="0" smtClean="0"/>
              <a:t>ou méthode par « </a:t>
            </a:r>
            <a:r>
              <a:rPr lang="fr-FR" dirty="0"/>
              <a:t>étalonnage-calage ». </a:t>
            </a:r>
            <a:endParaRPr lang="fr-FR" dirty="0" smtClean="0"/>
          </a:p>
          <a:p>
            <a:pPr lvl="0"/>
            <a:endParaRPr lang="fr-FR" dirty="0"/>
          </a:p>
          <a:p>
            <a:pPr lvl="0"/>
            <a:endParaRPr lang="fr-FR" dirty="0"/>
          </a:p>
          <a:p>
            <a:endParaRPr lang="fr-F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Aperçu méthodologique(2)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fr-FR" dirty="0" smtClean="0"/>
          </a:p>
          <a:p>
            <a:r>
              <a:rPr lang="fr-FR" dirty="0" smtClean="0"/>
              <a:t>Pour chaque branche trouver </a:t>
            </a:r>
            <a:r>
              <a:rPr lang="fr-FR" dirty="0"/>
              <a:t>un indicateur trimestriel dont l'évolution annuelle est cohérente à celle du compte annuel. </a:t>
            </a:r>
          </a:p>
          <a:p>
            <a:r>
              <a:rPr lang="fr-FR" sz="2800" dirty="0" smtClean="0"/>
              <a:t>utiliser </a:t>
            </a:r>
            <a:r>
              <a:rPr lang="fr-FR" sz="2800" dirty="0"/>
              <a:t>le profil trimestriel de l'indicateur pour répartir le compte annuel suivant chaque trimestre : </a:t>
            </a:r>
            <a:r>
              <a:rPr lang="fr-FR" sz="2800" i="1" dirty="0" smtClean="0"/>
              <a:t>étalonnage</a:t>
            </a:r>
            <a:r>
              <a:rPr lang="fr-FR" sz="2800" dirty="0"/>
              <a:t>. </a:t>
            </a:r>
            <a:endParaRPr lang="fr-FR" sz="2800" dirty="0" smtClean="0"/>
          </a:p>
          <a:p>
            <a:r>
              <a:rPr lang="fr-FR" sz="2800" dirty="0" smtClean="0"/>
              <a:t>Le </a:t>
            </a:r>
            <a:r>
              <a:rPr lang="fr-FR" sz="2800" smtClean="0"/>
              <a:t>résidu issu </a:t>
            </a:r>
            <a:r>
              <a:rPr lang="fr-FR" sz="2800" dirty="0" smtClean="0"/>
              <a:t>de cette estimation doit être reparti sur les trimestres pour que la somme des 4 trimestres donne le compte annuel:  le calage </a:t>
            </a:r>
            <a:endParaRPr lang="fr-FR" sz="2800" dirty="0"/>
          </a:p>
          <a:p>
            <a:r>
              <a:rPr lang="fr-FR" sz="2800" dirty="0"/>
              <a:t>Utilisation des logiciels ECOTRIM (</a:t>
            </a:r>
            <a:r>
              <a:rPr lang="fr-FR" sz="2800" dirty="0" err="1"/>
              <a:t>trimestrialisation</a:t>
            </a:r>
            <a:r>
              <a:rPr lang="fr-FR" sz="2800" dirty="0"/>
              <a:t>) et </a:t>
            </a:r>
            <a:r>
              <a:rPr lang="fr-FR" sz="2800" dirty="0" smtClean="0"/>
              <a:t>JDEMETRA </a:t>
            </a:r>
            <a:r>
              <a:rPr lang="fr-FR" sz="2800" dirty="0"/>
              <a:t>(dessaisonalisation</a:t>
            </a:r>
            <a:r>
              <a:rPr lang="fr-FR" sz="2800" dirty="0" smtClean="0"/>
              <a:t>)</a:t>
            </a:r>
            <a:endParaRPr lang="fr-FR" sz="3200" dirty="0"/>
          </a:p>
          <a:p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997502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indicateurs utilisés?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6</a:t>
            </a:fld>
            <a:endParaRPr lang="fr-BE" dirty="0"/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07892582"/>
              </p:ext>
            </p:extLst>
          </p:nvPr>
        </p:nvGraphicFramePr>
        <p:xfrm>
          <a:off x="863588" y="1268760"/>
          <a:ext cx="7416824" cy="4301864"/>
        </p:xfrm>
        <a:graphic>
          <a:graphicData uri="http://schemas.openxmlformats.org/drawingml/2006/table">
            <a:tbl>
              <a:tblPr/>
              <a:tblGrid>
                <a:gridCol w="1296144"/>
                <a:gridCol w="5184576"/>
                <a:gridCol w="936104"/>
              </a:tblGrid>
              <a:tr h="108248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Libellé</a:t>
                      </a:r>
                    </a:p>
                  </a:txBody>
                  <a:tcPr marL="2476" marR="2476" marT="247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Méthodes / indicateurs</a:t>
                      </a:r>
                    </a:p>
                  </a:txBody>
                  <a:tcPr marL="2476" marR="2476" marT="247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%  du PIB en 2015</a:t>
                      </a:r>
                    </a:p>
                  </a:txBody>
                  <a:tcPr marL="2476" marR="2476" marT="247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1100"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Secteur </a:t>
                      </a:r>
                      <a:r>
                        <a:rPr lang="fr-F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primaire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476" marR="2476" marT="247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476" marR="2476" marT="247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22%</a:t>
                      </a:r>
                    </a:p>
                  </a:txBody>
                  <a:tcPr marL="2476" marR="2476" marT="247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45093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Agriculture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Productions annuelle des variétés  + calendrier agricole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12%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9161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Elevage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Effectifs du cheptel + Lissage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8%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59019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Sylviculture, pêche et chasse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Lissage direct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3%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92632"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Secteur </a:t>
                      </a:r>
                      <a:r>
                        <a:rPr lang="fr-F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secondaire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476" marR="2476" marT="247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476" marR="2476" marT="247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21,80%</a:t>
                      </a:r>
                    </a:p>
                  </a:txBody>
                  <a:tcPr marL="2476" marR="2476" marT="247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29247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Extraction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Production industrielle d'or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3,40%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9263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Industrie manufacturière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8,90%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29247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Agroalimentaire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IHPI Agroalimentaire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5,00%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9403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Egrenage et fabrication de textiles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Production de coton fibre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0,90%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247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Bois et métaux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IHPI - Bois et métaux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1,50%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6017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Autres industries manufacturières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Indicateur de tendance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1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1,40%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47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Energie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consommation et importation d'électricité, consommation d'eau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2,70%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29247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BTP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Production, importations et exportations de ciment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6,80%</a:t>
                      </a:r>
                    </a:p>
                  </a:txBody>
                  <a:tcPr marL="2476" marR="2476" marT="247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715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7</a:t>
            </a:fld>
            <a:endParaRPr lang="fr-BE" dirty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07010508"/>
              </p:ext>
            </p:extLst>
          </p:nvPr>
        </p:nvGraphicFramePr>
        <p:xfrm>
          <a:off x="612648" y="124201"/>
          <a:ext cx="8229598" cy="6260053"/>
        </p:xfrm>
        <a:graphic>
          <a:graphicData uri="http://schemas.openxmlformats.org/drawingml/2006/table">
            <a:tbl>
              <a:tblPr/>
              <a:tblGrid>
                <a:gridCol w="1198484"/>
                <a:gridCol w="5832630"/>
                <a:gridCol w="1198484"/>
              </a:tblGrid>
              <a:tr h="436657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Libellé</a:t>
                      </a:r>
                    </a:p>
                  </a:txBody>
                  <a:tcPr marL="4996" marR="4996" marT="499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Méthodes / indicateurs</a:t>
                      </a:r>
                    </a:p>
                  </a:txBody>
                  <a:tcPr marL="4996" marR="4996" marT="499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%  du PIB en 2015</a:t>
                      </a:r>
                    </a:p>
                  </a:txBody>
                  <a:tcPr marL="4996" marR="4996" marT="499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882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Secteur tertiaire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45%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340733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Services marchands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27%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340733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Commerce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L'indicateur du commerce et du transport est </a:t>
                      </a:r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obtenu 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en appliquant ces taux de marges sur la production des branches les plus </a:t>
                      </a:r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contributives(primaire + secondaire)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11%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5264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Hotellerie et restauration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Arrivée de touristes 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2%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882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Transports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Idem</a:t>
                      </a:r>
                      <a:r>
                        <a:rPr lang="fr-FR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que pour le commerce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1%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40733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Télécommunication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Chiffres d’affaires déflatées par l’indice de prix de la communication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7%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882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Services financiers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Crédits  à l'économie déflaté par l'IHPC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2%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5264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Autres services marchands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Indicateur indirect à partir des branches utilisatrices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4%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5264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Services non marchands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21%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340733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Administrations publiques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Salaire +fonctionnement déflaté par l’IHPC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19%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64557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Autres services non marchands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Lissage direct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2%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4488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SIFIM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Crédits  à l'économie déflaté par l'IHPC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-2%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2882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Impôts et taxes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Taxes sur les produits déflatés par l'IHPC + Droits de douanes déflatés par l'IHPC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11%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5487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PIB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100%</a:t>
                      </a:r>
                    </a:p>
                  </a:txBody>
                  <a:tcPr marL="4996" marR="4996" marT="499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438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Résultats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012160" y="1268760"/>
            <a:ext cx="2880320" cy="4968552"/>
          </a:xfrm>
        </p:spPr>
        <p:txBody>
          <a:bodyPr>
            <a:normAutofit fontScale="62500" lnSpcReduction="20000"/>
          </a:bodyPr>
          <a:lstStyle/>
          <a:p>
            <a:r>
              <a:rPr lang="fr-FR" dirty="0" smtClean="0"/>
              <a:t>Les résultats ont mis en lumière une série du PIB trimestriel qui est saisonnière au Burkina Faso.</a:t>
            </a:r>
          </a:p>
          <a:p>
            <a:endParaRPr lang="fr-FR" dirty="0"/>
          </a:p>
          <a:p>
            <a:r>
              <a:rPr lang="fr-FR" dirty="0" smtClean="0"/>
              <a:t>Ce résultat est lié au fait que les principales récoltes agricoles interviennent au 4</a:t>
            </a:r>
            <a:r>
              <a:rPr lang="fr-FR" baseline="30000" dirty="0" smtClean="0"/>
              <a:t>ième</a:t>
            </a:r>
            <a:r>
              <a:rPr lang="fr-FR" dirty="0" smtClean="0"/>
              <a:t> trimestre. 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 smtClean="0"/>
              <a:t>En outre,  des saisonnalités ont été constatées sur certaines branches d’activité du secondaire et du tertiaire. 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D ’où  l’intérêt de calculer un PIB trimestriel corrigé des variations saisonnières.</a:t>
            </a:r>
          </a:p>
          <a:p>
            <a:r>
              <a:rPr lang="fr-FR" dirty="0">
                <a:hlinkClick r:id="rId2" action="ppaction://hlinkfile"/>
              </a:rPr>
              <a:t>Note d’analyse 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8</a:t>
            </a:fld>
            <a:endParaRPr lang="fr-BE" dirty="0"/>
          </a:p>
        </p:txBody>
      </p:sp>
      <p:graphicFrame>
        <p:nvGraphicFramePr>
          <p:cNvPr id="7" name="Graphique 6"/>
          <p:cNvGraphicFramePr/>
          <p:nvPr/>
        </p:nvGraphicFramePr>
        <p:xfrm>
          <a:off x="323528" y="1340768"/>
          <a:ext cx="5616624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92846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6320"/>
          </a:xfrm>
        </p:spPr>
        <p:txBody>
          <a:bodyPr>
            <a:normAutofit/>
          </a:bodyPr>
          <a:lstStyle/>
          <a:p>
            <a:r>
              <a:rPr lang="fr-FR" dirty="0" smtClean="0"/>
              <a:t>Les principaux utilisateurs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9</a:t>
            </a:fld>
            <a:endParaRPr lang="fr-BE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021588"/>
              </p:ext>
            </p:extLst>
          </p:nvPr>
        </p:nvGraphicFramePr>
        <p:xfrm>
          <a:off x="1691680" y="3789718"/>
          <a:ext cx="4822056" cy="13762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69203"/>
                <a:gridCol w="850951"/>
                <a:gridCol w="850951"/>
                <a:gridCol w="850951"/>
              </a:tblGrid>
              <a:tr h="25185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2014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2015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2016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185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Taux de croissance </a:t>
                      </a:r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comptes définitifs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</a:tr>
              <a:tr h="25185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Taux de croissance </a:t>
                      </a:r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comptes 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provisoires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</a:t>
                      </a:r>
                    </a:p>
                  </a:txBody>
                  <a:tcPr marL="9525" marR="9525" marT="9525" marB="0" anchor="b"/>
                </a:tc>
              </a:tr>
              <a:tr h="25185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Acquis de croissance  T3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618368" y="1601209"/>
            <a:ext cx="51845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Les comptes eux même : estimation du PIB provisoire et du taux de croissance provisoire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La prévision : taux de croissance provisoire et acquis de croissance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Les </a:t>
            </a:r>
            <a:r>
              <a:rPr lang="fr-FR" dirty="0" err="1" smtClean="0"/>
              <a:t>PTFs</a:t>
            </a:r>
            <a:r>
              <a:rPr lang="fr-FR" dirty="0" smtClean="0"/>
              <a:t> (FMI)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 smtClean="0"/>
              <a:t>Des utilisateurs  divers(universitaires )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e">
  <a:themeElements>
    <a:clrScheme name="RougJaunVert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FF0000"/>
      </a:accent1>
      <a:accent2>
        <a:srgbClr val="FFFF00"/>
      </a:accent2>
      <a:accent3>
        <a:srgbClr val="00B050"/>
      </a:accent3>
      <a:accent4>
        <a:srgbClr val="FBA576"/>
      </a:accent4>
      <a:accent5>
        <a:srgbClr val="B2C78C"/>
      </a:accent5>
      <a:accent6>
        <a:srgbClr val="FFFF99"/>
      </a:accent6>
      <a:hlink>
        <a:srgbClr val="FDE1D1"/>
      </a:hlink>
      <a:folHlink>
        <a:srgbClr val="E5ECD8"/>
      </a:folHlink>
    </a:clrScheme>
    <a:fontScheme name="Origin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8270</TotalTime>
  <Words>915</Words>
  <Application>Microsoft Office PowerPoint</Application>
  <PresentationFormat>Affichage à l'écran (4:3)</PresentationFormat>
  <Paragraphs>182</Paragraphs>
  <Slides>12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Bookman Old Style</vt:lpstr>
      <vt:lpstr>Calibri</vt:lpstr>
      <vt:lpstr>Gill Sans MT</vt:lpstr>
      <vt:lpstr>Wingdings</vt:lpstr>
      <vt:lpstr>Wingdings 3</vt:lpstr>
      <vt:lpstr>Origine</vt:lpstr>
      <vt:lpstr>Les comptes nationaux trimestriels (CNT): l’expérience du Burkina Faso</vt:lpstr>
      <vt:lpstr>Plan de la présentation</vt:lpstr>
      <vt:lpstr>Introduction</vt:lpstr>
      <vt:lpstr>Aperçu méthodologique(1)</vt:lpstr>
      <vt:lpstr>Aperçu méthodologique(2)</vt:lpstr>
      <vt:lpstr>Les indicateurs utilisés?</vt:lpstr>
      <vt:lpstr>Présentation PowerPoint</vt:lpstr>
      <vt:lpstr>Résultats</vt:lpstr>
      <vt:lpstr>Les principaux utilisateurs</vt:lpstr>
      <vt:lpstr>Quelle calendrier de production?</vt:lpstr>
      <vt:lpstr>Perspectives </vt:lpstr>
      <vt:lpstr>MERCI POUR VOTRE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DIEUDONNE</dc:creator>
  <cp:lastModifiedBy>user</cp:lastModifiedBy>
  <cp:revision>276</cp:revision>
  <cp:lastPrinted>2014-03-26T11:02:24Z</cp:lastPrinted>
  <dcterms:created xsi:type="dcterms:W3CDTF">2013-05-22T14:51:01Z</dcterms:created>
  <dcterms:modified xsi:type="dcterms:W3CDTF">2017-10-11T10:13:58Z</dcterms:modified>
</cp:coreProperties>
</file>