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9" r:id="rId3"/>
    <p:sldId id="263" r:id="rId4"/>
    <p:sldId id="267" r:id="rId5"/>
    <p:sldId id="288" r:id="rId6"/>
    <p:sldId id="279" r:id="rId7"/>
    <p:sldId id="270" r:id="rId8"/>
    <p:sldId id="289" r:id="rId9"/>
    <p:sldId id="290" r:id="rId10"/>
    <p:sldId id="286" r:id="rId11"/>
    <p:sldId id="282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>
        <p:scale>
          <a:sx n="90" d="100"/>
          <a:sy n="90" d="100"/>
        </p:scale>
        <p:origin x="90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NT-CIV\PIB_CONSTANT\FLOW_AGG_PROD_EXTRAC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CNT-CIV\PIB_CONSTANT\FLOW_AGG_PROD_EXTRAC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CNT-CIV\PIB_CONSTANT\FLOW_AGG_PROD_EXTRAC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651965372942265E-2"/>
          <c:y val="5.4266130048686856E-2"/>
          <c:w val="0.87136391076115483"/>
          <c:h val="0.77411394885659213"/>
        </c:manualLayout>
      </c:layout>
      <c:lineChart>
        <c:grouping val="standard"/>
        <c:varyColors val="0"/>
        <c:ser>
          <c:idx val="0"/>
          <c:order val="0"/>
          <c:tx>
            <c:strRef>
              <c:f>'Ex Feuil1'!$C$1</c:f>
              <c:strCache>
                <c:ptCount val="1"/>
                <c:pt idx="0">
                  <c:v>VOL CHAINE PETROLE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'Ex Feuil1'!$A$2:$A$17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'Ex Feuil1'!$C$2:$C$17</c:f>
              <c:numCache>
                <c:formatCode>0</c:formatCode>
                <c:ptCount val="16"/>
                <c:pt idx="0">
                  <c:v>66597.245655943087</c:v>
                </c:pt>
                <c:pt idx="1">
                  <c:v>87692.294569769554</c:v>
                </c:pt>
                <c:pt idx="2">
                  <c:v>94575.869303446336</c:v>
                </c:pt>
                <c:pt idx="3">
                  <c:v>78958.948652153151</c:v>
                </c:pt>
                <c:pt idx="4">
                  <c:v>116798.39360886255</c:v>
                </c:pt>
                <c:pt idx="5">
                  <c:v>98237.167725181309</c:v>
                </c:pt>
                <c:pt idx="6">
                  <c:v>99065.465237688346</c:v>
                </c:pt>
                <c:pt idx="7">
                  <c:v>175221.91757499133</c:v>
                </c:pt>
                <c:pt idx="8">
                  <c:v>381666.55186755426</c:v>
                </c:pt>
                <c:pt idx="9">
                  <c:v>401985.2266684444</c:v>
                </c:pt>
                <c:pt idx="10">
                  <c:v>482408</c:v>
                </c:pt>
                <c:pt idx="11">
                  <c:v>353634</c:v>
                </c:pt>
                <c:pt idx="12">
                  <c:v>435136.81108080526</c:v>
                </c:pt>
                <c:pt idx="13">
                  <c:v>520441.37979537051</c:v>
                </c:pt>
                <c:pt idx="14">
                  <c:v>500517.1180261324</c:v>
                </c:pt>
                <c:pt idx="15">
                  <c:v>429253.49119720166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699288"/>
        <c:axId val="88699680"/>
      </c:lineChart>
      <c:lineChart>
        <c:grouping val="standard"/>
        <c:varyColors val="0"/>
        <c:ser>
          <c:idx val="1"/>
          <c:order val="1"/>
          <c:tx>
            <c:strRef>
              <c:f>'Ex Feuil1'!$I$1</c:f>
              <c:strCache>
                <c:ptCount val="1"/>
                <c:pt idx="0">
                  <c:v>INDIC_PETR</c:v>
                </c:pt>
              </c:strCache>
            </c:strRef>
          </c:tx>
          <c:spPr>
            <a:ln w="38100">
              <a:prstDash val="sysDash"/>
            </a:ln>
          </c:spPr>
          <c:marker>
            <c:symbol val="none"/>
          </c:marker>
          <c:cat>
            <c:numRef>
              <c:f>'Ex Feuil1'!$A$2:$A$17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'Ex Feuil1'!$I$2:$I$17</c:f>
              <c:numCache>
                <c:formatCode>0</c:formatCode>
                <c:ptCount val="16"/>
                <c:pt idx="0">
                  <c:v>185.08209168973093</c:v>
                </c:pt>
                <c:pt idx="1">
                  <c:v>167.6177168933169</c:v>
                </c:pt>
                <c:pt idx="2">
                  <c:v>121.13573065261501</c:v>
                </c:pt>
                <c:pt idx="3">
                  <c:v>112.89248056555348</c:v>
                </c:pt>
                <c:pt idx="4">
                  <c:v>82.058811704480661</c:v>
                </c:pt>
                <c:pt idx="5">
                  <c:v>66.812701120903256</c:v>
                </c:pt>
                <c:pt idx="6">
                  <c:v>168.58512019837269</c:v>
                </c:pt>
                <c:pt idx="7">
                  <c:v>238.89514579269093</c:v>
                </c:pt>
                <c:pt idx="8">
                  <c:v>253.10045836743038</c:v>
                </c:pt>
                <c:pt idx="9">
                  <c:v>463.5890847854854</c:v>
                </c:pt>
                <c:pt idx="10">
                  <c:v>706.37800103177801</c:v>
                </c:pt>
                <c:pt idx="11">
                  <c:v>564.54369080411607</c:v>
                </c:pt>
                <c:pt idx="12">
                  <c:v>526.52338823766422</c:v>
                </c:pt>
                <c:pt idx="13">
                  <c:v>594.69964158516495</c:v>
                </c:pt>
                <c:pt idx="14">
                  <c:v>464.57074690549985</c:v>
                </c:pt>
                <c:pt idx="15">
                  <c:v>399.81972826276126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00072"/>
        <c:axId val="88700464"/>
      </c:lineChart>
      <c:catAx>
        <c:axId val="886992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88699680"/>
        <c:crosses val="autoZero"/>
        <c:auto val="1"/>
        <c:lblAlgn val="ctr"/>
        <c:lblOffset val="100"/>
        <c:noMultiLvlLbl val="0"/>
      </c:catAx>
      <c:valAx>
        <c:axId val="8869968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88699288"/>
        <c:crosses val="autoZero"/>
        <c:crossBetween val="midCat"/>
      </c:valAx>
      <c:catAx>
        <c:axId val="887000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8700464"/>
        <c:crosses val="autoZero"/>
        <c:auto val="1"/>
        <c:lblAlgn val="ctr"/>
        <c:lblOffset val="100"/>
        <c:noMultiLvlLbl val="0"/>
      </c:catAx>
      <c:valAx>
        <c:axId val="88700464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88700072"/>
        <c:crosses val="max"/>
        <c:crossBetween val="midCat"/>
      </c:valAx>
    </c:plotArea>
    <c:legend>
      <c:legendPos val="b"/>
      <c:layout>
        <c:manualLayout>
          <c:xMode val="edge"/>
          <c:yMode val="edge"/>
          <c:x val="0.25312663978841948"/>
          <c:y val="0.91194421743179588"/>
          <c:w val="0.49709551446178024"/>
          <c:h val="8.0812922630857667E-2"/>
        </c:manualLayout>
      </c:layout>
      <c:overlay val="0"/>
      <c:txPr>
        <a:bodyPr/>
        <a:lstStyle/>
        <a:p>
          <a:pPr>
            <a:defRPr sz="13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801285353349525E-2"/>
          <c:y val="1.7855493117979373E-2"/>
          <c:w val="0.88680024265826518"/>
          <c:h val="0.84775298670224786"/>
        </c:manualLayout>
      </c:layout>
      <c:lineChart>
        <c:grouping val="standard"/>
        <c:varyColors val="0"/>
        <c:ser>
          <c:idx val="1"/>
          <c:order val="0"/>
          <c:tx>
            <c:strRef>
              <c:f>'Ex Feuil1'!$J$1</c:f>
              <c:strCache>
                <c:ptCount val="1"/>
                <c:pt idx="0">
                  <c:v>INDIC_GAZ</c:v>
                </c:pt>
              </c:strCache>
            </c:strRef>
          </c:tx>
          <c:spPr>
            <a:ln w="38100">
              <a:prstDash val="sysDash"/>
            </a:ln>
          </c:spPr>
          <c:marker>
            <c:symbol val="none"/>
          </c:marker>
          <c:cat>
            <c:numRef>
              <c:f>'Ex Feuil1'!$A$2:$A$17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'Ex Feuil1'!$J$2:$J$17</c:f>
              <c:numCache>
                <c:formatCode>0</c:formatCode>
                <c:ptCount val="16"/>
                <c:pt idx="0">
                  <c:v>112.10292224487686</c:v>
                </c:pt>
                <c:pt idx="1">
                  <c:v>183.90932872652397</c:v>
                </c:pt>
                <c:pt idx="2">
                  <c:v>226.62167709865241</c:v>
                </c:pt>
                <c:pt idx="3">
                  <c:v>267.51771522949895</c:v>
                </c:pt>
                <c:pt idx="4">
                  <c:v>283.38712116020201</c:v>
                </c:pt>
                <c:pt idx="5">
                  <c:v>304.17916411804111</c:v>
                </c:pt>
                <c:pt idx="6">
                  <c:v>364.38948252216619</c:v>
                </c:pt>
                <c:pt idx="7">
                  <c:v>377.88449993089483</c:v>
                </c:pt>
                <c:pt idx="8">
                  <c:v>380.38280073525317</c:v>
                </c:pt>
                <c:pt idx="9">
                  <c:v>334.38575995499133</c:v>
                </c:pt>
                <c:pt idx="10">
                  <c:v>389.06956603628123</c:v>
                </c:pt>
                <c:pt idx="11">
                  <c:v>355.27720403805313</c:v>
                </c:pt>
                <c:pt idx="12">
                  <c:v>371.50241004534757</c:v>
                </c:pt>
                <c:pt idx="13">
                  <c:v>369.8377371093809</c:v>
                </c:pt>
                <c:pt idx="14">
                  <c:v>399.99969736679083</c:v>
                </c:pt>
                <c:pt idx="15">
                  <c:v>391.83080298230692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01640"/>
        <c:axId val="88702032"/>
      </c:lineChart>
      <c:lineChart>
        <c:grouping val="standard"/>
        <c:varyColors val="0"/>
        <c:ser>
          <c:idx val="0"/>
          <c:order val="1"/>
          <c:tx>
            <c:strRef>
              <c:f>'Ex Feuil1'!$D$1</c:f>
              <c:strCache>
                <c:ptCount val="1"/>
                <c:pt idx="0">
                  <c:v>VOL CHAINE GAZ NAT</c:v>
                </c:pt>
              </c:strCache>
            </c:strRef>
          </c:tx>
          <c:marker>
            <c:symbol val="none"/>
          </c:marker>
          <c:val>
            <c:numRef>
              <c:f>'Ex Feuil1'!$D$2:$D$17</c:f>
              <c:numCache>
                <c:formatCode>0</c:formatCode>
                <c:ptCount val="16"/>
                <c:pt idx="0">
                  <c:v>16602.616569883572</c:v>
                </c:pt>
                <c:pt idx="1">
                  <c:v>12801.944183255486</c:v>
                </c:pt>
                <c:pt idx="2">
                  <c:v>12503.360575370012</c:v>
                </c:pt>
                <c:pt idx="3">
                  <c:v>22212.143696291201</c:v>
                </c:pt>
                <c:pt idx="4">
                  <c:v>46738.65434402648</c:v>
                </c:pt>
                <c:pt idx="5">
                  <c:v>39357.997787815984</c:v>
                </c:pt>
                <c:pt idx="6">
                  <c:v>100999.11917497183</c:v>
                </c:pt>
                <c:pt idx="7">
                  <c:v>199216.43732070908</c:v>
                </c:pt>
                <c:pt idx="8">
                  <c:v>63156.976018865389</c:v>
                </c:pt>
                <c:pt idx="9">
                  <c:v>52431.401661681622</c:v>
                </c:pt>
                <c:pt idx="10">
                  <c:v>76730</c:v>
                </c:pt>
                <c:pt idx="11">
                  <c:v>49923</c:v>
                </c:pt>
                <c:pt idx="12">
                  <c:v>69669.256809567771</c:v>
                </c:pt>
                <c:pt idx="13">
                  <c:v>59449.113390854283</c:v>
                </c:pt>
                <c:pt idx="14">
                  <c:v>61445.482706504008</c:v>
                </c:pt>
                <c:pt idx="15">
                  <c:v>55445.866467413704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02424"/>
        <c:axId val="131195704"/>
      </c:lineChart>
      <c:catAx>
        <c:axId val="887016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88702032"/>
        <c:crosses val="autoZero"/>
        <c:auto val="1"/>
        <c:lblAlgn val="ctr"/>
        <c:lblOffset val="100"/>
        <c:noMultiLvlLbl val="0"/>
      </c:catAx>
      <c:valAx>
        <c:axId val="8870203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88701640"/>
        <c:crosses val="autoZero"/>
        <c:crossBetween val="midCat"/>
      </c:valAx>
      <c:catAx>
        <c:axId val="88702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1195704"/>
        <c:crosses val="autoZero"/>
        <c:auto val="1"/>
        <c:lblAlgn val="ctr"/>
        <c:lblOffset val="100"/>
        <c:noMultiLvlLbl val="0"/>
      </c:catAx>
      <c:valAx>
        <c:axId val="131195704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88702424"/>
        <c:crosses val="max"/>
        <c:crossBetween val="midCat"/>
      </c:valAx>
    </c:plotArea>
    <c:legend>
      <c:legendPos val="b"/>
      <c:layout>
        <c:manualLayout>
          <c:xMode val="edge"/>
          <c:yMode val="edge"/>
          <c:x val="0.51150440307111145"/>
          <c:y val="0.43369126965756427"/>
          <c:w val="0.45362670787646869"/>
          <c:h val="7.0084446660217181E-2"/>
        </c:manualLayout>
      </c:layout>
      <c:overlay val="0"/>
      <c:txPr>
        <a:bodyPr/>
        <a:lstStyle/>
        <a:p>
          <a:pPr>
            <a:defRPr sz="13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TESTS!$E$1</c:f>
              <c:strCache>
                <c:ptCount val="1"/>
                <c:pt idx="0">
                  <c:v>VOL CHAINE OR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TESTS!$A$2:$A$17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TESTS!$E$2:$E$17</c:f>
              <c:numCache>
                <c:formatCode>0</c:formatCode>
                <c:ptCount val="16"/>
                <c:pt idx="0">
                  <c:v>27694.83192151615</c:v>
                </c:pt>
                <c:pt idx="1">
                  <c:v>15899.758701108931</c:v>
                </c:pt>
                <c:pt idx="2">
                  <c:v>17511.068268870644</c:v>
                </c:pt>
                <c:pt idx="3">
                  <c:v>25704.028693619588</c:v>
                </c:pt>
                <c:pt idx="4">
                  <c:v>22261.918630342487</c:v>
                </c:pt>
                <c:pt idx="5">
                  <c:v>22837.996696944676</c:v>
                </c:pt>
                <c:pt idx="6">
                  <c:v>32351.714285714286</c:v>
                </c:pt>
                <c:pt idx="7">
                  <c:v>1137.9999999999998</c:v>
                </c:pt>
                <c:pt idx="8">
                  <c:v>10900.999999999998</c:v>
                </c:pt>
                <c:pt idx="9">
                  <c:v>11344.999999999998</c:v>
                </c:pt>
                <c:pt idx="10">
                  <c:v>14754</c:v>
                </c:pt>
                <c:pt idx="11">
                  <c:v>14440</c:v>
                </c:pt>
                <c:pt idx="12">
                  <c:v>31946</c:v>
                </c:pt>
                <c:pt idx="13">
                  <c:v>74440.932084543732</c:v>
                </c:pt>
                <c:pt idx="14">
                  <c:v>60684.018969438221</c:v>
                </c:pt>
                <c:pt idx="15">
                  <c:v>107750.18466426889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6117136"/>
        <c:axId val="256117528"/>
      </c:lineChart>
      <c:lineChart>
        <c:grouping val="standard"/>
        <c:varyColors val="0"/>
        <c:ser>
          <c:idx val="1"/>
          <c:order val="1"/>
          <c:tx>
            <c:strRef>
              <c:f>TESTS!$K$1</c:f>
              <c:strCache>
                <c:ptCount val="1"/>
                <c:pt idx="0">
                  <c:v>INDIC_OR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TESTS!$A$2:$A$17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TESTS!$K$2:$K$17</c:f>
              <c:numCache>
                <c:formatCode>0</c:formatCode>
                <c:ptCount val="16"/>
                <c:pt idx="0">
                  <c:v>2054</c:v>
                </c:pt>
                <c:pt idx="1">
                  <c:v>2533.9960000000001</c:v>
                </c:pt>
                <c:pt idx="2">
                  <c:v>1968.3879999999999</c:v>
                </c:pt>
                <c:pt idx="3">
                  <c:v>2967.0309999999999</c:v>
                </c:pt>
                <c:pt idx="4">
                  <c:v>3444.0590000000002</c:v>
                </c:pt>
                <c:pt idx="5">
                  <c:v>3671.63</c:v>
                </c:pt>
                <c:pt idx="6">
                  <c:v>3569.78</c:v>
                </c:pt>
                <c:pt idx="7">
                  <c:v>1313.0100000000002</c:v>
                </c:pt>
                <c:pt idx="8">
                  <c:v>1272.433</c:v>
                </c:pt>
                <c:pt idx="9">
                  <c:v>1637.741</c:v>
                </c:pt>
                <c:pt idx="10">
                  <c:v>1326.751</c:v>
                </c:pt>
                <c:pt idx="11">
                  <c:v>1465.778</c:v>
                </c:pt>
                <c:pt idx="12">
                  <c:v>2883.5909999999999</c:v>
                </c:pt>
                <c:pt idx="13">
                  <c:v>7054.8749999999991</c:v>
                </c:pt>
                <c:pt idx="14">
                  <c:v>5079.7970000000005</c:v>
                </c:pt>
                <c:pt idx="15">
                  <c:v>12356.822499999998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6118312"/>
        <c:axId val="256117920"/>
      </c:lineChart>
      <c:catAx>
        <c:axId val="25611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56117528"/>
        <c:crosses val="autoZero"/>
        <c:auto val="1"/>
        <c:lblAlgn val="ctr"/>
        <c:lblOffset val="100"/>
        <c:noMultiLvlLbl val="0"/>
      </c:catAx>
      <c:valAx>
        <c:axId val="256117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56117136"/>
        <c:crosses val="autoZero"/>
        <c:crossBetween val="between"/>
      </c:valAx>
      <c:valAx>
        <c:axId val="256117920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56118312"/>
        <c:crosses val="max"/>
        <c:crossBetween val="between"/>
      </c:valAx>
      <c:catAx>
        <c:axId val="2561183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61179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0.38264</cdr:x>
      <cdr:y>0.71251</cdr:y>
    </cdr:from>
    <cdr:to>
      <cdr:x>0.58383</cdr:x>
      <cdr:y>0.8384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553558" y="4341202"/>
          <a:ext cx="1868365" cy="7693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55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4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308852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41891578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12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563899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29628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900038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338124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973704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80023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914258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437752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49587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>
                <a:latin typeface="+mj-lt"/>
                <a:ea typeface="+mj-ea"/>
                <a:cs typeface="+mj-cs"/>
              </a:rPr>
              <a:t/>
            </a: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de la Côte d’Ivoire</a:t>
            </a:r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Méthodologie d’élaboration des CNT de la Côte d’ivoire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172200" y="5334000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b="1" i="1" dirty="0">
                <a:latin typeface="Calibri" pitchFamily="34" charset="0"/>
              </a:rPr>
              <a:t>Par </a:t>
            </a:r>
            <a:r>
              <a:rPr lang="fr-FR" altLang="fr-FR" b="1" i="1" dirty="0" smtClean="0">
                <a:latin typeface="Calibri" pitchFamily="34" charset="0"/>
              </a:rPr>
              <a:t>: Mme Odette YOBO</a:t>
            </a:r>
            <a:endParaRPr lang="fr-FR" altLang="fr-FR" b="1" i="1" dirty="0">
              <a:latin typeface="Calibri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1/19/2015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4. Dispositif de collecte, de mise à jour et de validation des données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 smtClean="0"/>
              <a:t>10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29546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Dispositif de collecte: les données sont fournies:</a:t>
            </a:r>
          </a:p>
          <a:p>
            <a:pPr>
              <a:spcAft>
                <a:spcPts val="1200"/>
              </a:spcAft>
            </a:pPr>
            <a:r>
              <a:rPr lang="fr-FR" altLang="fr-FR" dirty="0" smtClean="0">
                <a:latin typeface="Calibri" pitchFamily="34" charset="0"/>
              </a:rPr>
              <a:t>-   le service IPI de l’INS pour les indicateurs pétrole brut et gaz naturel;</a:t>
            </a:r>
          </a:p>
          <a:p>
            <a:pPr>
              <a:spcAft>
                <a:spcPts val="1200"/>
              </a:spcAft>
            </a:pPr>
            <a:r>
              <a:rPr lang="fr-FR" altLang="fr-FR" dirty="0" smtClean="0">
                <a:latin typeface="Calibri" pitchFamily="34" charset="0"/>
              </a:rPr>
              <a:t>-   la DCPE pour les quantités produites de l’or;</a:t>
            </a:r>
          </a:p>
          <a:p>
            <a:pPr>
              <a:spcAft>
                <a:spcPts val="1200"/>
              </a:spcAft>
            </a:pPr>
            <a:r>
              <a:rPr lang="fr-FR" altLang="fr-FR" dirty="0" smtClean="0">
                <a:latin typeface="Calibri" pitchFamily="34" charset="0"/>
              </a:rPr>
              <a:t>-   la division comptabilité nationale pour les productions en volume;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Mise à jour des données: l’INS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Validation des données: A travers les métadonnées.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en-US" altLang="fr-F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20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5. Perspectives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 smtClean="0"/>
              <a:t>11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25366" y="1600200"/>
            <a:ext cx="7010400" cy="166199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Formaliser la création du comité </a:t>
            </a:r>
            <a:r>
              <a:rPr lang="fr-FR" altLang="fr-FR" dirty="0">
                <a:latin typeface="Calibri" pitchFamily="34" charset="0"/>
              </a:rPr>
              <a:t>Comptes Nationaux Trimestriels</a:t>
            </a:r>
            <a:endParaRPr lang="en-US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</a:pPr>
            <a:r>
              <a:rPr lang="fr-FR" altLang="fr-FR" dirty="0" smtClean="0">
                <a:latin typeface="Calibri" pitchFamily="34" charset="0"/>
              </a:rPr>
              <a:t> à travers un arrêté;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Définition des tâches de chaque membre du comité;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Constitution de l’équipe des Comptes Nationaux Trimestriels.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Synthèse de la méthode de calcul de la valeur ajoutée dans les CNA de la branche Extraction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Méthodologie </a:t>
            </a:r>
            <a:r>
              <a:rPr lang="fr-FR" altLang="fr-FR" sz="2400" dirty="0">
                <a:latin typeface="Calibri" pitchFamily="34" charset="0"/>
              </a:rPr>
              <a:t>de calcul de la VA de la branche Extraction </a:t>
            </a:r>
            <a:r>
              <a:rPr lang="fr-FR" altLang="fr-FR" sz="2400" dirty="0" smtClean="0">
                <a:latin typeface="Calibri" pitchFamily="34" charset="0"/>
              </a:rPr>
              <a:t>dans </a:t>
            </a:r>
            <a:r>
              <a:rPr lang="fr-FR" altLang="fr-FR" sz="2400" dirty="0">
                <a:latin typeface="Calibri" pitchFamily="34" charset="0"/>
              </a:rPr>
              <a:t>les CNT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Tests d’étalonnage réalisés et leurs limites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Dispositif de collecte, de mise à jour et de validation des données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CNA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082730"/>
              </p:ext>
            </p:extLst>
          </p:nvPr>
        </p:nvGraphicFramePr>
        <p:xfrm>
          <a:off x="609600" y="1941731"/>
          <a:ext cx="8229599" cy="3514729"/>
        </p:xfrm>
        <a:graphic>
          <a:graphicData uri="http://schemas.openxmlformats.org/drawingml/2006/table">
            <a:tbl>
              <a:tblPr/>
              <a:tblGrid>
                <a:gridCol w="1295400"/>
                <a:gridCol w="982041"/>
                <a:gridCol w="1075359"/>
                <a:gridCol w="978159"/>
                <a:gridCol w="2207875"/>
                <a:gridCol w="1690765"/>
              </a:tblGrid>
              <a:tr h="7567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de la VA dans le PIB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du secteur informel dans la branche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de données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 d’estimation de la production et des CI, volume et valeur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Perspectives de développement des CNA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4169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Industries extractives</a:t>
                      </a: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2012</a:t>
                      </a: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2012</a:t>
                      </a: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DSF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Estimation de l’informel: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Production: à partir de la productivité ; on estime la valeur de la production de l’année (n) de l’informel à partir de la productivité de l’année (n-1) et de l’emploi de l’année (n);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Consommations Intermédiaires en valeur: à partir de l’hypothèse des coefficients techniques.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Changement de l’année de base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œuvre du SCN 2008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Branches correspondantes dans la nomenclature des activités des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des branches Eau-Electricité et Commerce de gros et de détail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089210"/>
              </p:ext>
            </p:extLst>
          </p:nvPr>
        </p:nvGraphicFramePr>
        <p:xfrm>
          <a:off x="457200" y="2209800"/>
          <a:ext cx="8229601" cy="3498024"/>
        </p:xfrm>
        <a:graphic>
          <a:graphicData uri="http://schemas.openxmlformats.org/drawingml/2006/table">
            <a:tbl>
              <a:tblPr/>
              <a:tblGrid>
                <a:gridCol w="1155327"/>
                <a:gridCol w="948477"/>
                <a:gridCol w="920532"/>
                <a:gridCol w="1008112"/>
                <a:gridCol w="936104"/>
                <a:gridCol w="864096"/>
                <a:gridCol w="2396953"/>
              </a:tblGrid>
              <a:tr h="533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Nature (flux/stock/indice)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Fréquence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date de disponibilité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Forces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Faiblesses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Pétrole brut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Mensuel 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45 jours après le mois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Disponibilité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Bonne couverture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Gaz naturel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Mensuel 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45 jours après le mois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Disponibilite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Bonne couverture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  brut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Flux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trimestriel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Tous les trois mois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disponibilté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Couverture de l’informel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2.1 Liste des indicateurs potentiels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1"/>
            <a:ext cx="5486400" cy="83099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altLang="fr-FR" sz="1600" dirty="0" smtClean="0">
                <a:latin typeface="Calibri" pitchFamily="34" charset="0"/>
              </a:rPr>
              <a:t>2.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Méthodologie de calcul de la VA </a:t>
            </a:r>
            <a:r>
              <a:rPr lang="fr-FR" altLang="fr-FR" sz="1600" dirty="0" smtClean="0">
                <a:solidFill>
                  <a:prstClr val="black"/>
                </a:solidFill>
                <a:latin typeface="Calibri" pitchFamily="34" charset="0"/>
              </a:rPr>
              <a:t>de la branche Extraction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dans les CNT</a:t>
            </a:r>
          </a:p>
          <a:p>
            <a:pPr algn="ctr"/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516799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2.2 Présentation des modèles éligibles pour l’étalonnage </a:t>
            </a:r>
            <a:r>
              <a:rPr lang="fr-FR" altLang="fr-FR" sz="1100" dirty="0" smtClean="0">
                <a:latin typeface="Calibri" pitchFamily="34" charset="0"/>
              </a:rPr>
              <a:t>(avantage/inconvénients)</a:t>
            </a:r>
            <a:endParaRPr lang="en-US" altLang="fr-FR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 flipH="1">
            <a:off x="1603999" y="2362200"/>
            <a:ext cx="510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Modèle y = </a:t>
            </a:r>
            <a:r>
              <a:rPr lang="fr-FR" dirty="0" err="1" smtClean="0"/>
              <a:t>ax+b</a:t>
            </a:r>
            <a:r>
              <a:rPr lang="fr-FR" dirty="0" smtClean="0"/>
              <a:t> avec estimation par les MCG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928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altLang="fr-FR" sz="1600" dirty="0" smtClean="0">
                <a:latin typeface="Calibri" pitchFamily="34" charset="0"/>
              </a:rPr>
              <a:t>2.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Méthodologie de calcul de la VA des branches </a:t>
            </a:r>
            <a:r>
              <a:rPr lang="fr-FR" altLang="fr-FR" sz="1600" dirty="0" smtClean="0">
                <a:solidFill>
                  <a:prstClr val="black"/>
                </a:solidFill>
                <a:latin typeface="Calibri" pitchFamily="34" charset="0"/>
              </a:rPr>
              <a:t>Eau-Electricité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et Commerce de gros et de détail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6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2.3 Préparation des fichiers</a:t>
            </a:r>
            <a:endParaRPr lang="en-US" altLang="fr-FR" sz="1100" dirty="0">
              <a:latin typeface="Calibri" pitchFamily="34" charset="0"/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119841"/>
              </p:ext>
            </p:extLst>
          </p:nvPr>
        </p:nvGraphicFramePr>
        <p:xfrm>
          <a:off x="533400" y="1764313"/>
          <a:ext cx="8382000" cy="4565460"/>
        </p:xfrm>
        <a:graphic>
          <a:graphicData uri="http://schemas.openxmlformats.org/drawingml/2006/table">
            <a:tbl>
              <a:tblPr/>
              <a:tblGrid>
                <a:gridCol w="2057400"/>
                <a:gridCol w="762000"/>
                <a:gridCol w="1219200"/>
                <a:gridCol w="1371600"/>
                <a:gridCol w="1227397"/>
                <a:gridCol w="1744403"/>
              </a:tblGrid>
              <a:tr h="7958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Liste des fichiers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Type (Excel, batch, texte)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Contenu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Résultats produits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Fichiers dépendants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421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FLOW_AGG_PROD_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EXTRAC</a:t>
                      </a:r>
                      <a:endParaRPr kumimoji="0" lang="fr-FR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production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de résultats produits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652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89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FLOW_REL_PROD_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EXTRAC</a:t>
                      </a:r>
                      <a:endParaRPr kumimoji="0" lang="fr-FR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L’indicateur (Indice IHPI)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de résultats produits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652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965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BATCH_FLOW_PROD_EXTRAC</a:t>
                      </a:r>
                      <a:endParaRPr kumimoji="0" lang="fr-FR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Bacth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Donne les indications sur les colonnes à renseigner dans les fichiers FLOW_AGG et FLOW_REL avant de faire tourner le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bacth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dans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Ecotrim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Estimation de la production trimestrielle du poste comptable concerné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bach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ne peut s’exécuter sans avoir renseigner au préalable les fichiers FLOW_AGG et FLOW_REL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>
                <a:latin typeface="Calibri" pitchFamily="34" charset="0"/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noProof="0" dirty="0" smtClean="0"/>
              <a:t>7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9017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Test 1 (agrégats </a:t>
            </a:r>
            <a:r>
              <a:rPr lang="fr-FR" altLang="fr-FR" dirty="0" smtClean="0">
                <a:latin typeface="Calibri" pitchFamily="34" charset="0"/>
              </a:rPr>
              <a:t>annuels= Production chainé du pétrole brut=, </a:t>
            </a:r>
            <a:r>
              <a:rPr lang="fr-FR" altLang="fr-FR" dirty="0">
                <a:latin typeface="Calibri" pitchFamily="34" charset="0"/>
              </a:rPr>
              <a:t>modèle=, graphique </a:t>
            </a:r>
            <a:r>
              <a:rPr lang="fr-FR" altLang="fr-FR" dirty="0" smtClean="0">
                <a:latin typeface="Calibri" pitchFamily="34" charset="0"/>
              </a:rPr>
              <a:t>(IPI du pétrole brut-agrégats </a:t>
            </a:r>
            <a:r>
              <a:rPr lang="fr-FR" altLang="fr-FR" dirty="0">
                <a:latin typeface="Calibri" pitchFamily="34" charset="0"/>
              </a:rPr>
              <a:t>annuels</a:t>
            </a:r>
            <a:r>
              <a:rPr lang="fr-FR" altLang="fr-FR" dirty="0" smtClean="0">
                <a:latin typeface="Calibri" pitchFamily="34" charset="0"/>
              </a:rPr>
              <a:t>)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0" name="Graphiqu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580453"/>
              </p:ext>
            </p:extLst>
          </p:nvPr>
        </p:nvGraphicFramePr>
        <p:xfrm>
          <a:off x="662371" y="2029262"/>
          <a:ext cx="7584820" cy="3698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835400" y="5870377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R2 = 0,66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>
                <a:latin typeface="Calibri" pitchFamily="34" charset="0"/>
              </a:rPr>
              <a:t>3. Tests d’étalonnage réalisés et leurs </a:t>
            </a:r>
            <a:r>
              <a:rPr lang="fr-FR" altLang="fr-FR" sz="1400" dirty="0" smtClean="0">
                <a:latin typeface="Calibri" pitchFamily="34" charset="0"/>
              </a:rPr>
              <a:t>limites </a:t>
            </a:r>
            <a:r>
              <a:rPr lang="fr-FR" altLang="fr-FR" sz="1400" dirty="0" smtClean="0">
                <a:solidFill>
                  <a:srgbClr val="FF0000"/>
                </a:solidFill>
                <a:latin typeface="Calibri" pitchFamily="34" charset="0"/>
              </a:rPr>
              <a:t>(suite)</a:t>
            </a:r>
            <a:endParaRPr lang="fr-FR" altLang="fr-FR" sz="1400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noProof="0" dirty="0" smtClean="0"/>
              <a:t>8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914400" y="10668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Test 1 (agrégats </a:t>
            </a:r>
            <a:r>
              <a:rPr lang="fr-FR" altLang="fr-FR" dirty="0" smtClean="0">
                <a:latin typeface="Calibri" pitchFamily="34" charset="0"/>
              </a:rPr>
              <a:t>annuels= =, </a:t>
            </a:r>
            <a:r>
              <a:rPr lang="fr-FR" altLang="fr-FR" dirty="0">
                <a:latin typeface="Calibri" pitchFamily="34" charset="0"/>
              </a:rPr>
              <a:t>modèle=, </a:t>
            </a:r>
            <a:r>
              <a:rPr lang="fr-FR" altLang="fr-FR" dirty="0" smtClean="0">
                <a:latin typeface="Calibri" pitchFamily="34" charset="0"/>
              </a:rPr>
              <a:t>graphique ( </a:t>
            </a:r>
            <a:r>
              <a:rPr lang="fr-FR" altLang="fr-FR" dirty="0">
                <a:latin typeface="Calibri" pitchFamily="34" charset="0"/>
              </a:rPr>
              <a:t>IPI du Gaz naturel -</a:t>
            </a:r>
            <a:r>
              <a:rPr lang="fr-FR" altLang="fr-FR" dirty="0" smtClean="0">
                <a:latin typeface="Calibri" pitchFamily="34" charset="0"/>
              </a:rPr>
              <a:t>agrégats </a:t>
            </a:r>
            <a:r>
              <a:rPr lang="fr-FR" altLang="fr-FR" dirty="0">
                <a:latin typeface="Calibri" pitchFamily="34" charset="0"/>
              </a:rPr>
              <a:t>annuels</a:t>
            </a:r>
            <a:r>
              <a:rPr lang="fr-FR" altLang="fr-FR" dirty="0" smtClean="0">
                <a:latin typeface="Calibri" pitchFamily="34" charset="0"/>
              </a:rPr>
              <a:t>)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0" name="Graphiqu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14355"/>
              </p:ext>
            </p:extLst>
          </p:nvPr>
        </p:nvGraphicFramePr>
        <p:xfrm>
          <a:off x="533400" y="1752600"/>
          <a:ext cx="8153400" cy="4043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3906489" y="5835502"/>
            <a:ext cx="1122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R2 = 0,87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217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>
                <a:latin typeface="Calibri" pitchFamily="34" charset="0"/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Test 1 (agrégats </a:t>
            </a:r>
            <a:r>
              <a:rPr lang="fr-FR" altLang="fr-FR" dirty="0" smtClean="0">
                <a:latin typeface="Calibri" pitchFamily="34" charset="0"/>
              </a:rPr>
              <a:t>annuels= </a:t>
            </a:r>
            <a:r>
              <a:rPr lang="fr-FR" altLang="fr-FR" dirty="0" smtClean="0">
                <a:latin typeface="Calibri" pitchFamily="34" charset="0"/>
              </a:rPr>
              <a:t>production chainé de l’or=, </a:t>
            </a:r>
            <a:r>
              <a:rPr lang="fr-FR" altLang="fr-FR" dirty="0">
                <a:latin typeface="Calibri" pitchFamily="34" charset="0"/>
              </a:rPr>
              <a:t>modèle=, graphique (indicateur(s) annualisés-agrégats annuels</a:t>
            </a:r>
            <a:r>
              <a:rPr lang="fr-FR" altLang="fr-FR" dirty="0" smtClean="0">
                <a:latin typeface="Calibri" pitchFamily="34" charset="0"/>
              </a:rPr>
              <a:t>)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0" name="Graphique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9831791"/>
              </p:ext>
            </p:extLst>
          </p:nvPr>
        </p:nvGraphicFramePr>
        <p:xfrm>
          <a:off x="1295400" y="2514600"/>
          <a:ext cx="6172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371600" y="5943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R2 = 0,90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056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885</Words>
  <Application>Microsoft Office PowerPoint</Application>
  <PresentationFormat>Affichage à l'écran (4:3)</PresentationFormat>
  <Paragraphs>191</Paragraphs>
  <Slides>12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Office Theme</vt:lpstr>
      <vt:lpstr>METHODOLOGIE DES BRANCHES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INS DESSE</cp:lastModifiedBy>
  <cp:revision>167</cp:revision>
  <dcterms:created xsi:type="dcterms:W3CDTF">2014-11-21T10:25:01Z</dcterms:created>
  <dcterms:modified xsi:type="dcterms:W3CDTF">2015-01-19T23:14:50Z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1122084174</vt:i4>
  </property>
  <property fmtid="{D5CDD505-2E9C-101B-9397-08002B2CF9AE}" pid="3" name="_NewReviewCycle">
    <vt:lpwstr/>
  </property>
  <property fmtid="{D5CDD505-2E9C-101B-9397-08002B2CF9AE}" pid="4" name="_EmailSubject">
    <vt:lpwstr>Préparation d'un mini-séminaire sur les CNT. Bamako, MALI – du 19 au 23 janvier 2014</vt:lpwstr>
  </property>
  <property fmtid="{D5CDD505-2E9C-101B-9397-08002B2CF9AE}" pid="5" name="_AuthorEmail">
    <vt:lpwstr>APegoue@imf.org</vt:lpwstr>
  </property>
  <property fmtid="{D5CDD505-2E9C-101B-9397-08002B2CF9AE}" pid="6" name="_AuthorEmailDisplayName">
    <vt:lpwstr>Pegoue, Achille</vt:lpwstr>
  </property>
  <property fmtid="{D5CDD505-2E9C-101B-9397-08002B2CF9AE}" pid="7" name="_PreviousAdHocReviewCycleID">
    <vt:i4>83613359</vt:i4>
  </property>
</Properties>
</file>