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7"/>
  </p:notesMasterIdLst>
  <p:sldIdLst>
    <p:sldId id="408" r:id="rId2"/>
    <p:sldId id="258" r:id="rId3"/>
    <p:sldId id="415" r:id="rId4"/>
    <p:sldId id="425" r:id="rId5"/>
    <p:sldId id="413" r:id="rId6"/>
    <p:sldId id="420" r:id="rId7"/>
    <p:sldId id="421" r:id="rId8"/>
    <p:sldId id="409" r:id="rId9"/>
    <p:sldId id="426" r:id="rId10"/>
    <p:sldId id="427" r:id="rId11"/>
    <p:sldId id="410" r:id="rId12"/>
    <p:sldId id="423" r:id="rId13"/>
    <p:sldId id="424" r:id="rId14"/>
    <p:sldId id="422" r:id="rId15"/>
    <p:sldId id="26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8" clrIdx="0">
    <p:extLst>
      <p:ext uri="{19B8F6BF-5375-455C-9EA6-DF929625EA0E}">
        <p15:presenceInfo xmlns=""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426" autoAdjust="0"/>
    <p:restoredTop sz="90664" autoAdjust="0"/>
  </p:normalViewPr>
  <p:slideViewPr>
    <p:cSldViewPr>
      <p:cViewPr varScale="1">
        <p:scale>
          <a:sx n="66" d="100"/>
          <a:sy n="66" d="100"/>
        </p:scale>
        <p:origin x="-12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low_rel_B01_ari_hsyl_val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ENTREE_POUR_ESTIMATION\INPUT_DIR\flow_rel_B01_CHI_val_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Graph!$B$1</c:f>
              <c:strCache>
                <c:ptCount val="1"/>
                <c:pt idx="0">
                  <c:v>B01_ARI_HSYL_val</c:v>
                </c:pt>
              </c:strCache>
            </c:strRef>
          </c:tx>
          <c:marker>
            <c:symbol val="none"/>
          </c:marker>
          <c:cat>
            <c:numRef>
              <c:f>Graph!$A$2:$A$10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Graph!$B$2:$B$10</c:f>
              <c:numCache>
                <c:formatCode>General</c:formatCode>
                <c:ptCount val="9"/>
                <c:pt idx="0">
                  <c:v>459.48337979588155</c:v>
                </c:pt>
                <c:pt idx="1">
                  <c:v>523.20237651650825</c:v>
                </c:pt>
                <c:pt idx="2">
                  <c:v>551.5899335944265</c:v>
                </c:pt>
                <c:pt idx="3">
                  <c:v>400.71195890603678</c:v>
                </c:pt>
                <c:pt idx="4">
                  <c:v>511.79685804430011</c:v>
                </c:pt>
                <c:pt idx="5">
                  <c:v>501.13747420342298</c:v>
                </c:pt>
                <c:pt idx="6">
                  <c:v>498.8150677280679</c:v>
                </c:pt>
                <c:pt idx="7">
                  <c:v>637.5992091382841</c:v>
                </c:pt>
              </c:numCache>
            </c:numRef>
          </c:val>
        </c:ser>
        <c:marker val="1"/>
        <c:axId val="152014208"/>
        <c:axId val="152263680"/>
      </c:lineChart>
      <c:lineChart>
        <c:grouping val="standard"/>
        <c:ser>
          <c:idx val="1"/>
          <c:order val="1"/>
          <c:tx>
            <c:strRef>
              <c:f>Graph!$C$1</c:f>
              <c:strCache>
                <c:ptCount val="1"/>
                <c:pt idx="0">
                  <c:v>INDIC</c:v>
                </c:pt>
              </c:strCache>
            </c:strRef>
          </c:tx>
          <c:marker>
            <c:symbol val="none"/>
          </c:marker>
          <c:cat>
            <c:numRef>
              <c:f>Graph!$A$2:$A$9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Graph!$C$2:$C$9</c:f>
              <c:numCache>
                <c:formatCode>General</c:formatCode>
                <c:ptCount val="8"/>
                <c:pt idx="0">
                  <c:v>13644297.334599495</c:v>
                </c:pt>
                <c:pt idx="1">
                  <c:v>15774796.155860826</c:v>
                </c:pt>
                <c:pt idx="2">
                  <c:v>16764822.307691189</c:v>
                </c:pt>
                <c:pt idx="3">
                  <c:v>12092360.423464311</c:v>
                </c:pt>
                <c:pt idx="4">
                  <c:v>15424316.004998075</c:v>
                </c:pt>
                <c:pt idx="5">
                  <c:v>14967393.767675199</c:v>
                </c:pt>
                <c:pt idx="6">
                  <c:v>14965795.560715247</c:v>
                </c:pt>
                <c:pt idx="7">
                  <c:v>19247090.231881872</c:v>
                </c:pt>
              </c:numCache>
            </c:numRef>
          </c:val>
        </c:ser>
        <c:marker val="1"/>
        <c:axId val="157258880"/>
        <c:axId val="157260416"/>
      </c:lineChart>
      <c:catAx>
        <c:axId val="15201420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52263680"/>
        <c:crosses val="autoZero"/>
        <c:auto val="1"/>
        <c:lblAlgn val="ctr"/>
        <c:lblOffset val="100"/>
      </c:catAx>
      <c:valAx>
        <c:axId val="152263680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52014208"/>
        <c:crosses val="autoZero"/>
        <c:crossBetween val="between"/>
      </c:valAx>
      <c:catAx>
        <c:axId val="157258880"/>
        <c:scaling>
          <c:orientation val="minMax"/>
        </c:scaling>
        <c:delete val="1"/>
        <c:axPos val="b"/>
        <c:numFmt formatCode="General" sourceLinked="1"/>
        <c:tickLblPos val="nextTo"/>
        <c:crossAx val="157260416"/>
        <c:crosses val="autoZero"/>
        <c:auto val="1"/>
        <c:lblAlgn val="ctr"/>
        <c:lblOffset val="100"/>
      </c:catAx>
      <c:valAx>
        <c:axId val="157260416"/>
        <c:scaling>
          <c:orientation val="minMax"/>
        </c:scaling>
        <c:axPos val="r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57258880"/>
        <c:crosses val="max"/>
        <c:crossBetween val="between"/>
      </c:valAx>
    </c:plotArea>
    <c:legend>
      <c:legendPos val="b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Graphe!$B$1</c:f>
              <c:strCache>
                <c:ptCount val="1"/>
                <c:pt idx="0">
                  <c:v>VA chi val</c:v>
                </c:pt>
              </c:strCache>
            </c:strRef>
          </c:tx>
          <c:marker>
            <c:symbol val="none"/>
          </c:marker>
          <c:cat>
            <c:numRef>
              <c:f>Graphe!$A$2:$A$8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Graphe!$B$2:$B$8</c:f>
              <c:numCache>
                <c:formatCode>General</c:formatCode>
                <c:ptCount val="7"/>
                <c:pt idx="0">
                  <c:v>129.12941346578191</c:v>
                </c:pt>
                <c:pt idx="1">
                  <c:v>104.33474335151165</c:v>
                </c:pt>
                <c:pt idx="2">
                  <c:v>123.10708789995394</c:v>
                </c:pt>
                <c:pt idx="3">
                  <c:v>155.81975059925063</c:v>
                </c:pt>
                <c:pt idx="4">
                  <c:v>157.43058027986737</c:v>
                </c:pt>
                <c:pt idx="5">
                  <c:v>124.90618769006946</c:v>
                </c:pt>
                <c:pt idx="6">
                  <c:v>120.37358442495443</c:v>
                </c:pt>
              </c:numCache>
            </c:numRef>
          </c:val>
        </c:ser>
        <c:marker val="1"/>
        <c:axId val="146837504"/>
        <c:axId val="146839040"/>
      </c:lineChart>
      <c:lineChart>
        <c:grouping val="standard"/>
        <c:ser>
          <c:idx val="1"/>
          <c:order val="1"/>
          <c:tx>
            <c:strRef>
              <c:f>Graphe!$C$1</c:f>
              <c:strCache>
                <c:ptCount val="1"/>
                <c:pt idx="0">
                  <c:v>ind chi val</c:v>
                </c:pt>
              </c:strCache>
            </c:strRef>
          </c:tx>
          <c:marker>
            <c:symbol val="none"/>
          </c:marker>
          <c:cat>
            <c:numRef>
              <c:f>Graphe!$A$2:$A$8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Graphe!$C$2:$C$8</c:f>
              <c:numCache>
                <c:formatCode>General</c:formatCode>
                <c:ptCount val="7"/>
                <c:pt idx="0">
                  <c:v>30974623.308385175</c:v>
                </c:pt>
                <c:pt idx="1">
                  <c:v>33370097.530768</c:v>
                </c:pt>
                <c:pt idx="2">
                  <c:v>44108357.596969739</c:v>
                </c:pt>
                <c:pt idx="3">
                  <c:v>59538147.327067748</c:v>
                </c:pt>
                <c:pt idx="4">
                  <c:v>66243365.039624043</c:v>
                </c:pt>
                <c:pt idx="5">
                  <c:v>58010580.278377742</c:v>
                </c:pt>
                <c:pt idx="6">
                  <c:v>50814218.46444419</c:v>
                </c:pt>
              </c:numCache>
            </c:numRef>
          </c:val>
        </c:ser>
        <c:marker val="1"/>
        <c:axId val="146840576"/>
        <c:axId val="146854656"/>
      </c:lineChart>
      <c:catAx>
        <c:axId val="14683750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46839040"/>
        <c:crosses val="autoZero"/>
        <c:auto val="1"/>
        <c:lblAlgn val="ctr"/>
        <c:lblOffset val="100"/>
      </c:catAx>
      <c:valAx>
        <c:axId val="146839040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46837504"/>
        <c:crosses val="autoZero"/>
        <c:crossBetween val="between"/>
      </c:valAx>
      <c:catAx>
        <c:axId val="146840576"/>
        <c:scaling>
          <c:orientation val="minMax"/>
        </c:scaling>
        <c:delete val="1"/>
        <c:axPos val="b"/>
        <c:numFmt formatCode="General" sourceLinked="1"/>
        <c:tickLblPos val="nextTo"/>
        <c:crossAx val="146854656"/>
        <c:crosses val="autoZero"/>
        <c:auto val="1"/>
        <c:lblAlgn val="ctr"/>
        <c:lblOffset val="100"/>
      </c:catAx>
      <c:valAx>
        <c:axId val="146854656"/>
        <c:scaling>
          <c:orientation val="minMax"/>
        </c:scaling>
        <c:axPos val="r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46840576"/>
        <c:crosses val="max"/>
        <c:crossBetween val="between"/>
      </c:valAx>
    </c:plotArea>
    <c:legend>
      <c:legendPos val="b"/>
      <c:layout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559F4-551F-4536-A6DA-03779B042095}" type="datetimeFigureOut">
              <a:rPr lang="fr-FR" smtClean="0"/>
              <a:pPr/>
              <a:t>11/10/2017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EC45A-90DD-4FC0-92F3-DE8953D90F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2549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  <p:extLst>
      <p:ext uri="{BB962C8B-B14F-4D97-AF65-F5344CB8AC3E}">
        <p14:creationId xmlns="" xmlns:p14="http://schemas.microsoft.com/office/powerpoint/2010/main" val="2837324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662787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794397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1756570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4042914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661537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96998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3388782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617965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382728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32599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639132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3241334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35135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39A65-7204-4081-A14C-E0B0B7C73688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932F-1592-4C27-91BF-CE4E01C18725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8D7E-3058-4D86-9F94-7F04A51D701D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6A31-DE92-401F-97C8-B90CE65A3163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C858-99FC-4CDA-861F-26F3E8819AA5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FF58-3B59-4EED-ACFE-B6964E0B2AC2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BCFC-9935-4E69-BC64-E18B8CB12748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C398-8DD4-4909-99FC-6D0D6BC0D436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386E-A34D-46DC-9036-25BB747BCF95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8F18-4E25-402A-9912-E75163205EF6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6700-2E26-4871-A630-AF7E0A44EDC5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448AE-3E3E-4AF4-B672-82C5CFA550C5}" type="datetime1">
              <a:rPr lang="fr-FR" smtClean="0"/>
              <a:pPr/>
              <a:t>11/10/2017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0" y="2276872"/>
            <a:ext cx="9144000" cy="3137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fr-FR" altLang="fr-FR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ELABORATION DES COMPTES NATIONAUX TRIMESTRIELS</a:t>
            </a:r>
            <a:r>
              <a:rPr lang="fr-FR" altLang="fr-FR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. Méthodologie du PIB </a:t>
            </a:r>
            <a:r>
              <a:rPr lang="fr-FR" altLang="fr-FR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trimestriel en valeur</a:t>
            </a:r>
            <a:endParaRPr lang="fr-FR" sz="28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1301049" y="5980486"/>
            <a:ext cx="6400800" cy="877514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fr-FR" sz="7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pPr eaLnBrk="1" hangingPunct="1"/>
            <a:r>
              <a:rPr lang="fr-FR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AFRISTAT-BAD, Atelier de comptabilité nationale, Bamako, octobre 2017</a:t>
            </a:r>
          </a:p>
        </p:txBody>
      </p:sp>
    </p:spTree>
    <p:extLst>
      <p:ext uri="{BB962C8B-B14F-4D97-AF65-F5344CB8AC3E}">
        <p14:creationId xmlns="" xmlns:p14="http://schemas.microsoft.com/office/powerpoint/2010/main" val="3615315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84138" lvl="1">
              <a:defRPr/>
            </a:pP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III</a:t>
            </a:r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   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NOMENCLATURE DE TRAVAIL                                    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(3/3) 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Group 50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21618147"/>
              </p:ext>
            </p:extLst>
          </p:nvPr>
        </p:nvGraphicFramePr>
        <p:xfrm>
          <a:off x="652501" y="1625321"/>
          <a:ext cx="8491500" cy="5220680"/>
        </p:xfrm>
        <a:graphic>
          <a:graphicData uri="http://schemas.openxmlformats.org/drawingml/2006/table">
            <a:tbl>
              <a:tblPr/>
              <a:tblGrid>
                <a:gridCol w="2967651">
                  <a:extLst>
                    <a:ext uri="{9D8B030D-6E8A-4147-A177-3AD203B41FA5}"/>
                  </a:extLst>
                </a:gridCol>
                <a:gridCol w="5523849">
                  <a:extLst>
                    <a:ext uri="{9D8B030D-6E8A-4147-A177-3AD203B41FA5}"/>
                  </a:extLst>
                </a:gridCol>
              </a:tblGrid>
              <a:tr h="471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Branches d'activit</a:t>
                      </a: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é</a:t>
                      </a: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 des CNT</a:t>
                      </a:r>
                      <a:endParaRPr kumimoji="0" lang="fr-FR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Branches d'activit</a:t>
                      </a: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é</a:t>
                      </a: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 des CNA</a:t>
                      </a:r>
                      <a:endParaRPr kumimoji="0" lang="fr-FR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279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Commerce (COM)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commerce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187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Services financiers (FIN)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Services financiers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53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Poste et Telecom (POS)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Postes et télécommunications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53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Transports (TRA)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transports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899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Administration Education Santé (AES)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Activités des APU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Education - formation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Activités de santé et action sociale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58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Services aux entreprises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Services aux entreprises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53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Activités immobilières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Activités immobilières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074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Autres Activités des services (AAS)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Tout le reste du tertiaire sauf la branche fictive et les SIFIM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916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Fictive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Branche fictive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SIFIM</a:t>
                      </a:r>
                    </a:p>
                  </a:txBody>
                  <a:tcPr marL="91436" marR="91436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3533125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83568" y="1412776"/>
            <a:ext cx="846043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just">
              <a:defRPr sz="2000" b="1" i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Indicateurs </a:t>
            </a:r>
            <a:r>
              <a:rPr lang="fr-FR" dirty="0" smtClean="0"/>
              <a:t>de la VA en valeur des branches du </a:t>
            </a:r>
            <a:r>
              <a:rPr lang="fr-FR" dirty="0"/>
              <a:t>secteur </a:t>
            </a:r>
            <a:r>
              <a:rPr lang="fr-FR" dirty="0" smtClean="0"/>
              <a:t>primaire</a:t>
            </a:r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1412776"/>
            <a:ext cx="683568" cy="544522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341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lvl="1">
              <a:defRPr/>
            </a:pP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IV</a:t>
            </a:r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INDICATEURS </a:t>
            </a: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(1/4)     </a:t>
            </a:r>
            <a:endParaRPr lang="fr-FR" sz="2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2977529"/>
              </p:ext>
            </p:extLst>
          </p:nvPr>
        </p:nvGraphicFramePr>
        <p:xfrm>
          <a:off x="1331640" y="1839039"/>
          <a:ext cx="6696744" cy="5016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248"/>
                <a:gridCol w="1842127"/>
                <a:gridCol w="3142369"/>
              </a:tblGrid>
              <a:tr h="177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Branche d’activité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Indicateur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Source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/>
                </a:tc>
              </a:tr>
              <a:tr h="1072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Agriculture hors sylviculture 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Production </a:t>
                      </a:r>
                      <a:r>
                        <a:rPr lang="fr-FR" sz="1400" dirty="0">
                          <a:effectLst/>
                        </a:rPr>
                        <a:t>en volume valorisée par un indice synthétique (IHPC</a:t>
                      </a:r>
                      <a:r>
                        <a:rPr lang="fr-FR" sz="1400" dirty="0" smtClean="0">
                          <a:effectLst/>
                        </a:rPr>
                        <a:t>)</a:t>
                      </a:r>
                      <a:endParaRPr lang="fr-FR" sz="1400" dirty="0">
                        <a:effectLst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- Bureau des prix de l’ANSD pour l’IHPC des produits </a:t>
                      </a:r>
                      <a:r>
                        <a:rPr lang="fr-FR" sz="1100" dirty="0" smtClean="0">
                          <a:effectLst/>
                        </a:rPr>
                        <a:t>agricoles</a:t>
                      </a:r>
                      <a:r>
                        <a:rPr lang="fr-FR" sz="1100" dirty="0">
                          <a:effectLst/>
                        </a:rPr>
                        <a:t> 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-Bureau des synthèses et études Analytique de l’ANSD pour la production à prix constant de la branche.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</a:tr>
              <a:tr h="1072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Pêche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Production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volume valorisée par un indice synthétique (IHPC</a:t>
                      </a:r>
                      <a:r>
                        <a:rPr lang="fr-FR" sz="1000" dirty="0" smtClean="0">
                          <a:effectLst/>
                        </a:rPr>
                        <a:t>)</a:t>
                      </a:r>
                      <a:endParaRPr lang="fr-FR" sz="1000" dirty="0">
                        <a:effectLst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- Bureau des prix de l’ANSD pour l’IHPC des produits </a:t>
                      </a:r>
                      <a:r>
                        <a:rPr lang="fr-FR" sz="1100" baseline="0" dirty="0" smtClean="0">
                          <a:effectLst/>
                        </a:rPr>
                        <a:t> de la pêche</a:t>
                      </a:r>
                      <a:r>
                        <a:rPr lang="fr-FR" sz="1100" dirty="0">
                          <a:effectLst/>
                        </a:rPr>
                        <a:t> 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-Bureau des synthèses et études Analytique de l’ANSD pour la production en volume de la branche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</a:tr>
              <a:tr h="760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Elevage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Production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volume valorisée par un indice synthétique (IHPC)</a:t>
                      </a: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- Bureau des prix de l’ANSD pour l’IHPC;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-Bureau des synthèses et études Analytique de l’ANSD pour la production en valeur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</a:tr>
              <a:tr h="289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Sylviculture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Lissage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</a:tr>
              <a:tr h="135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Extractive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Production en volume valorisée avec </a:t>
                      </a:r>
                      <a:r>
                        <a:rPr lang="fr-FR" sz="1400" dirty="0" smtClean="0">
                          <a:effectLst/>
                        </a:rPr>
                        <a:t>l’IPPI</a:t>
                      </a:r>
                      <a:endParaRPr lang="fr-FR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Exportation d’or en valeur pour l’or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Exportation de zircon en valeur pour le zircon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-Bureau des enquêtes de conjonctures de l’ANSD pour l’IPPI des industries extractives 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Bureau du commerce extérieur pour les exportations;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-Bureau des synthèses et études analytique de l’ANSD pour  la production en volume.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06" marR="54206" marT="0" marB="0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625006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83568" y="1412776"/>
            <a:ext cx="846043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just">
              <a:defRPr sz="2000" b="1" i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Indicateurs </a:t>
            </a:r>
            <a:r>
              <a:rPr lang="fr-FR" dirty="0" smtClean="0"/>
              <a:t>de la VA en valeur des branches du secteur secondaire</a:t>
            </a:r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1412776"/>
            <a:ext cx="683568" cy="544522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341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lvl="1">
              <a:defRPr/>
            </a:pP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IV</a:t>
            </a:r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INDICATEURS</a:t>
            </a: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(2/4)     </a:t>
            </a:r>
            <a:endParaRPr lang="fr-FR" sz="2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63092142"/>
              </p:ext>
            </p:extLst>
          </p:nvPr>
        </p:nvGraphicFramePr>
        <p:xfrm>
          <a:off x="1331640" y="1812886"/>
          <a:ext cx="6480720" cy="5081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944216"/>
                <a:gridCol w="2880320"/>
              </a:tblGrid>
              <a:tr h="229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Branche d’activité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Indicateur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Source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</a:tr>
              <a:tr h="920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Industries alimentaires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Somme des productions industrielles en volume des sous branches valorisées par les </a:t>
                      </a:r>
                      <a:r>
                        <a:rPr lang="fr-FR" sz="1400" dirty="0" smtClean="0">
                          <a:effectLst/>
                        </a:rPr>
                        <a:t>IPPI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-Bureau des enquêtes de conjonctures de l’ANSD pour l’IPPI des industries alimentaires ;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-Bureau des synthèses et études analytique de l’ANSD pour les productions en volume trimestrielle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</a:tr>
              <a:tr h="393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Autres industries manufacturières  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-ICA  AIM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-</a:t>
                      </a:r>
                      <a:r>
                        <a:rPr lang="fr-FR" sz="1400" dirty="0" smtClean="0">
                          <a:effectLst/>
                        </a:rPr>
                        <a:t>Lissage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</a:rPr>
                        <a:t>Tableau de bord de la DPEE 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</a:tr>
              <a:tr h="662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Chimie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Production en volume valorisée par l’IPPI des autres industries chimique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-Bureau des enquêtes de conjonctures de l’ANSD pour l’IPPI des autres industries chimiques ;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-Bureau des synthèses et études analytique de l’ANSD pour la production en volume de la branche.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</a:tr>
              <a:tr h="600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Energie 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-Production en volume valorisée par l’IPPI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-Indice du chiffre d’affaire (ICA) de l’énergie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Tableau de bord de la DPEE l’ICA ;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-Bureau des enquêtes de conjonctures de l’ANSD pour l’IPPI ;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Bureau des synthèses et études analytique de l’ANSD pour la production en volume de la branche.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</a:tr>
              <a:tr h="3048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Fabrication de verre, poteries, … 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Production en volume valorisée par l’IPPI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-Bureau des enquêtes de conjonctures de l’ANSD pour l’IPPI ;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-Bureau des synthèses et études analytique de l’ANSD pour  la production en volume.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</a:tr>
              <a:tr h="720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Construction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Vente locale de ciment en volume valorisée par le prix du ciment.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Tableau de bord de la DPEE pour les ventes locales de ciment en quantité ;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</a:rPr>
                        <a:t>Bureau des enquêtes de conjonctures pour le prix du ciment.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6" marR="42866" marT="0" marB="0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2944694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 txBox="1">
            <a:spLocks/>
          </p:cNvSpPr>
          <p:nvPr/>
        </p:nvSpPr>
        <p:spPr>
          <a:xfrm>
            <a:off x="0" y="1412776"/>
            <a:ext cx="683568" cy="544522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341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lvl="1">
              <a:defRPr/>
            </a:pP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IV</a:t>
            </a:r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INDICATEURS </a:t>
            </a: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(3/4)     </a:t>
            </a:r>
            <a:endParaRPr lang="fr-FR" sz="2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44925486"/>
              </p:ext>
            </p:extLst>
          </p:nvPr>
        </p:nvGraphicFramePr>
        <p:xfrm>
          <a:off x="1403648" y="1812886"/>
          <a:ext cx="6696744" cy="5000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1762"/>
                <a:gridCol w="2282897"/>
                <a:gridCol w="2182085"/>
              </a:tblGrid>
              <a:tr h="400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Branche </a:t>
                      </a:r>
                      <a:r>
                        <a:rPr lang="fr-FR" sz="1600" dirty="0" smtClean="0">
                          <a:effectLst/>
                        </a:rPr>
                        <a:t>d’activité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Indicateur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Source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</a:tr>
              <a:tr h="1893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Commerce 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-Indice du chiffre d’affaire (ICA) d’ensemble du commerce ;</a:t>
                      </a:r>
                      <a:endParaRPr lang="fr-FR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-la production locale et les importations.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-Tableau de bord de la DPEE pour l’ICA;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-Bureau du commerce extérieur pour les importations;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-BSEA de </a:t>
                      </a:r>
                      <a:r>
                        <a:rPr lang="fr-FR" sz="1200" dirty="0">
                          <a:effectLst/>
                        </a:rPr>
                        <a:t>l’ANSD pour la production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</a:tr>
              <a:tr h="293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Service </a:t>
                      </a:r>
                      <a:r>
                        <a:rPr lang="fr-FR" sz="1600" dirty="0" smtClean="0">
                          <a:effectLst/>
                          <a:latin typeface="+mn-lt"/>
                        </a:rPr>
                        <a:t>Financier 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Crédit intérieur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BCEAO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</a:tr>
              <a:tr h="518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Poste et </a:t>
                      </a:r>
                      <a:r>
                        <a:rPr lang="fr-FR" sz="1600" dirty="0" smtClean="0">
                          <a:effectLst/>
                          <a:latin typeface="+mn-lt"/>
                        </a:rPr>
                        <a:t>télécom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ICA des </a:t>
                      </a:r>
                      <a:r>
                        <a:rPr lang="fr-FR" sz="1600" dirty="0">
                          <a:effectLst/>
                        </a:rPr>
                        <a:t>postes et télécommunication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Tableau de bord de la DPEE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</a:tr>
              <a:tr h="1152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Transport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-ICA du </a:t>
                      </a:r>
                      <a:r>
                        <a:rPr lang="fr-FR" sz="1600" dirty="0">
                          <a:effectLst/>
                        </a:rPr>
                        <a:t>transport pour le formel</a:t>
                      </a:r>
                      <a:endParaRPr lang="fr-FR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-Vente de carburant pour l’informel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Tableau de bord de la DPEE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</a:tr>
              <a:tr h="742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Administration, éducation et santé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Salaire de l’administration centrale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Tableau de bord de la DPEE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32" marR="33832" marT="0" marB="0" anchor="ctr"/>
                </a:tc>
              </a:tr>
            </a:tbl>
          </a:graphicData>
        </a:graphic>
      </p:graphicFrame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683568" y="1447128"/>
            <a:ext cx="848603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just">
              <a:defRPr sz="2000" b="1" i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Indicateurs </a:t>
            </a:r>
            <a:r>
              <a:rPr lang="fr-FR" dirty="0" smtClean="0"/>
              <a:t>de la VA en valeur des branches du secteur tertiaire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(1/2</a:t>
            </a: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408027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57970" y="1368152"/>
            <a:ext cx="848603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just">
              <a:defRPr sz="2000" b="1" i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Indicateurs </a:t>
            </a:r>
            <a:r>
              <a:rPr lang="fr-FR" dirty="0" smtClean="0"/>
              <a:t>de la VA en valeur des branches du secteur tertiaire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(2/2</a:t>
            </a: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1368152"/>
            <a:ext cx="683568" cy="54898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2966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lvl="1">
              <a:defRPr/>
            </a:pP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IV</a:t>
            </a:r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INDICATEURS</a:t>
            </a: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(3/4)     </a:t>
            </a:r>
            <a:endParaRPr lang="fr-FR" sz="2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72718413"/>
              </p:ext>
            </p:extLst>
          </p:nvPr>
        </p:nvGraphicFramePr>
        <p:xfrm>
          <a:off x="1547664" y="1793447"/>
          <a:ext cx="6696744" cy="5045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1764"/>
                <a:gridCol w="2232490"/>
                <a:gridCol w="2232490"/>
              </a:tblGrid>
              <a:tr h="284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Branche </a:t>
                      </a:r>
                      <a:r>
                        <a:rPr lang="fr-FR" sz="1600" dirty="0" smtClean="0">
                          <a:effectLst/>
                        </a:rPr>
                        <a:t>d’activité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Indicateur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Source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</a:tr>
              <a:tr h="1593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Activités immobilières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Production  en volume valorisée par l’indice harmonisé des prix à la consommation des </a:t>
                      </a:r>
                      <a:r>
                        <a:rPr lang="fr-FR" sz="1400" dirty="0" smtClean="0">
                          <a:effectLst/>
                        </a:rPr>
                        <a:t>services de logements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- Bureau des prix de l’ANSD pour l’IHPC des </a:t>
                      </a:r>
                      <a:r>
                        <a:rPr lang="fr-FR" sz="1200" dirty="0" smtClean="0">
                          <a:effectLst/>
                        </a:rPr>
                        <a:t> services  de logements,;</a:t>
                      </a:r>
                      <a:endParaRPr lang="fr-FR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-</a:t>
                      </a:r>
                      <a:r>
                        <a:rPr lang="fr-FR" sz="1200" dirty="0" smtClean="0">
                          <a:effectLst/>
                        </a:rPr>
                        <a:t>BSEA de </a:t>
                      </a:r>
                      <a:r>
                        <a:rPr lang="fr-FR" sz="1200" dirty="0">
                          <a:effectLst/>
                        </a:rPr>
                        <a:t>l’ANSD pour la production </a:t>
                      </a:r>
                      <a:r>
                        <a:rPr lang="fr-FR" sz="1200" dirty="0" smtClean="0">
                          <a:effectLst/>
                        </a:rPr>
                        <a:t>de </a:t>
                      </a:r>
                      <a:r>
                        <a:rPr lang="fr-FR" sz="1200" dirty="0">
                          <a:effectLst/>
                        </a:rPr>
                        <a:t>la </a:t>
                      </a:r>
                      <a:r>
                        <a:rPr lang="fr-FR" sz="1200" dirty="0" smtClean="0">
                          <a:effectLst/>
                        </a:rPr>
                        <a:t>branche</a:t>
                      </a:r>
                      <a:endParaRPr lang="fr-FR" sz="1200" dirty="0">
                        <a:effectLst/>
                      </a:endParaRPr>
                    </a:p>
                  </a:txBody>
                  <a:tcPr marL="61981" marR="61981" marT="0" marB="0" anchor="ctr"/>
                </a:tc>
              </a:tr>
              <a:tr h="1041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Services </a:t>
                      </a:r>
                      <a:r>
                        <a:rPr lang="fr-FR" sz="1600" dirty="0">
                          <a:effectLst/>
                        </a:rPr>
                        <a:t>aux entreprises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Production </a:t>
                      </a:r>
                      <a:r>
                        <a:rPr lang="fr-FR" sz="1400" dirty="0" smtClean="0">
                          <a:effectLst/>
                        </a:rPr>
                        <a:t>des </a:t>
                      </a:r>
                      <a:r>
                        <a:rPr lang="fr-FR" sz="1400" dirty="0">
                          <a:effectLst/>
                        </a:rPr>
                        <a:t>branches l’utilisant comme consommation intermédiaire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-Bureau des synthèses et études analytiques de l’ANSD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</a:tr>
              <a:tr h="513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Hôtel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Indice du chiffre d’affaire de l’hôtel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Tableau de bord de la DPEE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</a:tr>
              <a:tr h="586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Autres activités de service </a:t>
                      </a:r>
                      <a:r>
                        <a:rPr lang="fr-FR" sz="1600" dirty="0" smtClean="0">
                          <a:effectLst/>
                        </a:rPr>
                        <a:t>marchandes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Tendance linéaire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</a:p>
                  </a:txBody>
                  <a:tcPr marL="61981" marR="61981" marT="0" marB="0" anchor="ctr"/>
                </a:tc>
              </a:tr>
              <a:tr h="513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Branche fictive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Valeur ajoutée des services financiers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Bureau des synthèses et études analytiques de l’ANDS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</a:tr>
              <a:tr h="513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Taxes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Taxes sur les biens et services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Tableau de bord de la DPEE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1" marR="61981" marT="0" marB="0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2416580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1988840"/>
            <a:ext cx="9144000" cy="3226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endParaRPr lang="fr-FR" sz="5400" b="1" dirty="0" smtClean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0" algn="ctr" fontAlgn="auto">
              <a:spcAft>
                <a:spcPts val="0"/>
              </a:spcAft>
              <a:defRPr/>
            </a:pPr>
            <a:r>
              <a:rPr lang="fr-FR" sz="5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MERCI DE VOTRE AIMABLE ATTENTION</a:t>
            </a:r>
          </a:p>
          <a:p>
            <a:pPr lvl="0" algn="ctr" fontAlgn="auto">
              <a:spcAft>
                <a:spcPts val="0"/>
              </a:spcAft>
              <a:defRPr/>
            </a:pPr>
            <a:endParaRPr lang="fr-FR" sz="1400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algn="ctr" fontAlgn="auto">
              <a:spcAft>
                <a:spcPts val="0"/>
              </a:spcAft>
              <a:defRPr/>
            </a:pPr>
            <a:endParaRPr lang="fr-FR" sz="1100" b="1" dirty="0" smtClean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0" algn="ctr" fontAlgn="auto">
              <a:spcAft>
                <a:spcPts val="0"/>
              </a:spcAft>
              <a:defRPr/>
            </a:pPr>
            <a:endParaRPr lang="fr-FR" sz="1100" b="1" dirty="0" smtClean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0" algn="ctr" fontAlgn="auto">
              <a:spcAft>
                <a:spcPts val="0"/>
              </a:spcAft>
              <a:defRPr/>
            </a:pPr>
            <a:endParaRPr lang="fr-FR" sz="1100" b="1" dirty="0" smtClean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0" algn="ctr" fontAlgn="auto">
              <a:spcAft>
                <a:spcPts val="0"/>
              </a:spcAft>
              <a:defRPr/>
            </a:pPr>
            <a:endParaRPr lang="fr-FR" sz="1100" b="1" dirty="0" smtClean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0" algn="ctr" fontAlgn="auto">
              <a:spcAft>
                <a:spcPts val="0"/>
              </a:spcAft>
              <a:defRPr/>
            </a:pPr>
            <a:endParaRPr lang="fr-FR" sz="1100" b="1" dirty="0" smtClean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800454" y="1693612"/>
            <a:ext cx="82266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lvl="1">
              <a:lnSpc>
                <a:spcPct val="400000"/>
              </a:lnSpc>
              <a:defRPr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I.    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CONTEXTE :</a:t>
            </a:r>
            <a:r>
              <a:rPr lang="fr-FR" sz="2000" dirty="0" smtClean="0"/>
              <a:t>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les exigences de la NSDD du FMI</a:t>
            </a:r>
          </a:p>
          <a:p>
            <a:pPr marL="84138" lvl="1">
              <a:lnSpc>
                <a:spcPct val="400000"/>
              </a:lnSpc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II.     MÉTHODOLOGIE DE TRIMESTRIALISATION DES COMPTES</a:t>
            </a:r>
          </a:p>
          <a:p>
            <a:pPr marL="84138" lvl="1">
              <a:lnSpc>
                <a:spcPct val="400000"/>
              </a:lnSpc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III.     NOMENCLATURE DE TRAVAIL </a:t>
            </a:r>
          </a:p>
          <a:p>
            <a:pPr marL="84138" lvl="1">
              <a:lnSpc>
                <a:spcPct val="400000"/>
              </a:lnSpc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IV.      INDICATEURS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4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PLAN DE PRESENTATION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31068" y="6448251"/>
            <a:ext cx="621432" cy="365125"/>
          </a:xfrm>
        </p:spPr>
        <p:txBody>
          <a:bodyPr/>
          <a:lstStyle/>
          <a:p>
            <a:pPr algn="ctr"/>
            <a:fld id="{9B8E191D-02C5-41CB-B961-ECE79006D34B}" type="slidenum">
              <a:rPr lang="fr-FR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</a:t>
            </a:fld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79512" y="1071546"/>
            <a:ext cx="8964488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endParaRPr lang="fr-FR" sz="4000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31068" y="6448251"/>
            <a:ext cx="621432" cy="365125"/>
          </a:xfrm>
        </p:spPr>
        <p:txBody>
          <a:bodyPr/>
          <a:lstStyle/>
          <a:p>
            <a:pPr algn="ctr"/>
            <a:fld id="{9B8E191D-02C5-41CB-B961-ECE79006D34B}" type="slidenum">
              <a:rPr lang="fr-FR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</a:t>
            </a:fld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998843"/>
            <a:ext cx="9130352" cy="6039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lvl="1" algn="just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I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CONTEXTE : les exigences de la NSDD du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FMI  (1/2)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844824"/>
            <a:ext cx="8446784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Adhérer à la Norme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péciale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Diffusion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Données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(NSDD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49238" lvl="1" algn="just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92138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respect d’un calendrier fixe de diffusion de données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</a:t>
            </a:r>
          </a:p>
          <a:p>
            <a:pPr marL="249238" lvl="1" algn="just">
              <a:lnSpc>
                <a:spcPct val="150000"/>
              </a:lnSpc>
              <a:defRPr/>
            </a:pPr>
            <a:r>
              <a:rPr lang="fr-FR" b="1" dirty="0" smtClean="0"/>
              <a:t>(suivant </a:t>
            </a:r>
            <a:r>
              <a:rPr lang="fr-FR" b="1" dirty="0"/>
              <a:t>une méthodologie clairement explicitée et rendue disponible pour le </a:t>
            </a:r>
            <a:r>
              <a:rPr lang="fr-FR" b="1" dirty="0" smtClean="0"/>
              <a:t>public)</a:t>
            </a:r>
            <a:endParaRPr lang="fr-FR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92138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endParaRPr lang="fr-F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49238" lvl="1" algn="just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Dans le cas particulier des CNT </a:t>
            </a:r>
          </a:p>
          <a:p>
            <a:pPr marL="249238" lvl="1" algn="just">
              <a:lnSpc>
                <a:spcPct val="150000"/>
              </a:lnSpc>
              <a:defRPr/>
            </a:pPr>
            <a:endParaRPr lang="fr-FR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34988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Publication du produit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intérieur brut trimestriel (PIB) en volume </a:t>
            </a:r>
            <a:endParaRPr lang="fr-FR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34988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fr-FR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34988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fr-FR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Publication du produit intérieur brut trimestriel (PIB) en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valeur</a:t>
            </a:r>
            <a:endParaRPr lang="fr-F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34988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fr-F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lèche vers le bas 3"/>
          <p:cNvSpPr/>
          <p:nvPr/>
        </p:nvSpPr>
        <p:spPr>
          <a:xfrm>
            <a:off x="4427984" y="2348880"/>
            <a:ext cx="720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>
            <a:off x="6300192" y="4458718"/>
            <a:ext cx="720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436096" y="4455871"/>
            <a:ext cx="9001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252108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79512" y="1071546"/>
            <a:ext cx="8964488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endParaRPr lang="fr-FR" sz="4000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31068" y="6448251"/>
            <a:ext cx="621432" cy="365125"/>
          </a:xfrm>
        </p:spPr>
        <p:txBody>
          <a:bodyPr/>
          <a:lstStyle/>
          <a:p>
            <a:pPr algn="ctr"/>
            <a:fld id="{9B8E191D-02C5-41CB-B961-ECE79006D34B}" type="slidenum">
              <a:rPr lang="fr-FR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4</a:t>
            </a:fld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998843"/>
            <a:ext cx="9130352" cy="6039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lvl="1" algn="just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I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CONTEXTE : les exigences de la NSDD du FMI 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(2/2)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69001668"/>
              </p:ext>
            </p:extLst>
          </p:nvPr>
        </p:nvGraphicFramePr>
        <p:xfrm>
          <a:off x="669920" y="2064458"/>
          <a:ext cx="8460432" cy="4748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632"/>
                <a:gridCol w="4431655"/>
                <a:gridCol w="2820145"/>
              </a:tblGrid>
              <a:tr h="405817">
                <a:tc>
                  <a:txBody>
                    <a:bodyPr/>
                    <a:lstStyle/>
                    <a:p>
                      <a:r>
                        <a:rPr lang="fr-FR" sz="1700" noProof="0" dirty="0" smtClean="0"/>
                        <a:t>Rubrique</a:t>
                      </a:r>
                      <a:endParaRPr lang="fr-FR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noProof="0" dirty="0" smtClean="0"/>
                        <a:t>Prescriptions</a:t>
                      </a:r>
                      <a:r>
                        <a:rPr lang="fr-FR" sz="1700" baseline="0" noProof="0" dirty="0" smtClean="0"/>
                        <a:t> NS</a:t>
                      </a:r>
                      <a:r>
                        <a:rPr lang="fr-FR" sz="1700" noProof="0" dirty="0" smtClean="0"/>
                        <a:t>DD</a:t>
                      </a:r>
                      <a:endParaRPr lang="fr-FR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noProof="0" dirty="0" smtClean="0"/>
                        <a:t>Prescriptions NSDD Plus</a:t>
                      </a:r>
                      <a:endParaRPr lang="fr-FR" sz="1700" noProof="0" dirty="0"/>
                    </a:p>
                  </a:txBody>
                  <a:tcPr/>
                </a:tc>
              </a:tr>
              <a:tr h="1312428">
                <a:tc>
                  <a:txBody>
                    <a:bodyPr/>
                    <a:lstStyle/>
                    <a:p>
                      <a:r>
                        <a:rPr lang="fr-FR" sz="17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Données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7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PIB aux prix courants </a:t>
                      </a:r>
                      <a:r>
                        <a:rPr lang="fr-FR" sz="17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</a:t>
                      </a:r>
                      <a:r>
                        <a:rPr lang="fr-FR" sz="17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volume</a:t>
                      </a:r>
                    </a:p>
                    <a:p>
                      <a:r>
                        <a:rPr lang="fr-FR" sz="17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approche production </a:t>
                      </a:r>
                      <a:r>
                        <a:rPr lang="fr-FR" sz="17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</a:t>
                      </a:r>
                      <a:r>
                        <a:rPr lang="fr-FR" sz="17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dépense avec composantes désagrégées.</a:t>
                      </a:r>
                      <a:endParaRPr lang="fr-FR" sz="17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700" i="0" noProof="0" dirty="0" smtClean="0"/>
                        <a:t>SCN2008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700" i="0" noProof="0" dirty="0" smtClean="0"/>
                        <a:t>Comptes de patrimoine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700" i="0" noProof="0" dirty="0" smtClean="0"/>
                        <a:t>Sous comptes des IF</a:t>
                      </a:r>
                      <a:r>
                        <a:rPr lang="fr-FR" sz="1700" i="0" baseline="0" noProof="0" dirty="0" smtClean="0"/>
                        <a:t> (S11)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700" i="0" baseline="0" noProof="0" dirty="0" smtClean="0"/>
                        <a:t>Actifs financiers</a:t>
                      </a:r>
                      <a:endParaRPr lang="fr-FR" sz="1700" i="0" noProof="0" dirty="0"/>
                    </a:p>
                  </a:txBody>
                  <a:tcPr/>
                </a:tc>
              </a:tr>
              <a:tr h="708020">
                <a:tc>
                  <a:txBody>
                    <a:bodyPr/>
                    <a:lstStyle/>
                    <a:p>
                      <a:r>
                        <a:rPr lang="fr-FR" sz="17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Accès du public</a:t>
                      </a:r>
                      <a:endParaRPr lang="fr-FR" sz="1700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Calendrier de diffusion publié </a:t>
                      </a:r>
                      <a:r>
                        <a:rPr lang="fr-FR" sz="17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à l’avance</a:t>
                      </a:r>
                      <a:endParaRPr lang="fr-FR" sz="1700" i="0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Diffuser simultanément auprès de tous</a:t>
                      </a:r>
                      <a:endParaRPr lang="fr-FR" sz="1700" i="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/>
                </a:tc>
              </a:tr>
              <a:tr h="1312428">
                <a:tc>
                  <a:txBody>
                    <a:bodyPr/>
                    <a:lstStyle/>
                    <a:p>
                      <a:r>
                        <a:rPr lang="fr-FR" sz="17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Intégrité</a:t>
                      </a:r>
                      <a:endParaRPr lang="fr-FR" sz="1700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D</a:t>
                      </a:r>
                      <a:r>
                        <a:rPr lang="fr-FR" sz="17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écrire la gestion de la </a:t>
                      </a:r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confidentialité des données</a:t>
                      </a:r>
                    </a:p>
                    <a:p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Diffuser la liste des agents ayant accès aux données avant leur diffusion;</a:t>
                      </a:r>
                    </a:p>
                    <a:p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Diffuser les commentaires ministériels formulés lors des publications;</a:t>
                      </a:r>
                    </a:p>
                    <a:p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Diffuser les procédures de révision  (données et méthodologie)</a:t>
                      </a:r>
                      <a:endParaRPr lang="fr-FR" sz="1700" i="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/>
                </a:tc>
              </a:tr>
              <a:tr h="1010225">
                <a:tc>
                  <a:txBody>
                    <a:bodyPr/>
                    <a:lstStyle/>
                    <a:p>
                      <a:r>
                        <a:rPr lang="fr-FR" sz="17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Qualité</a:t>
                      </a:r>
                      <a:endParaRPr lang="fr-FR" sz="1700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Diffuser la méthodologie et les sources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7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Diffuser les détails des composantes, les rapprochements, les cadres de référence utilisés pour les recoupements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669920" y="1602794"/>
            <a:ext cx="846043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2400" b="1" dirty="0"/>
              <a:t>RECOMMANDATIONS INTERNATIONALES</a:t>
            </a:r>
            <a:endParaRPr lang="fr-FR" sz="20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127655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84138" lvl="1">
              <a:lnSpc>
                <a:spcPct val="150000"/>
              </a:lnSpc>
              <a:defRPr/>
            </a:pPr>
            <a:r>
              <a:rPr lang="fr-FR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II.  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MÉTHODOLOGIE DE TRIMESTRIALISATION DES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COMPTES    (1/3)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24756" y="1635228"/>
            <a:ext cx="8378056" cy="4708981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Trimestrialisation des CNT = Désagrégation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données annuelles de comptabilité nationale à une fréquence trimestrielle à l’aide de techniques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économétriques.</a:t>
            </a:r>
          </a:p>
          <a:p>
            <a:pPr algn="just">
              <a:lnSpc>
                <a:spcPct val="150000"/>
              </a:lnSpc>
              <a:defRPr/>
            </a:pPr>
            <a:endParaRPr lang="fr-FR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Recherche d’indicateurs trimestriels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dont les séries annualisées suivent la même évolution que les données de comptabilité nationale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annuelle.</a:t>
            </a:r>
          </a:p>
          <a:p>
            <a:pPr algn="just">
              <a:lnSpc>
                <a:spcPct val="150000"/>
              </a:lnSpc>
              <a:defRPr/>
            </a:pP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procédure utilisée pour construire les comptes trimestriels est la méthode de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l’</a:t>
            </a:r>
            <a:r>
              <a:rPr lang="fr-FR" sz="2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étalonnage–calage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843944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84138" lvl="1">
              <a:lnSpc>
                <a:spcPct val="150000"/>
              </a:lnSpc>
              <a:defRPr/>
            </a:pPr>
            <a:r>
              <a:rPr lang="fr-FR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II.  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MÉTHODOLOGIE DE TRIMESTRIALISATION DES COMPTES  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(2/3)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83568" y="1700808"/>
            <a:ext cx="846043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fr-FR" sz="2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Quelques exemples d’étalonnage  (1/2)</a:t>
            </a:r>
            <a:endParaRPr lang="fr-FR" sz="20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99592" y="233217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3568" y="2211855"/>
            <a:ext cx="846043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Graphique 1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Evolution de la valeur ajoutée à prix courant de l'agriculture hors sylviculture et de la production à prix constant de l'agriculture hors sylviculture appliquée à l'IHPC des produits agricoles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34768227"/>
              </p:ext>
            </p:extLst>
          </p:nvPr>
        </p:nvGraphicFramePr>
        <p:xfrm>
          <a:off x="683568" y="2977850"/>
          <a:ext cx="8064896" cy="3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2008084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84138" lvl="1">
              <a:lnSpc>
                <a:spcPct val="150000"/>
              </a:lnSpc>
              <a:defRPr/>
            </a:pPr>
            <a:r>
              <a:rPr lang="fr-FR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II.  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MÉTHODOLOGIE DE TRIMESTRIALISATION DES COMPTES   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(3/3)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83568" y="1700808"/>
            <a:ext cx="846043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fr-FR" sz="2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Quelques exemples d’étalonnage  </a:t>
            </a:r>
            <a:r>
              <a:rPr lang="fr-FR" sz="20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(2/2)</a:t>
            </a:r>
            <a:endParaRPr lang="fr-FR" sz="20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96571" y="2260487"/>
            <a:ext cx="844742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fr-FR" sz="1400" b="1" i="0" u="none" strike="noStrike" cap="none" normalizeH="0" baseline="0" dirty="0" smtClean="0" bmk="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raphique 2</a:t>
            </a:r>
            <a:r>
              <a:rPr kumimoji="0" lang="fr-FR" sz="1400" b="1" i="0" u="none" strike="noStrike" cap="none" normalizeH="0" baseline="0" dirty="0" smtClean="0" bmk="_Toc439144380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Evolution de la valeur ajoutée annuelle des industries chimiques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 bmk="_Toc439144380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de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l’IPPI des industries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chimiques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appliqués à la production en volume 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61919214"/>
              </p:ext>
            </p:extLst>
          </p:nvPr>
        </p:nvGraphicFramePr>
        <p:xfrm>
          <a:off x="899592" y="2828168"/>
          <a:ext cx="7992888" cy="3985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4193672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25426" y="1947806"/>
            <a:ext cx="8460432" cy="4708981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4988" lvl="1" indent="-285750" algn="just">
              <a:lnSpc>
                <a:spcPct val="200000"/>
              </a:lnSpc>
              <a:buFont typeface="Wingdings" panose="05000000000000000000" pitchFamily="2" charset="2"/>
              <a:buChar char="q"/>
              <a:defRPr/>
            </a:pPr>
            <a:r>
              <a:rPr lang="fr-FR" sz="20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21 </a:t>
            </a:r>
            <a:r>
              <a:rPr lang="fr-FR" sz="20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branches pour la nomenclature de </a:t>
            </a:r>
            <a:r>
              <a:rPr lang="fr-FR" sz="20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travail</a:t>
            </a:r>
          </a:p>
          <a:p>
            <a:pPr marL="534988" lvl="1" indent="-285750" algn="just">
              <a:lnSpc>
                <a:spcPct val="200000"/>
              </a:lnSpc>
              <a:buFont typeface="Wingdings" panose="05000000000000000000" pitchFamily="2" charset="2"/>
              <a:buChar char="q"/>
              <a:defRPr/>
            </a:pPr>
            <a:r>
              <a:rPr lang="fr-FR" sz="20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 branches d’activités pour la </a:t>
            </a:r>
            <a:r>
              <a:rPr lang="fr-FR" sz="20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publication</a:t>
            </a:r>
          </a:p>
          <a:p>
            <a:pPr marL="249238" lvl="1" algn="just">
              <a:lnSpc>
                <a:spcPct val="200000"/>
              </a:lnSpc>
              <a:defRPr/>
            </a:pPr>
            <a:r>
              <a:rPr lang="fr-FR" sz="2000" b="1" dirty="0"/>
              <a:t>Cette nomenclature retenue se justifie pour </a:t>
            </a:r>
            <a:r>
              <a:rPr lang="fr-FR" sz="2000" b="1" dirty="0" smtClean="0"/>
              <a:t>les deux raisons</a:t>
            </a:r>
            <a:r>
              <a:rPr lang="fr-FR" sz="2000" b="1" dirty="0"/>
              <a:t> </a:t>
            </a:r>
            <a:r>
              <a:rPr lang="fr-FR" sz="2000" b="1" dirty="0" smtClean="0"/>
              <a:t>suivantes :</a:t>
            </a:r>
          </a:p>
          <a:p>
            <a:pPr marL="592138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fr-FR" sz="2000" b="1" dirty="0" smtClean="0"/>
              <a:t> </a:t>
            </a:r>
            <a:r>
              <a:rPr lang="fr-FR" sz="2000" dirty="0" smtClean="0"/>
              <a:t>l’inexistence ou la non disponibilité d‘indicateurs infra annuels dans les délais pour certaines branches ;</a:t>
            </a:r>
          </a:p>
          <a:p>
            <a:pPr marL="592138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fr-FR" sz="2000" dirty="0" smtClean="0"/>
              <a:t>l’agrégation de </a:t>
            </a:r>
            <a:r>
              <a:rPr lang="fr-FR" sz="2000" dirty="0"/>
              <a:t>certaines branches de la nomenclature de la comptabilité nationale annuelle </a:t>
            </a:r>
            <a:r>
              <a:rPr lang="fr-FR" sz="2000" dirty="0" smtClean="0"/>
              <a:t>;</a:t>
            </a:r>
          </a:p>
          <a:p>
            <a:pPr marL="592138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fr-FR" sz="2000" dirty="0"/>
              <a:t>L’effectif réduit des équipes de travail qui ne permet pas de conserver toutes les branches des comptes annuels</a:t>
            </a:r>
            <a:r>
              <a:rPr lang="fr-FR" sz="2000" dirty="0" smtClean="0"/>
              <a:t>.</a:t>
            </a:r>
            <a:endParaRPr lang="fr-FR" sz="2000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84138" lvl="1">
              <a:defRPr/>
            </a:pP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III</a:t>
            </a:r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   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NOMENCLATURE DE TRAVAIL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(1/3)</a:t>
            </a:r>
            <a:endParaRPr lang="fr-FR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685850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0" y="1071546"/>
            <a:ext cx="9144000" cy="531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84138" lvl="1">
              <a:defRPr/>
            </a:pPr>
            <a:r>
              <a:rPr lang="fr-F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III</a:t>
            </a:r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   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NOMENCLATURE DE TRAVAIL                                        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(2/3) </a:t>
            </a:r>
            <a:endParaRPr lang="fr-FR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602794"/>
            <a:ext cx="683568" cy="5255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6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14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800" b="1" dirty="0" smtClean="0">
              <a:solidFill>
                <a:srgbClr val="4BACC6">
                  <a:lumMod val="20000"/>
                  <a:lumOff val="80000"/>
                </a:srgbClr>
              </a:solidFill>
              <a:latin typeface="Engravers MT" pitchFamily="18" charset="0"/>
              <a:ea typeface="+mj-ea"/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endParaRPr lang="fr-FR" sz="4400" dirty="0" smtClean="0">
              <a:solidFill>
                <a:srgbClr val="4BACC6">
                  <a:lumMod val="20000"/>
                  <a:lumOff val="80000"/>
                </a:srgbClr>
              </a:solidFill>
              <a:ea typeface="+mj-ea"/>
              <a:cs typeface="+mj-cs"/>
            </a:endParaRPr>
          </a:p>
        </p:txBody>
      </p:sp>
      <p:sp>
        <p:nvSpPr>
          <p:cNvPr id="13" name="Espace réservé du numéro de diapositive 1"/>
          <p:cNvSpPr txBox="1">
            <a:spLocks/>
          </p:cNvSpPr>
          <p:nvPr/>
        </p:nvSpPr>
        <p:spPr>
          <a:xfrm>
            <a:off x="31068" y="6448251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graphicFrame>
        <p:nvGraphicFramePr>
          <p:cNvPr id="6" name="Group 22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35552562"/>
              </p:ext>
            </p:extLst>
          </p:nvPr>
        </p:nvGraphicFramePr>
        <p:xfrm>
          <a:off x="683568" y="1634288"/>
          <a:ext cx="8424936" cy="2194560"/>
        </p:xfrm>
        <a:graphic>
          <a:graphicData uri="http://schemas.openxmlformats.org/drawingml/2006/table">
            <a:tbl>
              <a:tblPr/>
              <a:tblGrid>
                <a:gridCol w="3096344">
                  <a:extLst>
                    <a:ext uri="{9D8B030D-6E8A-4147-A177-3AD203B41FA5}"/>
                  </a:extLst>
                </a:gridCol>
                <a:gridCol w="5328592">
                  <a:extLst>
                    <a:ext uri="{9D8B030D-6E8A-4147-A177-3AD203B41FA5}"/>
                  </a:extLst>
                </a:gridCol>
              </a:tblGrid>
              <a:tr h="2429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Branches d'activit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é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 des CNT</a:t>
                      </a:r>
                      <a:endParaRPr kumimoji="0" lang="fr-FR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Branches d'activités des CNA</a:t>
                      </a:r>
                      <a:endParaRPr kumimoji="0" lang="fr-FR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Agriculture (ARI)</a:t>
                      </a: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Agriculture vivrière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Agriculture industrielle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Sylviculture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726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Elevage (ELV)</a:t>
                      </a: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Elevage et chasse</a:t>
                      </a: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3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Pêche (PCH)</a:t>
                      </a: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Pêche</a:t>
                      </a: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754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Extractives (EXR)</a:t>
                      </a: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Activités extractives</a:t>
                      </a:r>
                    </a:p>
                  </a:txBody>
                  <a:tcPr marL="91442" marR="914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7" name="Group 52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8260593"/>
              </p:ext>
            </p:extLst>
          </p:nvPr>
        </p:nvGraphicFramePr>
        <p:xfrm>
          <a:off x="699949" y="3868102"/>
          <a:ext cx="8460432" cy="2951544"/>
        </p:xfrm>
        <a:graphic>
          <a:graphicData uri="http://schemas.openxmlformats.org/drawingml/2006/table">
            <a:tbl>
              <a:tblPr/>
              <a:tblGrid>
                <a:gridCol w="3062145">
                  <a:extLst>
                    <a:ext uri="{9D8B030D-6E8A-4147-A177-3AD203B41FA5}"/>
                  </a:extLst>
                </a:gridCol>
                <a:gridCol w="5398287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BTP (BTP)</a:t>
                      </a:r>
                      <a:endParaRPr kumimoji="0" lang="fr-FR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Construction  - 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Verre poterie</a:t>
                      </a: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43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Chimie (CHI)</a:t>
                      </a:r>
                      <a:endParaRPr kumimoji="0" lang="fr-FR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Prod.chimiques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_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Pr.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Caoutchouc - Raffinage 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pétrole</a:t>
                      </a: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04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Energie (ENR)</a:t>
                      </a:r>
                      <a:endParaRPr kumimoji="0" lang="fr-FR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Electricité, gaz et eau</a:t>
                      </a: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30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Industries Alimentaires</a:t>
                      </a: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transformation et conservation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fab.corps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gras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alim - travail 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 grain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Prod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Alim céréaliers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Sucre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Prod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alim </a:t>
                      </a:r>
                      <a:r>
                        <a:rPr kumimoji="0" lang="fr-F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nca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Boissons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Prod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Tabac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Egrenage 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coton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Cuir</a:t>
                      </a:r>
                      <a:endParaRPr kumimoji="0" lang="fr-FR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9093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Autres Industries Mécaniques</a:t>
                      </a: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Travail du </a:t>
                      </a: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fr-FR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Papier </a:t>
                      </a: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Métallurgie - </a:t>
                      </a:r>
                      <a:r>
                        <a:rPr kumimoji="0" lang="fr-FR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Machine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– </a:t>
                      </a:r>
                      <a:r>
                        <a:rPr kumimoji="0" lang="fr-FR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Equipements </a:t>
                      </a: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Construction </a:t>
                      </a: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matériels </a:t>
                      </a: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transport – </a:t>
                      </a:r>
                      <a:r>
                        <a:rPr kumimoji="0" lang="fr-FR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</a:t>
                      </a: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Mobiliers </a:t>
                      </a:r>
                      <a:r>
                        <a:rPr kumimoji="0" lang="fr-FR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nca</a:t>
                      </a: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(270)</a:t>
                      </a:r>
                    </a:p>
                  </a:txBody>
                  <a:tcPr marL="91449" marR="91449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1282982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1.7|7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16065</TotalTime>
  <Words>1241</Words>
  <Application>Microsoft Office PowerPoint</Application>
  <PresentationFormat>Affichage à l'écran (4:3)</PresentationFormat>
  <Paragraphs>314</Paragraphs>
  <Slides>15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l’organigramme et des missions</dc:title>
  <dc:creator>ANSD</dc:creator>
  <cp:lastModifiedBy>Mamadou Ngalgou KANE</cp:lastModifiedBy>
  <cp:revision>840</cp:revision>
  <dcterms:created xsi:type="dcterms:W3CDTF">2015-02-24T16:48:01Z</dcterms:created>
  <dcterms:modified xsi:type="dcterms:W3CDTF">2017-10-11T09:17:35Z</dcterms:modified>
</cp:coreProperties>
</file>