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522" r:id="rId2"/>
    <p:sldId id="478" r:id="rId3"/>
    <p:sldId id="487" r:id="rId4"/>
    <p:sldId id="560" r:id="rId5"/>
    <p:sldId id="561" r:id="rId6"/>
    <p:sldId id="566" r:id="rId7"/>
    <p:sldId id="562" r:id="rId8"/>
    <p:sldId id="563" r:id="rId9"/>
    <p:sldId id="565" r:id="rId10"/>
    <p:sldId id="553" r:id="rId11"/>
    <p:sldId id="555" r:id="rId12"/>
    <p:sldId id="564" r:id="rId13"/>
    <p:sldId id="559"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CCESS" initials="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FF33CC"/>
    <a:srgbClr val="CC0066"/>
    <a:srgbClr val="800000"/>
    <a:srgbClr val="FFCC99"/>
    <a:srgbClr val="FF9999"/>
    <a:srgbClr val="FF9966"/>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165" autoAdjust="0"/>
    <p:restoredTop sz="95161" autoAdjust="0"/>
  </p:normalViewPr>
  <p:slideViewPr>
    <p:cSldViewPr>
      <p:cViewPr>
        <p:scale>
          <a:sx n="70" d="100"/>
          <a:sy n="70" d="100"/>
        </p:scale>
        <p:origin x="-1152" y="-84"/>
      </p:cViewPr>
      <p:guideLst>
        <p:guide orient="horz" pos="2160"/>
        <p:guide pos="283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fr-FR"/>
          </a:p>
        </p:txBody>
      </p:sp>
      <p:sp>
        <p:nvSpPr>
          <p:cNvPr id="378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515316BE-9879-4A33-A328-8C0792E8CD90}" type="datetimeFigureOut">
              <a:rPr lang="fr-FR"/>
              <a:pPr>
                <a:defRPr/>
              </a:pPr>
              <a:t>13/10/2014</a:t>
            </a:fld>
            <a:endParaRPr lang="fr-FR"/>
          </a:p>
        </p:txBody>
      </p:sp>
      <p:sp>
        <p:nvSpPr>
          <p:cNvPr id="378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fr-FR"/>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9C44E32-BB80-4A74-A66B-DC4C9CFE1473}" type="slidenum">
              <a:rPr lang="fr-FR"/>
              <a:pPr>
                <a:defRPr/>
              </a:pPr>
              <a:t>‹N°›</a:t>
            </a:fld>
            <a:endParaRPr lang="fr-FR"/>
          </a:p>
        </p:txBody>
      </p:sp>
    </p:spTree>
    <p:extLst>
      <p:ext uri="{BB962C8B-B14F-4D97-AF65-F5344CB8AC3E}">
        <p14:creationId xmlns:p14="http://schemas.microsoft.com/office/powerpoint/2010/main" xmlns="" val="2741418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s-ES"/>
          </a:p>
        </p:txBody>
      </p:sp>
      <p:sp>
        <p:nvSpPr>
          <p:cNvPr id="491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Cliquez pour modifier les styles du texte du masque</a:t>
            </a:r>
          </a:p>
          <a:p>
            <a:pPr lvl="1"/>
            <a:r>
              <a:rPr lang="es-ES" noProof="0" smtClean="0"/>
              <a:t>Deuxième niveau</a:t>
            </a:r>
          </a:p>
          <a:p>
            <a:pPr lvl="2"/>
            <a:r>
              <a:rPr lang="es-ES" noProof="0" smtClean="0"/>
              <a:t>Troisième niveau</a:t>
            </a:r>
          </a:p>
          <a:p>
            <a:pPr lvl="3"/>
            <a:r>
              <a:rPr lang="es-ES" noProof="0" smtClean="0"/>
              <a:t>Quatrième niveau</a:t>
            </a:r>
          </a:p>
          <a:p>
            <a:pPr lvl="4"/>
            <a:r>
              <a:rPr lang="es-ES" noProof="0" smtClean="0"/>
              <a:t>Cinquième niveau</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s-ES"/>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86E14E0-033F-4B49-9DEE-1CC12A483A93}" type="slidenum">
              <a:rPr lang="es-ES"/>
              <a:pPr>
                <a:defRPr/>
              </a:pPr>
              <a:t>‹N°›</a:t>
            </a:fld>
            <a:endParaRPr lang="es-ES"/>
          </a:p>
        </p:txBody>
      </p:sp>
    </p:spTree>
    <p:extLst>
      <p:ext uri="{BB962C8B-B14F-4D97-AF65-F5344CB8AC3E}">
        <p14:creationId xmlns:p14="http://schemas.microsoft.com/office/powerpoint/2010/main" xmlns="" val="17812804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0"/>
            <a:r>
              <a:rPr lang="fr-FR" sz="1200" kern="1200" dirty="0" smtClean="0">
                <a:solidFill>
                  <a:schemeClr val="tx1"/>
                </a:solidFill>
                <a:latin typeface="Arial" charset="0"/>
                <a:ea typeface="+mn-ea"/>
                <a:cs typeface="+mn-cs"/>
              </a:rPr>
              <a:t>La coordination des ateliers nationaux a été assurée par les INS et les correspondants sont tous des comptables nationaux, l’idée étant l’appropriation de la technique et de laisser la production des MCS aux INS.</a:t>
            </a:r>
          </a:p>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3</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12</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5</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6</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7</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8</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9</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10</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86E14E0-033F-4B49-9DEE-1CC12A483A93}" type="slidenum">
              <a:rPr lang="es-ES" smtClean="0"/>
              <a:pPr>
                <a:defRPr/>
              </a:pPr>
              <a:t>11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264DC33-731A-4E21-9535-0BAC933DA70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9A2D14F4-C5D9-40E8-92E9-4404CFB6C01A}"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800143C-3023-4C0C-95C0-1CC809393909}"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pic>
        <p:nvPicPr>
          <p:cNvPr id="3" name="Picture 5"/>
          <p:cNvPicPr>
            <a:picLocks noChangeAspect="1" noChangeArrowheads="1"/>
          </p:cNvPicPr>
          <p:nvPr userDrawn="1"/>
        </p:nvPicPr>
        <p:blipFill>
          <a:blip r:embed="rId2" cstate="print"/>
          <a:srcRect/>
          <a:stretch>
            <a:fillRect/>
          </a:stretch>
        </p:blipFill>
        <p:spPr bwMode="auto">
          <a:xfrm>
            <a:off x="8432800" y="0"/>
            <a:ext cx="711200" cy="928688"/>
          </a:xfrm>
          <a:prstGeom prst="rect">
            <a:avLst/>
          </a:prstGeom>
          <a:noFill/>
          <a:ln w="3175">
            <a:noFill/>
            <a:miter lim="800000"/>
            <a:headEnd/>
            <a:tailEnd/>
          </a:ln>
        </p:spPr>
      </p:pic>
      <p:pic>
        <p:nvPicPr>
          <p:cNvPr id="4" name="Picture 4"/>
          <p:cNvPicPr>
            <a:picLocks noChangeAspect="1" noChangeArrowheads="1"/>
          </p:cNvPicPr>
          <p:nvPr userDrawn="1"/>
        </p:nvPicPr>
        <p:blipFill>
          <a:blip r:embed="rId3" cstate="print"/>
          <a:srcRect/>
          <a:stretch>
            <a:fillRect/>
          </a:stretch>
        </p:blipFill>
        <p:spPr bwMode="auto">
          <a:xfrm>
            <a:off x="8431213" y="881063"/>
            <a:ext cx="712787" cy="5976937"/>
          </a:xfrm>
          <a:prstGeom prst="rect">
            <a:avLst/>
          </a:prstGeom>
          <a:noFill/>
          <a:ln w="3175">
            <a:noFill/>
            <a:miter lim="800000"/>
            <a:headEnd/>
            <a:tailEnd/>
          </a:ln>
        </p:spPr>
      </p:pic>
      <p:sp>
        <p:nvSpPr>
          <p:cNvPr id="2" name="Espace réservé du contenu 1"/>
          <p:cNvSpPr>
            <a:spLocks noGrp="1"/>
          </p:cNvSpPr>
          <p:nvPr>
            <p:ph/>
          </p:nvPr>
        </p:nvSpPr>
        <p:spPr>
          <a:xfrm>
            <a:off x="457200" y="274638"/>
            <a:ext cx="8229600" cy="5851525"/>
          </a:xfr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5" name="Rectangle 4"/>
          <p:cNvSpPr>
            <a:spLocks noGrp="1" noChangeArrowheads="1"/>
          </p:cNvSpPr>
          <p:nvPr>
            <p:ph type="dt" sz="half" idx="10"/>
          </p:nvPr>
        </p:nvSpPr>
        <p:spPr/>
        <p:txBody>
          <a:bodyPr/>
          <a:lstStyle>
            <a:lvl1pPr>
              <a:defRPr/>
            </a:lvl1pPr>
          </a:lstStyle>
          <a:p>
            <a:pPr>
              <a:defRPr/>
            </a:pPr>
            <a:endParaRPr lang="fr-FR"/>
          </a:p>
        </p:txBody>
      </p:sp>
      <p:sp>
        <p:nvSpPr>
          <p:cNvPr id="6" name="Rectangle 5"/>
          <p:cNvSpPr>
            <a:spLocks noGrp="1" noChangeArrowheads="1"/>
          </p:cNvSpPr>
          <p:nvPr>
            <p:ph type="ftr" sz="quarter" idx="11"/>
          </p:nvPr>
        </p:nvSpPr>
        <p:spPr/>
        <p:txBody>
          <a:bodyPr/>
          <a:lstStyle>
            <a:lvl1pPr>
              <a:defRPr/>
            </a:lvl1pPr>
          </a:lstStyle>
          <a:p>
            <a:pPr>
              <a:defRPr/>
            </a:pPr>
            <a:endParaRPr lang="fr-FR"/>
          </a:p>
        </p:txBody>
      </p:sp>
      <p:sp>
        <p:nvSpPr>
          <p:cNvPr id="7" name="Rectangle 6"/>
          <p:cNvSpPr>
            <a:spLocks noGrp="1" noChangeArrowheads="1"/>
          </p:cNvSpPr>
          <p:nvPr>
            <p:ph type="sldNum" sz="quarter" idx="12"/>
          </p:nvPr>
        </p:nvSpPr>
        <p:spPr/>
        <p:txBody>
          <a:bodyPr/>
          <a:lstStyle>
            <a:lvl1pPr>
              <a:defRPr/>
            </a:lvl1pPr>
          </a:lstStyle>
          <a:p>
            <a:pPr>
              <a:defRPr/>
            </a:pPr>
            <a:fld id="{1D2BA775-8466-4A82-8CD8-FDEF6637C6B7}"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DE8BF9D8-4A05-46DC-84B1-1C48D76218B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cxnSp>
        <p:nvCxnSpPr>
          <p:cNvPr id="2" name="Connecteur droit 8"/>
          <p:cNvCxnSpPr>
            <a:cxnSpLocks noChangeShapeType="1"/>
          </p:cNvCxnSpPr>
          <p:nvPr userDrawn="1"/>
        </p:nvCxnSpPr>
        <p:spPr bwMode="auto">
          <a:xfrm>
            <a:off x="142875" y="6572250"/>
            <a:ext cx="8286750" cy="0"/>
          </a:xfrm>
          <a:prstGeom prst="line">
            <a:avLst/>
          </a:prstGeom>
          <a:noFill/>
          <a:ln w="9525" algn="ctr">
            <a:solidFill>
              <a:srgbClr val="800000"/>
            </a:solidFill>
            <a:round/>
            <a:headEnd/>
            <a:tailEnd/>
          </a:ln>
        </p:spPr>
      </p:cxnSp>
      <p:cxnSp>
        <p:nvCxnSpPr>
          <p:cNvPr id="3" name="Connecteur droit 9"/>
          <p:cNvCxnSpPr>
            <a:cxnSpLocks noChangeShapeType="1"/>
          </p:cNvCxnSpPr>
          <p:nvPr userDrawn="1"/>
        </p:nvCxnSpPr>
        <p:spPr bwMode="auto">
          <a:xfrm>
            <a:off x="142875" y="857250"/>
            <a:ext cx="8266113" cy="1588"/>
          </a:xfrm>
          <a:prstGeom prst="line">
            <a:avLst/>
          </a:prstGeom>
          <a:noFill/>
          <a:ln w="9525" algn="ctr">
            <a:solidFill>
              <a:srgbClr val="800000"/>
            </a:solidFill>
            <a:round/>
            <a:headEnd/>
            <a:tailEnd/>
          </a:ln>
        </p:spPr>
      </p:cxnSp>
      <p:sp>
        <p:nvSpPr>
          <p:cNvPr id="4" name="ZoneTexte 3"/>
          <p:cNvSpPr txBox="1"/>
          <p:nvPr userDrawn="1"/>
        </p:nvSpPr>
        <p:spPr>
          <a:xfrm>
            <a:off x="3714750" y="6611938"/>
            <a:ext cx="1071563" cy="246062"/>
          </a:xfrm>
          <a:prstGeom prst="rect">
            <a:avLst/>
          </a:prstGeom>
          <a:noFill/>
        </p:spPr>
        <p:txBody>
          <a:bodyPr>
            <a:spAutoFit/>
          </a:bodyPr>
          <a:lstStyle/>
          <a:p>
            <a:pPr algn="ctr">
              <a:defRPr/>
            </a:pPr>
            <a:fld id="{A5E4DE04-8C5E-4167-8957-C3A8B88CDD95}" type="slidenum">
              <a:rPr lang="fr-FR" sz="1000"/>
              <a:pPr algn="ctr">
                <a:defRPr/>
              </a:pPr>
              <a:t>‹N°›</a:t>
            </a:fld>
            <a:endParaRPr lang="fr-FR" sz="1000" dirty="0"/>
          </a:p>
        </p:txBody>
      </p:sp>
      <p:cxnSp>
        <p:nvCxnSpPr>
          <p:cNvPr id="5" name="Connecteur droit 9"/>
          <p:cNvCxnSpPr>
            <a:cxnSpLocks noChangeShapeType="1"/>
          </p:cNvCxnSpPr>
          <p:nvPr userDrawn="1"/>
        </p:nvCxnSpPr>
        <p:spPr bwMode="auto">
          <a:xfrm flipV="1">
            <a:off x="163513" y="142875"/>
            <a:ext cx="8266112" cy="0"/>
          </a:xfrm>
          <a:prstGeom prst="line">
            <a:avLst/>
          </a:prstGeom>
          <a:noFill/>
          <a:ln w="9525" algn="ctr">
            <a:solidFill>
              <a:srgbClr val="800000"/>
            </a:solidFill>
            <a:round/>
            <a:headEnd/>
            <a:tailEn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0601477-4B46-4470-AC65-FE2581B0A9A4}"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32FF2DDB-C757-47DC-991B-9EC9F9C2501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75B596CC-503B-4C60-B827-C86F86307BA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54EFD27D-2A4B-41EF-8AAD-745B9FBEE651}"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2"/>
          <p:cNvSpPr>
            <a:spLocks noGrp="1"/>
          </p:cNvSpPr>
          <p:nvPr userDrawn="1">
            <p:ph type="sldNum" sz="quarter" idx="10"/>
          </p:nvPr>
        </p:nvSpPr>
        <p:spPr>
          <a:xfrm>
            <a:off x="3124200" y="6626225"/>
            <a:ext cx="2895600" cy="292100"/>
          </a:xfrm>
        </p:spPr>
        <p:txBody>
          <a:bodyPr/>
          <a:lstStyle>
            <a:lvl1pPr algn="ctr">
              <a:defRPr/>
            </a:lvl1pPr>
          </a:lstStyle>
          <a:p>
            <a:pPr>
              <a:defRPr/>
            </a:pPr>
            <a:fld id="{98E524C1-DD5A-4AEF-A103-CBAF015A2CD5}"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8F06A95-40B4-4524-B351-3354E0B95B06}"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0D866595-07D8-4580-81C7-5CE35D542DE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66">
            <a:alpha val="50195"/>
          </a:srgb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AAD09F05-A2D9-4836-8198-F1FE519D8B5B}" type="slidenum">
              <a:rPr lang="fr-FR"/>
              <a:pPr>
                <a:defRPr/>
              </a:pPr>
              <a:t>‹N°›</a:t>
            </a:fld>
            <a:endParaRPr lang="fr-FR"/>
          </a:p>
        </p:txBody>
      </p:sp>
      <p:pic>
        <p:nvPicPr>
          <p:cNvPr id="4103" name="Picture 5"/>
          <p:cNvPicPr>
            <a:picLocks noChangeAspect="1" noChangeArrowheads="1"/>
          </p:cNvPicPr>
          <p:nvPr userDrawn="1"/>
        </p:nvPicPr>
        <p:blipFill>
          <a:blip r:embed="rId15" cstate="print"/>
          <a:srcRect/>
          <a:stretch>
            <a:fillRect/>
          </a:stretch>
        </p:blipFill>
        <p:spPr bwMode="auto">
          <a:xfrm>
            <a:off x="8432800" y="0"/>
            <a:ext cx="711200" cy="928688"/>
          </a:xfrm>
          <a:prstGeom prst="rect">
            <a:avLst/>
          </a:prstGeom>
          <a:noFill/>
          <a:ln w="3175">
            <a:noFill/>
            <a:miter lim="800000"/>
            <a:headEnd/>
            <a:tailEnd/>
          </a:ln>
        </p:spPr>
      </p:pic>
      <p:pic>
        <p:nvPicPr>
          <p:cNvPr id="4104" name="Picture 4"/>
          <p:cNvPicPr>
            <a:picLocks noChangeAspect="1" noChangeArrowheads="1"/>
          </p:cNvPicPr>
          <p:nvPr userDrawn="1"/>
        </p:nvPicPr>
        <p:blipFill>
          <a:blip r:embed="rId16" cstate="print"/>
          <a:srcRect/>
          <a:stretch>
            <a:fillRect/>
          </a:stretch>
        </p:blipFill>
        <p:spPr bwMode="auto">
          <a:xfrm>
            <a:off x="8431213" y="881063"/>
            <a:ext cx="712787" cy="5976937"/>
          </a:xfrm>
          <a:prstGeom prst="rect">
            <a:avLst/>
          </a:prstGeom>
          <a:noFill/>
          <a:ln w="3175">
            <a:noFill/>
            <a:miter lim="800000"/>
            <a:headEnd/>
            <a:tailEnd/>
          </a:ln>
        </p:spPr>
      </p:pic>
    </p:spTree>
  </p:cSld>
  <p:clrMap bg1="lt1" tx1="dk1" bg2="lt2" tx2="dk2" accent1="accent1" accent2="accent2" accent3="accent3" accent4="accent4" accent5="accent5" accent6="accent6" hlink="hlink" folHlink="folHlink"/>
  <p:sldLayoutIdLst>
    <p:sldLayoutId id="2147484053" r:id="rId1"/>
    <p:sldLayoutId id="2147484054" r:id="rId2"/>
    <p:sldLayoutId id="2147484052" r:id="rId3"/>
    <p:sldLayoutId id="2147484051" r:id="rId4"/>
    <p:sldLayoutId id="2147484050" r:id="rId5"/>
    <p:sldLayoutId id="2147484049" r:id="rId6"/>
    <p:sldLayoutId id="2147484055" r:id="rId7"/>
    <p:sldLayoutId id="2147484048" r:id="rId8"/>
    <p:sldLayoutId id="2147484047" r:id="rId9"/>
    <p:sldLayoutId id="2147484046" r:id="rId10"/>
    <p:sldLayoutId id="2147484045" r:id="rId11"/>
    <p:sldLayoutId id="2147484056" r:id="rId12"/>
    <p:sldLayoutId id="2147484044"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mailto:commission@uemoa.int" TargetMode="External"/><Relationship Id="rId2" Type="http://schemas.openxmlformats.org/officeDocument/2006/relationships/hyperlink" Target="mailto:kagbodji@uemoa.in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0" y="332656"/>
            <a:ext cx="8388424" cy="1296144"/>
          </a:xfrm>
          <a:prstGeom prst="rect">
            <a:avLst/>
          </a:prstGeom>
          <a:noFill/>
          <a:ln w="12700">
            <a:noFill/>
            <a:miter lim="800000"/>
            <a:headEnd/>
            <a:tailEnd/>
          </a:ln>
        </p:spPr>
        <p:txBody>
          <a:bodyPr lIns="63500" tIns="26988" rIns="63500" bIns="26988" anchor="b"/>
          <a:lstStyle/>
          <a:p>
            <a:pPr algn="ctr"/>
            <a:r>
              <a:rPr lang="fr-FR" sz="2800" b="1" dirty="0" smtClean="0"/>
              <a:t>SEMINAIRE SUR LES COMPTES NATIONAUX</a:t>
            </a:r>
            <a:endParaRPr lang="fr-FR" sz="2800" dirty="0" smtClean="0"/>
          </a:p>
          <a:p>
            <a:pPr algn="ctr"/>
            <a:r>
              <a:rPr lang="fr-FR" sz="2800" dirty="0" smtClean="0"/>
              <a:t>Bamako -13 au 17 octobre 2014</a:t>
            </a:r>
          </a:p>
        </p:txBody>
      </p:sp>
      <p:sp>
        <p:nvSpPr>
          <p:cNvPr id="3" name="ZoneTexte 10"/>
          <p:cNvSpPr txBox="1">
            <a:spLocks noChangeArrowheads="1"/>
          </p:cNvSpPr>
          <p:nvPr/>
        </p:nvSpPr>
        <p:spPr bwMode="auto">
          <a:xfrm>
            <a:off x="4500563" y="5072063"/>
            <a:ext cx="3857625" cy="738664"/>
          </a:xfrm>
          <a:prstGeom prst="rect">
            <a:avLst/>
          </a:prstGeom>
          <a:noFill/>
          <a:ln w="9525">
            <a:noFill/>
            <a:miter lim="800000"/>
            <a:headEnd/>
            <a:tailEnd/>
          </a:ln>
        </p:spPr>
        <p:txBody>
          <a:bodyPr>
            <a:spAutoFit/>
          </a:bodyPr>
          <a:lstStyle/>
          <a:p>
            <a:r>
              <a:rPr lang="fr-FR" b="1" dirty="0">
                <a:solidFill>
                  <a:srgbClr val="000000"/>
                </a:solidFill>
              </a:rPr>
              <a:t>Présenté </a:t>
            </a:r>
            <a:r>
              <a:rPr lang="fr-FR" b="1" dirty="0" smtClean="0">
                <a:solidFill>
                  <a:srgbClr val="000000"/>
                </a:solidFill>
              </a:rPr>
              <a:t>par: </a:t>
            </a:r>
            <a:r>
              <a:rPr lang="fr-FR" dirty="0" smtClean="0">
                <a:solidFill>
                  <a:srgbClr val="000000"/>
                </a:solidFill>
              </a:rPr>
              <a:t>Koladé OKOUDJOU</a:t>
            </a:r>
          </a:p>
          <a:p>
            <a:r>
              <a:rPr lang="fr-FR" sz="2400" b="1" dirty="0" smtClean="0">
                <a:solidFill>
                  <a:srgbClr val="000000"/>
                </a:solidFill>
              </a:rPr>
              <a:t>Commission de l’UEMOA</a:t>
            </a:r>
            <a:endParaRPr lang="fr-FR" sz="2400" b="1" dirty="0">
              <a:solidFill>
                <a:srgbClr val="000000"/>
              </a:solidFill>
            </a:endParaRPr>
          </a:p>
        </p:txBody>
      </p:sp>
      <p:sp>
        <p:nvSpPr>
          <p:cNvPr id="18434" name="AutoShape 2" descr="Afficher l'image en taille réelle"/>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5" name="Rectangle 6"/>
          <p:cNvSpPr>
            <a:spLocks noChangeArrowheads="1"/>
          </p:cNvSpPr>
          <p:nvPr/>
        </p:nvSpPr>
        <p:spPr bwMode="auto">
          <a:xfrm>
            <a:off x="179512" y="2132856"/>
            <a:ext cx="8388424" cy="1728192"/>
          </a:xfrm>
          <a:prstGeom prst="rect">
            <a:avLst/>
          </a:prstGeom>
          <a:noFill/>
          <a:ln w="12700">
            <a:noFill/>
            <a:miter lim="800000"/>
            <a:headEnd/>
            <a:tailEnd/>
          </a:ln>
        </p:spPr>
        <p:txBody>
          <a:bodyPr lIns="63500" tIns="26988" rIns="63500" bIns="26988" anchor="b"/>
          <a:lstStyle/>
          <a:p>
            <a:pPr algn="ctr" eaLnBrk="0" hangingPunct="0">
              <a:spcBef>
                <a:spcPts val="0"/>
              </a:spcBef>
            </a:pPr>
            <a:r>
              <a:rPr lang="fr-FR" sz="2800" b="1" dirty="0" smtClean="0">
                <a:solidFill>
                  <a:srgbClr val="333399"/>
                </a:solidFill>
                <a:latin typeface="Arial" pitchFamily="34" charset="0"/>
                <a:cs typeface="Arial" pitchFamily="34" charset="0"/>
              </a:rPr>
              <a:t>Expérience de la Commission de l’UEMOA dans la conception et l’utilisation des Matrices de Comptabilité Sociale</a:t>
            </a:r>
            <a:r>
              <a:rPr lang="fr-FR" sz="2800" dirty="0" smtClean="0"/>
              <a:t> </a:t>
            </a:r>
            <a:endParaRPr lang="fr-FR" sz="2800" b="1" dirty="0" smtClean="0">
              <a:solidFill>
                <a:srgbClr val="333399"/>
              </a:solidFill>
              <a:latin typeface="Arial" pitchFamily="34" charset="0"/>
              <a:cs typeface="Arial" pitchFamily="34" charset="0"/>
            </a:endParaRPr>
          </a:p>
        </p:txBody>
      </p:sp>
    </p:spTree>
    <p:extLst>
      <p:ext uri="{BB962C8B-B14F-4D97-AF65-F5344CB8AC3E}">
        <p14:creationId xmlns:p14="http://schemas.microsoft.com/office/powerpoint/2010/main" xmlns="" val="1786178349"/>
      </p:ext>
    </p:extLst>
  </p:cSld>
  <p:clrMapOvr>
    <a:masterClrMapping/>
  </p:clrMapOvr>
  <p:transition spd="slow">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179512" y="764704"/>
            <a:ext cx="8290173" cy="5878532"/>
          </a:xfrm>
          <a:prstGeom prst="rect">
            <a:avLst/>
          </a:prstGeom>
          <a:noFill/>
          <a:ln w="9525">
            <a:noFill/>
            <a:miter lim="800000"/>
            <a:headEnd/>
            <a:tailEnd/>
          </a:ln>
        </p:spPr>
        <p:txBody>
          <a:bodyPr wrap="square">
            <a:spAutoFit/>
          </a:bodyPr>
          <a:lstStyle/>
          <a:p>
            <a:pPr algn="just">
              <a:buFont typeface="Wingdings" pitchFamily="2" charset="2"/>
              <a:buChar char="q"/>
            </a:pPr>
            <a:r>
              <a:rPr lang="fr-FR" sz="2400" dirty="0" smtClean="0"/>
              <a:t> </a:t>
            </a:r>
            <a:r>
              <a:rPr lang="fr-FR" sz="2200" dirty="0" smtClean="0"/>
              <a:t>Données d’enquêtes ou d’estimations: les structures calculées à partir des enquêtes ménages et ce, pour tous les pays, ne renseignaient pas toutes les informations demandées selon le niveau de détails. </a:t>
            </a:r>
          </a:p>
          <a:p>
            <a:pPr algn="just"/>
            <a:endParaRPr lang="fr-FR" sz="2200" dirty="0" smtClean="0"/>
          </a:p>
          <a:p>
            <a:pPr algn="just">
              <a:buFont typeface="Wingdings" pitchFamily="2" charset="2"/>
              <a:buChar char="q"/>
            </a:pPr>
            <a:r>
              <a:rPr lang="fr-FR" sz="2200" dirty="0" smtClean="0"/>
              <a:t>  Année de référence des données: vieilles structures (Togo TRE 2000).</a:t>
            </a:r>
          </a:p>
          <a:p>
            <a:pPr lvl="1" algn="just"/>
            <a:endParaRPr lang="fr-FR" sz="2200" dirty="0" smtClean="0"/>
          </a:p>
          <a:p>
            <a:pPr algn="just">
              <a:buFont typeface="Wingdings" pitchFamily="2" charset="2"/>
              <a:buChar char="q"/>
            </a:pPr>
            <a:r>
              <a:rPr lang="fr-FR" sz="2200" dirty="0" smtClean="0"/>
              <a:t> Degré de détails des données collectées par les directions nationales de la BCEAO notamment les services, les revenus et les transferts reçus ou versés par les ménages.</a:t>
            </a:r>
          </a:p>
          <a:p>
            <a:pPr algn="just"/>
            <a:r>
              <a:rPr lang="fr-FR" sz="2200" dirty="0" smtClean="0"/>
              <a:t> </a:t>
            </a:r>
          </a:p>
          <a:p>
            <a:pPr algn="just">
              <a:buFont typeface="Wingdings" pitchFamily="2" charset="2"/>
              <a:buChar char="q"/>
            </a:pPr>
            <a:r>
              <a:rPr lang="fr-FR" sz="2200" dirty="0" smtClean="0"/>
              <a:t> Modification de la maquette initiale retenue notamment a cause de certains détail absents dans la </a:t>
            </a:r>
            <a:r>
              <a:rPr lang="fr-FR" sz="2200" dirty="0" err="1" smtClean="0"/>
              <a:t>BdP</a:t>
            </a:r>
            <a:r>
              <a:rPr lang="fr-FR" sz="2200" dirty="0" smtClean="0"/>
              <a:t> ; il s’agit notamment de l’éclatement du RDM en une dizaine de pays et ou finalement on s’est retrouvé avec 2 (UEMOA et Hors UEMOA dont la France)</a:t>
            </a:r>
            <a:r>
              <a:rPr lang="fr-FR" sz="2400" dirty="0" smtClean="0"/>
              <a:t>. </a:t>
            </a:r>
            <a:endParaRPr lang="fr-FR" sz="2200" dirty="0" smtClean="0"/>
          </a:p>
        </p:txBody>
      </p:sp>
      <p:sp>
        <p:nvSpPr>
          <p:cNvPr id="11" name="Rectangle 14"/>
          <p:cNvSpPr>
            <a:spLocks noChangeArrowheads="1"/>
          </p:cNvSpPr>
          <p:nvPr/>
        </p:nvSpPr>
        <p:spPr bwMode="auto">
          <a:xfrm>
            <a:off x="107503" y="116632"/>
            <a:ext cx="8290173"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rPr>
              <a:t>Limites des MCS harmonisées </a:t>
            </a: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10</a:t>
            </a:fld>
            <a:endParaRPr lang="fr-FR" dirty="0"/>
          </a:p>
        </p:txBody>
      </p:sp>
    </p:spTree>
    <p:extLst>
      <p:ext uri="{BB962C8B-B14F-4D97-AF65-F5344CB8AC3E}">
        <p14:creationId xmlns:p14="http://schemas.microsoft.com/office/powerpoint/2010/main" xmlns="" val="214924857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66">
            <a:alpha val="50195"/>
          </a:srgbClr>
        </a:solidFill>
        <a:effectLst/>
      </p:bgPr>
    </p:bg>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11" name="Rectangle 14"/>
          <p:cNvSpPr>
            <a:spLocks noChangeArrowheads="1"/>
          </p:cNvSpPr>
          <p:nvPr/>
        </p:nvSpPr>
        <p:spPr bwMode="auto">
          <a:xfrm>
            <a:off x="179512" y="188640"/>
            <a:ext cx="8290173"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rPr>
              <a:t>Limites de l’utilisation des MCS 2007</a:t>
            </a: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11</a:t>
            </a:fld>
            <a:endParaRPr lang="fr-FR" dirty="0"/>
          </a:p>
        </p:txBody>
      </p:sp>
      <p:sp>
        <p:nvSpPr>
          <p:cNvPr id="2" name="Rectangle 1"/>
          <p:cNvSpPr/>
          <p:nvPr/>
        </p:nvSpPr>
        <p:spPr>
          <a:xfrm>
            <a:off x="179512" y="764704"/>
            <a:ext cx="8290173" cy="4832092"/>
          </a:xfrm>
          <a:prstGeom prst="rect">
            <a:avLst/>
          </a:prstGeom>
        </p:spPr>
        <p:txBody>
          <a:bodyPr wrap="square">
            <a:spAutoFit/>
          </a:bodyPr>
          <a:lstStyle/>
          <a:p>
            <a:pPr marL="342900" indent="-342900">
              <a:buFont typeface="Wingdings" panose="05000000000000000000" pitchFamily="2" charset="2"/>
              <a:buChar char="v"/>
              <a:defRPr/>
            </a:pPr>
            <a:r>
              <a:rPr lang="fr-FR" sz="2200" dirty="0" smtClean="0"/>
              <a:t>Modification de la structure de certaines économies (Burkina: Or; Niger: </a:t>
            </a:r>
            <a:r>
              <a:rPr lang="fr-FR" sz="2200" dirty="0" err="1" smtClean="0"/>
              <a:t>Petrole</a:t>
            </a:r>
            <a:r>
              <a:rPr lang="fr-FR" sz="2200" dirty="0" smtClean="0"/>
              <a:t>, Uranium; </a:t>
            </a:r>
            <a:r>
              <a:rPr lang="fr-FR" sz="2200" dirty="0" err="1" smtClean="0"/>
              <a:t>etc</a:t>
            </a:r>
            <a:r>
              <a:rPr lang="fr-FR" sz="2200" dirty="0" smtClean="0"/>
              <a:t>) </a:t>
            </a:r>
          </a:p>
          <a:p>
            <a:pPr marL="342900" indent="-342900">
              <a:buFont typeface="Wingdings" panose="05000000000000000000" pitchFamily="2" charset="2"/>
              <a:buChar char="v"/>
              <a:defRPr/>
            </a:pPr>
            <a:r>
              <a:rPr lang="fr-FR" sz="2200" dirty="0" smtClean="0"/>
              <a:t>Absence de la répartition sectorielle de l’investissement dans les Matrices de Comptabilité Sociale</a:t>
            </a:r>
          </a:p>
          <a:p>
            <a:pPr marL="342900" indent="-342900">
              <a:defRPr/>
            </a:pPr>
            <a:endParaRPr lang="fr-FR" sz="2200" dirty="0" smtClean="0"/>
          </a:p>
          <a:p>
            <a:pPr marL="342900" indent="-342900">
              <a:buFont typeface="Wingdings" panose="05000000000000000000" pitchFamily="2" charset="2"/>
              <a:buChar char="v"/>
              <a:defRPr/>
            </a:pPr>
            <a:r>
              <a:rPr lang="fr-FR" sz="2200" dirty="0" smtClean="0"/>
              <a:t>Disponibilités d’enquêtes récentes et de données récentes au niveau de la comptabilité nationale </a:t>
            </a:r>
          </a:p>
          <a:p>
            <a:pPr marL="342900" indent="-342900">
              <a:defRPr/>
            </a:pPr>
            <a:endParaRPr lang="fr-FR" sz="2200" dirty="0" smtClean="0"/>
          </a:p>
          <a:p>
            <a:pPr marL="342900" indent="-342900">
              <a:buFont typeface="Wingdings" panose="05000000000000000000" pitchFamily="2" charset="2"/>
              <a:buChar char="v"/>
              <a:defRPr/>
            </a:pPr>
            <a:r>
              <a:rPr lang="fr-FR" sz="2200" dirty="0" smtClean="0"/>
              <a:t> Limites issues de l’utilisation avec les MEGC: </a:t>
            </a:r>
          </a:p>
          <a:p>
            <a:pPr lvl="1">
              <a:buFont typeface="Arial" pitchFamily="34" charset="0"/>
              <a:buChar char="•"/>
            </a:pPr>
            <a:r>
              <a:rPr lang="fr-FR" sz="2200" dirty="0" smtClean="0"/>
              <a:t> Les petits montants ont du être sortis de la MCS</a:t>
            </a:r>
          </a:p>
          <a:p>
            <a:pPr lvl="1">
              <a:buFont typeface="Arial" pitchFamily="34" charset="0"/>
              <a:buChar char="•"/>
            </a:pPr>
            <a:r>
              <a:rPr lang="fr-FR" sz="2200" dirty="0" smtClean="0"/>
              <a:t> L’impact sur les ménages ne peut être fait que sur les catégories socioprofessionnelles: Impossibilité de faire des analyses urbain VS rurale par   	   	exemple</a:t>
            </a:r>
          </a:p>
          <a:p>
            <a:pPr lvl="1">
              <a:buFont typeface="Arial" pitchFamily="34" charset="0"/>
              <a:buChar char="•"/>
            </a:pPr>
            <a:r>
              <a:rPr lang="fr-FR" sz="2200" dirty="0" smtClean="0"/>
              <a:t> Problèmes liés à la dynamique</a:t>
            </a:r>
          </a:p>
        </p:txBody>
      </p:sp>
    </p:spTree>
    <p:extLst>
      <p:ext uri="{BB962C8B-B14F-4D97-AF65-F5344CB8AC3E}">
        <p14:creationId xmlns:p14="http://schemas.microsoft.com/office/powerpoint/2010/main" xmlns="" val="37034405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11" name="Rectangle 14"/>
          <p:cNvSpPr>
            <a:spLocks noChangeArrowheads="1"/>
          </p:cNvSpPr>
          <p:nvPr/>
        </p:nvSpPr>
        <p:spPr bwMode="auto">
          <a:xfrm>
            <a:off x="107503" y="260648"/>
            <a:ext cx="8290173" cy="11521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rPr>
              <a:t>Perspectives</a:t>
            </a:r>
          </a:p>
          <a:p>
            <a:pPr algn="ctr">
              <a:defRPr/>
            </a:pPr>
            <a:endParaRPr lang="fr-FR" sz="3200"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12</a:t>
            </a:fld>
            <a:endParaRPr lang="fr-FR" dirty="0"/>
          </a:p>
        </p:txBody>
      </p:sp>
      <p:sp>
        <p:nvSpPr>
          <p:cNvPr id="2" name="Rectangle 1"/>
          <p:cNvSpPr/>
          <p:nvPr/>
        </p:nvSpPr>
        <p:spPr>
          <a:xfrm>
            <a:off x="107503" y="1700808"/>
            <a:ext cx="8290173" cy="3477875"/>
          </a:xfrm>
          <a:prstGeom prst="rect">
            <a:avLst/>
          </a:prstGeom>
        </p:spPr>
        <p:txBody>
          <a:bodyPr wrap="square">
            <a:spAutoFit/>
          </a:bodyPr>
          <a:lstStyle/>
          <a:p>
            <a:pPr marL="742950" lvl="1" indent="-285750">
              <a:buFont typeface="Wingdings" pitchFamily="2" charset="2"/>
              <a:buChar char="Ø"/>
              <a:defRPr/>
            </a:pPr>
            <a:r>
              <a:rPr lang="fr-FR" sz="2800" b="1" dirty="0" smtClean="0"/>
              <a:t> </a:t>
            </a:r>
            <a:r>
              <a:rPr lang="fr-FR" sz="2400" dirty="0" smtClean="0"/>
              <a:t>Organisation régulière d’ateliers d’analyse d’impact sur la base des MEGC pour renforcer les capacités des cadres des Etats membres et de </a:t>
            </a:r>
            <a:r>
              <a:rPr lang="fr-FR" sz="2400" smtClean="0"/>
              <a:t>la Commission  </a:t>
            </a:r>
            <a:endParaRPr lang="fr-FR" sz="2400" dirty="0" smtClean="0"/>
          </a:p>
          <a:p>
            <a:pPr marL="742950" lvl="1" indent="-285750">
              <a:defRPr/>
            </a:pPr>
            <a:endParaRPr lang="fr-FR" sz="2400" dirty="0" smtClean="0"/>
          </a:p>
          <a:p>
            <a:pPr marL="742950" lvl="1" indent="-285750">
              <a:buFont typeface="Wingdings" pitchFamily="2" charset="2"/>
              <a:buChar char="Ø"/>
              <a:defRPr/>
            </a:pPr>
            <a:r>
              <a:rPr lang="fr-FR" sz="2400" dirty="0" smtClean="0"/>
              <a:t> Elaboration d’une MCS Régionale (année de référence à discuter avec les Etats , probablement 2010)</a:t>
            </a:r>
          </a:p>
          <a:p>
            <a:pPr marL="1257300" lvl="2" indent="-342900">
              <a:buFont typeface="Wingdings" pitchFamily="2" charset="2"/>
              <a:buChar char="Ø"/>
              <a:defRPr/>
            </a:pPr>
            <a:endParaRPr lang="fr-FR" sz="2400" dirty="0"/>
          </a:p>
          <a:p>
            <a:pPr marL="742950" lvl="1" indent="-285750">
              <a:buFont typeface="Wingdings" pitchFamily="2" charset="2"/>
              <a:buChar char="Ø"/>
              <a:defRPr/>
            </a:pPr>
            <a:r>
              <a:rPr lang="fr-FR" sz="2400" dirty="0" smtClean="0"/>
              <a:t> MEGC Régionale </a:t>
            </a:r>
            <a:endParaRPr lang="fr-FR" sz="2400" dirty="0"/>
          </a:p>
        </p:txBody>
      </p:sp>
    </p:spTree>
    <p:extLst>
      <p:ext uri="{BB962C8B-B14F-4D97-AF65-F5344CB8AC3E}">
        <p14:creationId xmlns:p14="http://schemas.microsoft.com/office/powerpoint/2010/main" xmlns="" val="370344055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0" y="2492896"/>
            <a:ext cx="8388424" cy="1368152"/>
          </a:xfrm>
          <a:prstGeom prst="rect">
            <a:avLst/>
          </a:prstGeom>
          <a:noFill/>
          <a:ln w="12700">
            <a:noFill/>
            <a:miter lim="800000"/>
            <a:headEnd/>
            <a:tailEnd/>
          </a:ln>
        </p:spPr>
        <p:txBody>
          <a:bodyPr lIns="63500" tIns="26988" rIns="63500" bIns="26988" anchor="b"/>
          <a:lstStyle/>
          <a:p>
            <a:pPr algn="ctr" eaLnBrk="0" hangingPunct="0">
              <a:spcBef>
                <a:spcPts val="0"/>
              </a:spcBef>
            </a:pPr>
            <a:endParaRPr lang="fr-FR" b="1" dirty="0" smtClean="0">
              <a:solidFill>
                <a:srgbClr val="333399"/>
              </a:solidFill>
              <a:latin typeface="Arial" pitchFamily="34" charset="0"/>
              <a:cs typeface="Arial" pitchFamily="34" charset="0"/>
            </a:endParaRPr>
          </a:p>
          <a:p>
            <a:pPr algn="ctr" eaLnBrk="0" hangingPunct="0">
              <a:spcBef>
                <a:spcPts val="0"/>
              </a:spcBef>
            </a:pPr>
            <a:endParaRPr lang="fr-FR" sz="2800" b="1" dirty="0">
              <a:solidFill>
                <a:srgbClr val="333399"/>
              </a:solidFill>
              <a:latin typeface="Arial" pitchFamily="34" charset="0"/>
              <a:cs typeface="Arial" pitchFamily="34" charset="0"/>
            </a:endParaRPr>
          </a:p>
          <a:p>
            <a:pPr algn="ctr" eaLnBrk="0" hangingPunct="0">
              <a:spcBef>
                <a:spcPts val="0"/>
              </a:spcBef>
            </a:pPr>
            <a:r>
              <a:rPr lang="fr-FR" sz="5400" b="1" dirty="0" smtClean="0">
                <a:solidFill>
                  <a:srgbClr val="800000"/>
                </a:solidFill>
                <a:latin typeface="Times New Roman" pitchFamily="18" charset="0"/>
              </a:rPr>
              <a:t>Merci </a:t>
            </a:r>
            <a:r>
              <a:rPr lang="fr-FR" sz="5400" b="1" dirty="0">
                <a:solidFill>
                  <a:srgbClr val="800000"/>
                </a:solidFill>
                <a:latin typeface="Times New Roman" pitchFamily="18" charset="0"/>
              </a:rPr>
              <a:t>de votre attention</a:t>
            </a:r>
          </a:p>
          <a:p>
            <a:pPr algn="ctr" eaLnBrk="0" hangingPunct="0">
              <a:spcBef>
                <a:spcPts val="0"/>
              </a:spcBef>
            </a:pPr>
            <a:endParaRPr lang="fr-FR" sz="2800" b="1" dirty="0" smtClean="0">
              <a:solidFill>
                <a:srgbClr val="333399"/>
              </a:solidFill>
              <a:latin typeface="Arial" pitchFamily="34" charset="0"/>
              <a:cs typeface="Arial" pitchFamily="34" charset="0"/>
            </a:endParaRPr>
          </a:p>
        </p:txBody>
      </p:sp>
      <p:sp>
        <p:nvSpPr>
          <p:cNvPr id="4" name="Text Box 3"/>
          <p:cNvSpPr txBox="1">
            <a:spLocks noChangeArrowheads="1"/>
          </p:cNvSpPr>
          <p:nvPr/>
        </p:nvSpPr>
        <p:spPr bwMode="auto">
          <a:xfrm>
            <a:off x="179512" y="4953000"/>
            <a:ext cx="2592288" cy="1508105"/>
          </a:xfrm>
          <a:prstGeom prst="rect">
            <a:avLst/>
          </a:prstGeom>
          <a:noFill/>
          <a:ln w="9525">
            <a:noFill/>
            <a:miter lim="800000"/>
            <a:headEnd/>
            <a:tailEnd/>
          </a:ln>
        </p:spPr>
        <p:txBody>
          <a:bodyPr wrap="square" lIns="0" tIns="0" rIns="0" bIns="0">
            <a:spAutoFit/>
          </a:bodyPr>
          <a:lstStyle/>
          <a:p>
            <a:pPr eaLnBrk="1" hangingPunct="1"/>
            <a:r>
              <a:rPr lang="fr-FR" sz="1400" dirty="0" smtClean="0">
                <a:solidFill>
                  <a:srgbClr val="333333"/>
                </a:solidFill>
                <a:latin typeface="Arial" charset="0"/>
              </a:rPr>
              <a:t>Contact: </a:t>
            </a:r>
            <a:endParaRPr lang="fr-FR" sz="1400" dirty="0">
              <a:solidFill>
                <a:srgbClr val="333333"/>
              </a:solidFill>
              <a:latin typeface="Arial" charset="0"/>
            </a:endParaRPr>
          </a:p>
          <a:p>
            <a:pPr eaLnBrk="1" hangingPunct="1"/>
            <a:r>
              <a:rPr lang="fr-FR" sz="1400" dirty="0" smtClean="0">
                <a:solidFill>
                  <a:srgbClr val="333333"/>
                </a:solidFill>
                <a:latin typeface="Arial" charset="0"/>
              </a:rPr>
              <a:t>Komlan Dodz</a:t>
            </a:r>
            <a:r>
              <a:rPr lang="fr-FR" sz="1400" dirty="0" smtClean="0">
                <a:solidFill>
                  <a:srgbClr val="333333"/>
                </a:solidFill>
              </a:rPr>
              <a:t>i AGBODJI </a:t>
            </a:r>
            <a:endParaRPr lang="fr-FR" sz="1400" dirty="0">
              <a:solidFill>
                <a:srgbClr val="333333"/>
              </a:solidFill>
              <a:latin typeface="Arial" charset="0"/>
            </a:endParaRPr>
          </a:p>
          <a:p>
            <a:r>
              <a:rPr lang="fr-FR" sz="1400" dirty="0" smtClean="0"/>
              <a:t>Email : </a:t>
            </a:r>
            <a:r>
              <a:rPr lang="fr-FR" sz="1400" dirty="0" smtClean="0">
                <a:hlinkClick r:id="rId2"/>
              </a:rPr>
              <a:t>kagbodji@uemoa.int</a:t>
            </a:r>
            <a:endParaRPr lang="fr-FR" sz="1400" dirty="0" smtClean="0"/>
          </a:p>
          <a:p>
            <a:pPr algn="ctr"/>
            <a:r>
              <a:rPr lang="fr-FR" sz="1400" dirty="0" smtClean="0"/>
              <a:t>Ou </a:t>
            </a:r>
          </a:p>
          <a:p>
            <a:endParaRPr lang="fr-FR" sz="1400" dirty="0" smtClean="0"/>
          </a:p>
          <a:p>
            <a:r>
              <a:rPr lang="fr-FR" sz="1400" dirty="0" smtClean="0"/>
              <a:t>Koladé Ayédero OKOUDJOU</a:t>
            </a:r>
          </a:p>
          <a:p>
            <a:r>
              <a:rPr lang="fr-FR" sz="1400" dirty="0" smtClean="0"/>
              <a:t>Email: kaokoudjou@uemoa.int</a:t>
            </a:r>
          </a:p>
        </p:txBody>
      </p:sp>
      <p:grpSp>
        <p:nvGrpSpPr>
          <p:cNvPr id="5" name="Group 4"/>
          <p:cNvGrpSpPr>
            <a:grpSpLocks/>
          </p:cNvGrpSpPr>
          <p:nvPr/>
        </p:nvGrpSpPr>
        <p:grpSpPr bwMode="auto">
          <a:xfrm>
            <a:off x="5364088" y="4941168"/>
            <a:ext cx="3096344" cy="1512168"/>
            <a:chOff x="3696" y="2496"/>
            <a:chExt cx="2064" cy="1248"/>
          </a:xfrm>
        </p:grpSpPr>
        <p:sp>
          <p:nvSpPr>
            <p:cNvPr id="6" name="Rectangle 5"/>
            <p:cNvSpPr>
              <a:spLocks noChangeArrowheads="1"/>
            </p:cNvSpPr>
            <p:nvPr/>
          </p:nvSpPr>
          <p:spPr bwMode="auto">
            <a:xfrm>
              <a:off x="3696" y="2496"/>
              <a:ext cx="2064" cy="1248"/>
            </a:xfrm>
            <a:prstGeom prst="rect">
              <a:avLst/>
            </a:prstGeom>
            <a:solidFill>
              <a:srgbClr val="DDDDDD"/>
            </a:solidFill>
            <a:ln w="9525">
              <a:noFill/>
              <a:miter lim="800000"/>
              <a:headEnd/>
              <a:tailEnd/>
            </a:ln>
          </p:spPr>
          <p:txBody>
            <a:bodyPr wrap="none" anchor="ctr"/>
            <a:lstStyle/>
            <a:p>
              <a:pPr eaLnBrk="1" hangingPunct="1"/>
              <a:endParaRPr lang="es-ES"/>
            </a:p>
          </p:txBody>
        </p:sp>
        <p:sp>
          <p:nvSpPr>
            <p:cNvPr id="8" name="Text Box 7"/>
            <p:cNvSpPr txBox="1">
              <a:spLocks noChangeArrowheads="1"/>
            </p:cNvSpPr>
            <p:nvPr/>
          </p:nvSpPr>
          <p:spPr bwMode="auto">
            <a:xfrm>
              <a:off x="3744" y="2544"/>
              <a:ext cx="1727" cy="766"/>
            </a:xfrm>
            <a:prstGeom prst="rect">
              <a:avLst/>
            </a:prstGeom>
            <a:noFill/>
            <a:ln w="9525">
              <a:noFill/>
              <a:miter lim="800000"/>
              <a:headEnd/>
              <a:tailEnd/>
            </a:ln>
          </p:spPr>
          <p:txBody>
            <a:bodyPr wrap="none" lIns="0" tIns="0" rIns="0" bIns="0">
              <a:spAutoFit/>
            </a:bodyPr>
            <a:lstStyle/>
            <a:p>
              <a:pPr eaLnBrk="1" hangingPunct="1"/>
              <a:r>
                <a:rPr lang="fr-FR" sz="1600" dirty="0" smtClean="0">
                  <a:solidFill>
                    <a:srgbClr val="333333"/>
                  </a:solidFill>
                  <a:latin typeface="Arial Black" pitchFamily="34" charset="0"/>
                </a:rPr>
                <a:t>Commission de l’UEMOA</a:t>
              </a:r>
            </a:p>
            <a:p>
              <a:pPr eaLnBrk="1" hangingPunct="1"/>
              <a:r>
                <a:rPr lang="fr-FR" sz="1100" dirty="0" smtClean="0">
                  <a:solidFill>
                    <a:srgbClr val="333333"/>
                  </a:solidFill>
                </a:rPr>
                <a:t>380, Av du Professeur Joseph KI-ZERBO</a:t>
              </a:r>
            </a:p>
            <a:p>
              <a:pPr eaLnBrk="1" hangingPunct="1"/>
              <a:r>
                <a:rPr lang="fr-FR" sz="1100" dirty="0" smtClean="0">
                  <a:solidFill>
                    <a:srgbClr val="333333"/>
                  </a:solidFill>
                  <a:latin typeface="Arial" charset="0"/>
                </a:rPr>
                <a:t>01 BP 543 Ouagadougou OA</a:t>
              </a:r>
            </a:p>
            <a:p>
              <a:pPr eaLnBrk="1" hangingPunct="1"/>
              <a:r>
                <a:rPr lang="fr-FR" sz="1100" dirty="0" smtClean="0">
                  <a:solidFill>
                    <a:srgbClr val="333333"/>
                  </a:solidFill>
                </a:rPr>
                <a:t>Burkina Faso</a:t>
              </a:r>
              <a:endParaRPr lang="fr-FR" sz="1100" dirty="0">
                <a:solidFill>
                  <a:srgbClr val="333333"/>
                </a:solidFill>
                <a:latin typeface="Arial" charset="0"/>
              </a:endParaRPr>
            </a:p>
            <a:p>
              <a:pPr eaLnBrk="1" hangingPunct="1"/>
              <a:endParaRPr lang="fr-FR" sz="400" dirty="0">
                <a:solidFill>
                  <a:srgbClr val="333333"/>
                </a:solidFill>
                <a:latin typeface="Arial" charset="0"/>
              </a:endParaRPr>
            </a:p>
            <a:p>
              <a:pPr eaLnBrk="1" hangingPunct="1"/>
              <a:r>
                <a:rPr lang="fr-FR" sz="1100" b="1" dirty="0" smtClean="0">
                  <a:solidFill>
                    <a:srgbClr val="333333"/>
                  </a:solidFill>
                  <a:latin typeface="Arial" charset="0"/>
                </a:rPr>
                <a:t>www.uemoa.int</a:t>
              </a:r>
              <a:endParaRPr lang="fr-FR" sz="1100" b="1" dirty="0">
                <a:solidFill>
                  <a:srgbClr val="333333"/>
                </a:solidFill>
                <a:latin typeface="Arial" charset="0"/>
              </a:endParaRPr>
            </a:p>
            <a:p>
              <a:pPr eaLnBrk="1" hangingPunct="1"/>
              <a:endParaRPr lang="fr-FR" sz="400" b="1" dirty="0">
                <a:solidFill>
                  <a:srgbClr val="333333"/>
                </a:solidFill>
                <a:latin typeface="Arial" charset="0"/>
              </a:endParaRPr>
            </a:p>
            <a:p>
              <a:pPr eaLnBrk="1" hangingPunct="1"/>
              <a:r>
                <a:rPr lang="fr-FR" sz="1100" dirty="0" smtClean="0">
                  <a:solidFill>
                    <a:srgbClr val="333333"/>
                  </a:solidFill>
                  <a:latin typeface="Arial" charset="0"/>
                  <a:hlinkClick r:id="rId3"/>
                </a:rPr>
                <a:t>commission@uemoa.int</a:t>
              </a:r>
              <a:r>
                <a:rPr lang="fr-FR" sz="1100" dirty="0" smtClean="0">
                  <a:solidFill>
                    <a:srgbClr val="333333"/>
                  </a:solidFill>
                  <a:latin typeface="Arial" charset="0"/>
                </a:rPr>
                <a:t> </a:t>
              </a:r>
              <a:endParaRPr lang="fr-FR" sz="1100" dirty="0">
                <a:solidFill>
                  <a:srgbClr val="333333"/>
                </a:solidFill>
                <a:latin typeface="Arial" charset="0"/>
              </a:endParaRPr>
            </a:p>
          </p:txBody>
        </p:sp>
      </p:grpSp>
    </p:spTree>
    <p:extLst>
      <p:ext uri="{BB962C8B-B14F-4D97-AF65-F5344CB8AC3E}">
        <p14:creationId xmlns:p14="http://schemas.microsoft.com/office/powerpoint/2010/main" xmlns="" val="2281525054"/>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Rectangle 14"/>
          <p:cNvSpPr>
            <a:spLocks noChangeArrowheads="1"/>
          </p:cNvSpPr>
          <p:nvPr/>
        </p:nvSpPr>
        <p:spPr bwMode="auto">
          <a:xfrm>
            <a:off x="179512" y="116632"/>
            <a:ext cx="8178676" cy="129614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marL="342900" indent="-342900" algn="ctr" defTabSz="923925" eaLnBrk="0" hangingPunct="0">
              <a:lnSpc>
                <a:spcPct val="97000"/>
              </a:lnSpc>
              <a:spcBef>
                <a:spcPct val="49000"/>
              </a:spcBef>
              <a:defRPr/>
            </a:pPr>
            <a:r>
              <a:rPr lang="fr-FR" sz="3200" b="1" dirty="0" smtClean="0">
                <a:solidFill>
                  <a:schemeClr val="accent2">
                    <a:lumMod val="60000"/>
                    <a:lumOff val="40000"/>
                  </a:schemeClr>
                </a:solidFill>
              </a:rPr>
              <a:t>Plan de présentation</a:t>
            </a:r>
          </a:p>
          <a:p>
            <a:pPr marL="342900" indent="-342900" algn="ctr" defTabSz="923925" eaLnBrk="0" hangingPunct="0">
              <a:lnSpc>
                <a:spcPct val="97000"/>
              </a:lnSpc>
              <a:spcBef>
                <a:spcPct val="49000"/>
              </a:spcBef>
              <a:defRPr/>
            </a:pPr>
            <a:endParaRPr lang="fr-FR" sz="2400" b="1" dirty="0">
              <a:solidFill>
                <a:schemeClr val="accent2"/>
              </a:solidFill>
              <a:latin typeface="+mj-lt"/>
              <a:cs typeface="Times New Roman" pitchFamily="18" charset="0"/>
            </a:endParaRPr>
          </a:p>
        </p:txBody>
      </p:sp>
      <p:sp>
        <p:nvSpPr>
          <p:cNvPr id="9219" name="Text Box 4"/>
          <p:cNvSpPr txBox="1">
            <a:spLocks noChangeArrowheads="1"/>
          </p:cNvSpPr>
          <p:nvPr/>
        </p:nvSpPr>
        <p:spPr bwMode="auto">
          <a:xfrm>
            <a:off x="642938" y="1628800"/>
            <a:ext cx="7601469" cy="3477875"/>
          </a:xfrm>
          <a:prstGeom prst="rect">
            <a:avLst/>
          </a:prstGeom>
          <a:noFill/>
          <a:ln w="9525">
            <a:noFill/>
            <a:miter lim="800000"/>
            <a:headEnd/>
            <a:tailEnd/>
          </a:ln>
        </p:spPr>
        <p:txBody>
          <a:bodyPr wrap="square">
            <a:spAutoFit/>
          </a:bodyPr>
          <a:lstStyle/>
          <a:p>
            <a:pPr marL="514350" indent="-514350" algn="just">
              <a:buClr>
                <a:srgbClr val="FF0000"/>
              </a:buClr>
            </a:pPr>
            <a:endParaRPr lang="fr-FR" sz="2000" b="1" dirty="0" smtClean="0"/>
          </a:p>
          <a:p>
            <a:pPr>
              <a:buFont typeface="Wingdings" pitchFamily="2" charset="2"/>
              <a:buChar char="Ø"/>
            </a:pPr>
            <a:r>
              <a:rPr lang="fr-FR" sz="2000" b="1" dirty="0" smtClean="0"/>
              <a:t> Rappel du contexte d’élaboration des MCS </a:t>
            </a:r>
          </a:p>
          <a:p>
            <a:pPr>
              <a:buFont typeface="Wingdings" pitchFamily="2" charset="2"/>
              <a:buChar char="Ø"/>
            </a:pPr>
            <a:endParaRPr lang="fr-FR" sz="2000" b="1" dirty="0" smtClean="0"/>
          </a:p>
          <a:p>
            <a:pPr>
              <a:buFont typeface="Wingdings" pitchFamily="2" charset="2"/>
              <a:buChar char="Ø"/>
            </a:pPr>
            <a:r>
              <a:rPr lang="fr-FR" sz="2000" b="1" dirty="0" smtClean="0"/>
              <a:t> Brèves présentation des MCS </a:t>
            </a:r>
          </a:p>
          <a:p>
            <a:pPr>
              <a:buFont typeface="Wingdings" pitchFamily="2" charset="2"/>
              <a:buChar char="Ø"/>
            </a:pPr>
            <a:endParaRPr lang="fr-FR" sz="2000" b="1" dirty="0" smtClean="0"/>
          </a:p>
          <a:p>
            <a:pPr>
              <a:buFont typeface="Wingdings" pitchFamily="2" charset="2"/>
              <a:buChar char="Ø"/>
            </a:pPr>
            <a:r>
              <a:rPr lang="fr-FR" sz="2000" b="1" dirty="0" smtClean="0"/>
              <a:t> Utilisation des MCS à travers les MEGC; </a:t>
            </a:r>
          </a:p>
          <a:p>
            <a:pPr>
              <a:buFont typeface="Wingdings" pitchFamily="2" charset="2"/>
              <a:buChar char="Ø"/>
            </a:pPr>
            <a:endParaRPr lang="fr-FR" sz="2000" b="1" dirty="0" smtClean="0"/>
          </a:p>
          <a:p>
            <a:pPr>
              <a:buFont typeface="Wingdings" pitchFamily="2" charset="2"/>
              <a:buChar char="Ø"/>
            </a:pPr>
            <a:r>
              <a:rPr lang="fr-FR" sz="2000" b="1" dirty="0" smtClean="0"/>
              <a:t>Limites des MCS harmonisées </a:t>
            </a:r>
          </a:p>
          <a:p>
            <a:pPr>
              <a:buFont typeface="Wingdings" pitchFamily="2" charset="2"/>
              <a:buChar char="Ø"/>
            </a:pPr>
            <a:endParaRPr lang="fr-FR" sz="2000" b="1" dirty="0" smtClean="0"/>
          </a:p>
          <a:p>
            <a:pPr>
              <a:buFont typeface="Wingdings" pitchFamily="2" charset="2"/>
              <a:buChar char="Ø"/>
            </a:pPr>
            <a:r>
              <a:rPr lang="fr-FR" sz="2000" b="1" dirty="0" smtClean="0"/>
              <a:t> Perspectives  </a:t>
            </a:r>
          </a:p>
          <a:p>
            <a:endParaRPr lang="fr-FR" sz="2000" b="1" dirty="0" smtClean="0"/>
          </a:p>
        </p:txBody>
      </p:sp>
      <p:sp>
        <p:nvSpPr>
          <p:cNvPr id="4" name="Espace réservé du numéro de diapositive 3"/>
          <p:cNvSpPr>
            <a:spLocks noGrp="1"/>
          </p:cNvSpPr>
          <p:nvPr>
            <p:ph type="sldNum" sz="quarter" idx="12"/>
          </p:nvPr>
        </p:nvSpPr>
        <p:spPr>
          <a:xfrm>
            <a:off x="8461374" y="6309320"/>
            <a:ext cx="682625" cy="548680"/>
          </a:xfrm>
        </p:spPr>
        <p:txBody>
          <a:bodyPr/>
          <a:lstStyle/>
          <a:p>
            <a:pPr>
              <a:defRPr/>
            </a:pPr>
            <a:fld id="{DE8BF9D8-4A05-46DC-84B1-1C48D76218B8}" type="slidenum">
              <a:rPr lang="fr-FR" smtClean="0"/>
              <a:pPr>
                <a:defRPr/>
              </a:pPr>
              <a:t>2</a:t>
            </a:fld>
            <a:endParaRPr lang="fr-FR" dirty="0"/>
          </a:p>
        </p:txBody>
      </p:sp>
    </p:spTree>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468115" y="1412776"/>
            <a:ext cx="7929562" cy="4955203"/>
          </a:xfrm>
          <a:prstGeom prst="rect">
            <a:avLst/>
          </a:prstGeom>
          <a:noFill/>
          <a:ln w="9525">
            <a:noFill/>
            <a:miter lim="800000"/>
            <a:headEnd/>
            <a:tailEnd/>
          </a:ln>
        </p:spPr>
        <p:txBody>
          <a:bodyPr wrap="square">
            <a:spAutoFit/>
          </a:bodyPr>
          <a:lstStyle/>
          <a:p>
            <a:pPr algn="just">
              <a:buFont typeface="Wingdings" pitchFamily="2" charset="2"/>
              <a:buChar char="q"/>
              <a:defRPr/>
            </a:pPr>
            <a:r>
              <a:rPr lang="fr-FR" dirty="0" smtClean="0">
                <a:solidFill>
                  <a:srgbClr val="C00000"/>
                </a:solidFill>
              </a:rPr>
              <a:t>   </a:t>
            </a:r>
            <a:r>
              <a:rPr lang="fr-FR" sz="2000" b="1" dirty="0" smtClean="0">
                <a:solidFill>
                  <a:srgbClr val="C00000"/>
                </a:solidFill>
              </a:rPr>
              <a:t>Insuffisance d’évaluation d’impacts des programmes et politiques dans la sous région d’où des actions de renforcement des capacités de  la commission</a:t>
            </a:r>
          </a:p>
          <a:p>
            <a:pPr>
              <a:buFont typeface="Wingdings" pitchFamily="2" charset="2"/>
              <a:buChar char="q"/>
              <a:defRPr/>
            </a:pPr>
            <a:endParaRPr lang="fr-FR" sz="2000" b="1" dirty="0" smtClean="0">
              <a:solidFill>
                <a:srgbClr val="C00000"/>
              </a:solidFill>
            </a:endParaRPr>
          </a:p>
          <a:p>
            <a:pPr marL="342900" indent="-342900">
              <a:buFont typeface="Wingdings" panose="05000000000000000000" pitchFamily="2" charset="2"/>
              <a:buChar char="v"/>
              <a:defRPr/>
            </a:pPr>
            <a:r>
              <a:rPr lang="fr-FR" sz="2000" dirty="0" smtClean="0"/>
              <a:t>   Atelier d’élaboration de MCS référence 2005 en décembre 2007</a:t>
            </a:r>
          </a:p>
          <a:p>
            <a:pPr lvl="1">
              <a:buFont typeface="Arial" pitchFamily="34" charset="0"/>
              <a:buChar char="•"/>
              <a:defRPr/>
            </a:pPr>
            <a:r>
              <a:rPr lang="fr-FR" sz="2000" dirty="0" smtClean="0"/>
              <a:t>   Participation des INS des 8 états membres</a:t>
            </a:r>
          </a:p>
          <a:p>
            <a:pPr lvl="1">
              <a:buFont typeface="Arial" pitchFamily="34" charset="0"/>
              <a:buChar char="•"/>
              <a:defRPr/>
            </a:pPr>
            <a:r>
              <a:rPr lang="fr-FR" sz="2000" dirty="0" smtClean="0"/>
              <a:t>   Collaboration du bureau du Burkina de la Banque mondiale</a:t>
            </a:r>
          </a:p>
          <a:p>
            <a:pPr lvl="1">
              <a:buFont typeface="Arial" pitchFamily="34" charset="0"/>
              <a:buChar char="•"/>
              <a:defRPr/>
            </a:pPr>
            <a:r>
              <a:rPr lang="fr-FR" sz="2000" dirty="0"/>
              <a:t> </a:t>
            </a:r>
            <a:r>
              <a:rPr lang="fr-FR" sz="2000" dirty="0" smtClean="0"/>
              <a:t>  Résultats mitigés car la plupart des Etats n’ont pas pu publier les travaux hormis le Sénégal</a:t>
            </a:r>
          </a:p>
          <a:p>
            <a:pPr lvl="1">
              <a:buFont typeface="Arial" pitchFamily="34" charset="0"/>
              <a:buChar char="•"/>
              <a:defRPr/>
            </a:pPr>
            <a:endParaRPr lang="fr-FR" sz="2000" dirty="0" smtClean="0"/>
          </a:p>
          <a:p>
            <a:pPr marL="342900" indent="-342900">
              <a:buFont typeface="Wingdings" panose="05000000000000000000" pitchFamily="2" charset="2"/>
              <a:buChar char="v"/>
              <a:defRPr/>
            </a:pPr>
            <a:r>
              <a:rPr lang="fr-FR" sz="2000" dirty="0" smtClean="0"/>
              <a:t>   Conception des MCS harmonisées pour l’année 2007</a:t>
            </a:r>
          </a:p>
          <a:p>
            <a:pPr lvl="1">
              <a:buFont typeface="Arial" pitchFamily="34" charset="0"/>
              <a:buChar char="•"/>
              <a:defRPr/>
            </a:pPr>
            <a:r>
              <a:rPr lang="fr-FR" sz="2000" dirty="0" smtClean="0"/>
              <a:t>  Deux phases </a:t>
            </a:r>
          </a:p>
          <a:p>
            <a:pPr lvl="1">
              <a:buFont typeface="Arial" pitchFamily="34" charset="0"/>
              <a:buChar char="•"/>
              <a:defRPr/>
            </a:pPr>
            <a:r>
              <a:rPr lang="fr-FR" sz="2000" dirty="0"/>
              <a:t> </a:t>
            </a:r>
            <a:r>
              <a:rPr lang="fr-FR" sz="2000" dirty="0" smtClean="0"/>
              <a:t> Un consultant régional assisté de correspondants nationaux</a:t>
            </a:r>
          </a:p>
          <a:p>
            <a:pPr lvl="1">
              <a:buFont typeface="Arial" pitchFamily="34" charset="0"/>
              <a:buChar char="•"/>
              <a:defRPr/>
            </a:pPr>
            <a:r>
              <a:rPr lang="fr-FR" sz="2000" dirty="0" smtClean="0"/>
              <a:t>   Ateliers nationaux de formation et d’élaboration des MCS</a:t>
            </a:r>
          </a:p>
          <a:p>
            <a:pPr lvl="2">
              <a:buFont typeface="Wingdings" pitchFamily="2" charset="2"/>
              <a:buChar char="ü"/>
            </a:pPr>
            <a:r>
              <a:rPr lang="fr-FR" dirty="0"/>
              <a:t>    Burkina Faso, Côte d’Ivoire, Mali et Togo : </a:t>
            </a:r>
            <a:r>
              <a:rPr lang="fr-FR" b="1" dirty="0"/>
              <a:t>Fév. et mars </a:t>
            </a:r>
            <a:r>
              <a:rPr lang="fr-FR" b="1" dirty="0" smtClean="0"/>
              <a:t>2010</a:t>
            </a:r>
          </a:p>
          <a:p>
            <a:pPr lvl="2">
              <a:buFont typeface="Wingdings" pitchFamily="2" charset="2"/>
              <a:buChar char="ü"/>
            </a:pPr>
            <a:r>
              <a:rPr lang="fr-FR" dirty="0"/>
              <a:t> </a:t>
            </a:r>
            <a:r>
              <a:rPr lang="fr-FR" dirty="0" smtClean="0"/>
              <a:t>   Bénin, </a:t>
            </a:r>
            <a:r>
              <a:rPr lang="fr-FR" dirty="0"/>
              <a:t>Guinée </a:t>
            </a:r>
            <a:r>
              <a:rPr lang="fr-FR" dirty="0" smtClean="0"/>
              <a:t>Bissau, Niger et Sénégal : </a:t>
            </a:r>
            <a:r>
              <a:rPr lang="fr-FR" b="1" dirty="0" smtClean="0"/>
              <a:t>sept. à oct</a:t>
            </a:r>
            <a:r>
              <a:rPr lang="fr-FR" b="1" dirty="0"/>
              <a:t>.</a:t>
            </a:r>
            <a:r>
              <a:rPr lang="fr-FR" b="1" dirty="0" smtClean="0"/>
              <a:t> 2010</a:t>
            </a:r>
          </a:p>
        </p:txBody>
      </p:sp>
      <p:sp>
        <p:nvSpPr>
          <p:cNvPr id="11" name="Rectangle 14"/>
          <p:cNvSpPr>
            <a:spLocks noChangeArrowheads="1"/>
          </p:cNvSpPr>
          <p:nvPr/>
        </p:nvSpPr>
        <p:spPr bwMode="auto">
          <a:xfrm>
            <a:off x="0" y="188640"/>
            <a:ext cx="8290173" cy="11521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cs typeface="Times New Roman" pitchFamily="18" charset="0"/>
              </a:rPr>
              <a:t>CONTEXTE </a:t>
            </a: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3</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179512" y="1225689"/>
            <a:ext cx="8218165" cy="5324535"/>
          </a:xfrm>
          <a:prstGeom prst="rect">
            <a:avLst/>
          </a:prstGeom>
          <a:noFill/>
          <a:ln w="9525">
            <a:noFill/>
            <a:miter lim="800000"/>
            <a:headEnd/>
            <a:tailEnd/>
          </a:ln>
        </p:spPr>
        <p:txBody>
          <a:bodyPr wrap="square">
            <a:spAutoFit/>
          </a:bodyPr>
          <a:lstStyle/>
          <a:p>
            <a:r>
              <a:rPr lang="fr-FR" dirty="0" smtClean="0">
                <a:solidFill>
                  <a:srgbClr val="C00000"/>
                </a:solidFill>
              </a:rPr>
              <a:t> </a:t>
            </a:r>
            <a:r>
              <a:rPr lang="fr-FR" sz="2000" b="1" dirty="0" smtClean="0">
                <a:solidFill>
                  <a:srgbClr val="FF0000"/>
                </a:solidFill>
              </a:rPr>
              <a:t>Démarche méthodologique d’élaboration  :</a:t>
            </a:r>
          </a:p>
          <a:p>
            <a:pPr lvl="1">
              <a:buFont typeface="Arial" pitchFamily="34" charset="0"/>
              <a:buChar char="•"/>
            </a:pPr>
            <a:endParaRPr lang="fr-FR" sz="1000" b="1" dirty="0" smtClean="0"/>
          </a:p>
          <a:p>
            <a:pPr lvl="1" algn="just">
              <a:buFont typeface="Arial" pitchFamily="34" charset="0"/>
              <a:buChar char="•"/>
            </a:pPr>
            <a:r>
              <a:rPr lang="fr-FR" sz="2000" b="1" dirty="0" smtClean="0"/>
              <a:t> </a:t>
            </a:r>
            <a:r>
              <a:rPr lang="fr-FR" sz="2000" b="1" dirty="0" smtClean="0"/>
              <a:t>	Phase </a:t>
            </a:r>
            <a:r>
              <a:rPr lang="fr-FR" sz="2000" b="1" dirty="0" smtClean="0"/>
              <a:t>théorique : présentation de la notion MCS et  la   </a:t>
            </a:r>
            <a:r>
              <a:rPr lang="fr-FR" sz="2000" b="1" dirty="0" smtClean="0"/>
              <a:t>	structure </a:t>
            </a:r>
            <a:r>
              <a:rPr lang="fr-FR" sz="2000" b="1" dirty="0" smtClean="0"/>
              <a:t>générale d’une MCS ; le modèle retenu est celui </a:t>
            </a:r>
            <a:r>
              <a:rPr lang="fr-FR" sz="2000" b="1" dirty="0" smtClean="0"/>
              <a:t>	de </a:t>
            </a:r>
            <a:r>
              <a:rPr lang="fr-FR" sz="2000" b="1" dirty="0" smtClean="0"/>
              <a:t>l’IFPRI et non celui de l’Université de Laval (existence </a:t>
            </a:r>
            <a:r>
              <a:rPr lang="fr-FR" sz="2000" b="1" dirty="0" smtClean="0"/>
              <a:t>	d’un </a:t>
            </a:r>
            <a:r>
              <a:rPr lang="fr-FR" sz="2000" b="1" dirty="0" smtClean="0"/>
              <a:t>compte de bien composite)</a:t>
            </a:r>
          </a:p>
          <a:p>
            <a:pPr lvl="1"/>
            <a:endParaRPr lang="fr-FR" sz="1000" b="1" dirty="0" smtClean="0"/>
          </a:p>
          <a:p>
            <a:pPr lvl="1" algn="just">
              <a:buFont typeface="Arial" pitchFamily="34" charset="0"/>
              <a:buChar char="•"/>
            </a:pPr>
            <a:r>
              <a:rPr lang="fr-FR" sz="2000" b="1" dirty="0" smtClean="0"/>
              <a:t> </a:t>
            </a:r>
            <a:r>
              <a:rPr lang="fr-FR" sz="2000" b="1" dirty="0" smtClean="0"/>
              <a:t>	Phase </a:t>
            </a:r>
            <a:r>
              <a:rPr lang="fr-FR" sz="2000" b="1" dirty="0" smtClean="0"/>
              <a:t>pratique: Traitement des données collectées dans </a:t>
            </a:r>
            <a:r>
              <a:rPr lang="fr-FR" sz="2000" b="1" dirty="0" smtClean="0"/>
              <a:t>  	chaque </a:t>
            </a:r>
            <a:r>
              <a:rPr lang="fr-FR" sz="2000" b="1" dirty="0" smtClean="0"/>
              <a:t>pays, mise en œuvre de la phase théorique et </a:t>
            </a:r>
            <a:r>
              <a:rPr lang="fr-FR" sz="2000" b="1" dirty="0" smtClean="0"/>
              <a:t>	l’entame </a:t>
            </a:r>
            <a:r>
              <a:rPr lang="fr-FR" sz="2000" b="1" dirty="0" smtClean="0"/>
              <a:t>de l’élaboration des MCS des quatre pays ;</a:t>
            </a:r>
          </a:p>
          <a:p>
            <a:pPr lvl="1"/>
            <a:endParaRPr lang="fr-FR" sz="1000" b="1" dirty="0" smtClean="0"/>
          </a:p>
          <a:p>
            <a:pPr lvl="1">
              <a:buFont typeface="Arial" pitchFamily="34" charset="0"/>
              <a:buChar char="•"/>
            </a:pPr>
            <a:r>
              <a:rPr lang="fr-FR" sz="2000" b="1" dirty="0" smtClean="0"/>
              <a:t> 	Phase </a:t>
            </a:r>
            <a:r>
              <a:rPr lang="fr-FR" sz="2000" b="1" dirty="0" smtClean="0"/>
              <a:t>d’équilibrage des MCS des pays.</a:t>
            </a:r>
          </a:p>
          <a:p>
            <a:pPr lvl="1"/>
            <a:endParaRPr lang="fr-FR" sz="1000" b="1" dirty="0" smtClean="0"/>
          </a:p>
          <a:p>
            <a:r>
              <a:rPr lang="fr-FR" sz="2000" b="1" dirty="0" smtClean="0">
                <a:solidFill>
                  <a:srgbClr val="FF0000"/>
                </a:solidFill>
              </a:rPr>
              <a:t>Organisation pratique : </a:t>
            </a:r>
          </a:p>
          <a:p>
            <a:endParaRPr lang="fr-FR" sz="1000" b="1" dirty="0" smtClean="0">
              <a:solidFill>
                <a:srgbClr val="FF0000"/>
              </a:solidFill>
            </a:endParaRPr>
          </a:p>
          <a:p>
            <a:pPr lvl="1">
              <a:buFont typeface="Arial" pitchFamily="34" charset="0"/>
              <a:buChar char="•"/>
            </a:pPr>
            <a:r>
              <a:rPr lang="fr-FR" sz="2000" b="1" dirty="0" smtClean="0"/>
              <a:t> 	Construction </a:t>
            </a:r>
            <a:r>
              <a:rPr lang="fr-FR" sz="2000" b="1" dirty="0" smtClean="0"/>
              <a:t>dune MCS agrégée (macro – MCS) </a:t>
            </a:r>
          </a:p>
          <a:p>
            <a:pPr lvl="1"/>
            <a:endParaRPr lang="fr-FR" sz="1000" b="1" dirty="0" smtClean="0"/>
          </a:p>
          <a:p>
            <a:pPr lvl="1" algn="just">
              <a:buFont typeface="Arial" pitchFamily="34" charset="0"/>
              <a:buChar char="•"/>
            </a:pPr>
            <a:r>
              <a:rPr lang="fr-FR" sz="2000" b="1" dirty="0" smtClean="0"/>
              <a:t> </a:t>
            </a:r>
            <a:r>
              <a:rPr lang="fr-FR" sz="2000" b="1" dirty="0" smtClean="0"/>
              <a:t> 	Utilisation </a:t>
            </a:r>
            <a:r>
              <a:rPr lang="fr-FR" sz="2000" b="1" dirty="0" smtClean="0"/>
              <a:t>des structures calculées à partir des </a:t>
            </a:r>
            <a:r>
              <a:rPr lang="fr-FR" sz="2000" b="1" dirty="0" smtClean="0"/>
              <a:t>	informations   	existantes </a:t>
            </a:r>
            <a:r>
              <a:rPr lang="fr-FR" sz="2000" b="1" dirty="0" smtClean="0"/>
              <a:t>pour éclater cette macro –MCS </a:t>
            </a:r>
            <a:r>
              <a:rPr lang="fr-FR" sz="2000" b="1" dirty="0" smtClean="0"/>
              <a:t>	et </a:t>
            </a:r>
            <a:r>
              <a:rPr lang="fr-FR" sz="2000" b="1" dirty="0" smtClean="0"/>
              <a:t>construire la </a:t>
            </a:r>
            <a:r>
              <a:rPr lang="fr-FR" sz="2000" b="1" dirty="0" smtClean="0"/>
              <a:t>	MCS </a:t>
            </a:r>
            <a:r>
              <a:rPr lang="fr-FR" sz="2000" b="1" dirty="0" smtClean="0"/>
              <a:t>harmonisée (micro – MCS)</a:t>
            </a:r>
          </a:p>
        </p:txBody>
      </p:sp>
      <p:sp>
        <p:nvSpPr>
          <p:cNvPr id="11" name="Rectangle 14"/>
          <p:cNvSpPr>
            <a:spLocks noChangeArrowheads="1"/>
          </p:cNvSpPr>
          <p:nvPr/>
        </p:nvSpPr>
        <p:spPr bwMode="auto">
          <a:xfrm>
            <a:off x="251520" y="0"/>
            <a:ext cx="8038653" cy="11521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cs typeface="Times New Roman" pitchFamily="18" charset="0"/>
              </a:rPr>
              <a:t>PRESENTATION DE LA MCS</a:t>
            </a: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4</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251520" y="908720"/>
            <a:ext cx="8218165" cy="5786199"/>
          </a:xfrm>
          <a:prstGeom prst="rect">
            <a:avLst/>
          </a:prstGeom>
          <a:noFill/>
          <a:ln w="9525">
            <a:noFill/>
            <a:miter lim="800000"/>
            <a:headEnd/>
            <a:tailEnd/>
          </a:ln>
        </p:spPr>
        <p:txBody>
          <a:bodyPr wrap="square">
            <a:spAutoFit/>
          </a:bodyPr>
          <a:lstStyle/>
          <a:p>
            <a:pPr lvl="0"/>
            <a:r>
              <a:rPr lang="fr-FR" dirty="0" smtClean="0">
                <a:solidFill>
                  <a:srgbClr val="C00000"/>
                </a:solidFill>
              </a:rPr>
              <a:t> </a:t>
            </a:r>
            <a:r>
              <a:rPr lang="fr-FR" sz="2000" b="1" dirty="0" smtClean="0">
                <a:solidFill>
                  <a:srgbClr val="FF0000"/>
                </a:solidFill>
              </a:rPr>
              <a:t>Sources de données  : </a:t>
            </a:r>
          </a:p>
          <a:p>
            <a:pPr lvl="0"/>
            <a:endParaRPr lang="fr-FR" sz="2000" b="1" dirty="0" smtClean="0">
              <a:solidFill>
                <a:srgbClr val="FF0000"/>
              </a:solidFill>
            </a:endParaRPr>
          </a:p>
          <a:p>
            <a:pPr lvl="0"/>
            <a:r>
              <a:rPr lang="fr-FR" sz="2400" dirty="0" smtClean="0"/>
              <a:t>En 2010, lors de l’élaboration des MCS, seule la RCI avait les comptes définitifs de 2007. Utilisation des agrégats macro fournis par les Direction des Prévisions. Utilisation des structures des  TRE et enquêtes pour l’éclatement.  </a:t>
            </a:r>
          </a:p>
          <a:p>
            <a:pPr lvl="0"/>
            <a:endParaRPr lang="fr-FR" sz="2000" dirty="0" smtClean="0"/>
          </a:p>
          <a:p>
            <a:pPr lvl="1">
              <a:buFont typeface="Arial" pitchFamily="34" charset="0"/>
              <a:buChar char="•"/>
            </a:pPr>
            <a:endParaRPr lang="fr-FR" sz="1000" b="1" dirty="0" smtClean="0"/>
          </a:p>
          <a:p>
            <a:pPr lvl="1">
              <a:buFont typeface="Arial" pitchFamily="34" charset="0"/>
              <a:buChar char="•"/>
            </a:pPr>
            <a:r>
              <a:rPr lang="fr-FR" dirty="0" smtClean="0"/>
              <a:t> </a:t>
            </a:r>
            <a:r>
              <a:rPr lang="fr-FR" sz="2400" dirty="0" smtClean="0"/>
              <a:t>Les tableaux de synthèse de la comptabilité nationale </a:t>
            </a:r>
            <a:r>
              <a:rPr lang="fr-FR" sz="2400" dirty="0" smtClean="0"/>
              <a:t>	(</a:t>
            </a:r>
            <a:r>
              <a:rPr lang="fr-FR" sz="2400" dirty="0" smtClean="0"/>
              <a:t>TRE, TCEI) ;</a:t>
            </a:r>
          </a:p>
          <a:p>
            <a:pPr lvl="1">
              <a:buFont typeface="Arial" pitchFamily="34" charset="0"/>
              <a:buChar char="•"/>
            </a:pPr>
            <a:r>
              <a:rPr lang="fr-FR" sz="2400" dirty="0" smtClean="0"/>
              <a:t> Les prévisions des agrégats macroéconomiques ;</a:t>
            </a:r>
          </a:p>
          <a:p>
            <a:pPr lvl="1">
              <a:buFont typeface="Arial" pitchFamily="34" charset="0"/>
              <a:buChar char="•"/>
            </a:pPr>
            <a:r>
              <a:rPr lang="fr-FR" sz="2400" dirty="0" smtClean="0"/>
              <a:t> Le tableau des opérations financières de l’Etat </a:t>
            </a:r>
            <a:r>
              <a:rPr lang="fr-FR" sz="2400" dirty="0" smtClean="0"/>
              <a:t>	(</a:t>
            </a:r>
            <a:r>
              <a:rPr lang="fr-FR" sz="2400" dirty="0" smtClean="0"/>
              <a:t>TOFE) ;</a:t>
            </a:r>
          </a:p>
          <a:p>
            <a:pPr lvl="1">
              <a:buFont typeface="Arial" pitchFamily="34" charset="0"/>
              <a:buChar char="•"/>
            </a:pPr>
            <a:r>
              <a:rPr lang="fr-FR" sz="2400" dirty="0" smtClean="0"/>
              <a:t> Les données du Commerce extérieur (CE) ;</a:t>
            </a:r>
          </a:p>
          <a:p>
            <a:pPr lvl="1">
              <a:buFont typeface="Arial" pitchFamily="34" charset="0"/>
              <a:buChar char="•"/>
            </a:pPr>
            <a:r>
              <a:rPr lang="fr-FR" sz="2400" dirty="0" smtClean="0"/>
              <a:t> La Balance des paiements (</a:t>
            </a:r>
            <a:r>
              <a:rPr lang="fr-FR" sz="2400" dirty="0" err="1" smtClean="0"/>
              <a:t>BdP</a:t>
            </a:r>
            <a:r>
              <a:rPr lang="fr-FR" sz="2400" dirty="0" smtClean="0"/>
              <a:t>) ;</a:t>
            </a:r>
          </a:p>
          <a:p>
            <a:pPr lvl="1">
              <a:buFont typeface="Arial" pitchFamily="34" charset="0"/>
              <a:buChar char="•"/>
            </a:pPr>
            <a:r>
              <a:rPr lang="fr-FR" sz="2400" dirty="0" smtClean="0"/>
              <a:t> Les données des enquêtes auprès des </a:t>
            </a:r>
            <a:r>
              <a:rPr lang="fr-FR" sz="2400" dirty="0" smtClean="0"/>
              <a:t>ménages</a:t>
            </a:r>
            <a:endParaRPr lang="fr-FR" sz="2400" dirty="0" smtClean="0"/>
          </a:p>
        </p:txBody>
      </p:sp>
      <p:sp>
        <p:nvSpPr>
          <p:cNvPr id="11" name="Rectangle 14"/>
          <p:cNvSpPr>
            <a:spLocks noChangeArrowheads="1"/>
          </p:cNvSpPr>
          <p:nvPr/>
        </p:nvSpPr>
        <p:spPr bwMode="auto">
          <a:xfrm>
            <a:off x="179512" y="188640"/>
            <a:ext cx="8038653" cy="692696"/>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cs typeface="Times New Roman" pitchFamily="18" charset="0"/>
              </a:rPr>
              <a:t>PRESENTATION DE LA MCS</a:t>
            </a:r>
            <a:endParaRPr lang="fr-FR"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5</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251520" y="908720"/>
            <a:ext cx="8218165" cy="4308872"/>
          </a:xfrm>
          <a:prstGeom prst="rect">
            <a:avLst/>
          </a:prstGeom>
          <a:noFill/>
          <a:ln w="9525">
            <a:noFill/>
            <a:miter lim="800000"/>
            <a:headEnd/>
            <a:tailEnd/>
          </a:ln>
        </p:spPr>
        <p:txBody>
          <a:bodyPr wrap="square">
            <a:spAutoFit/>
          </a:bodyPr>
          <a:lstStyle/>
          <a:p>
            <a:pPr lvl="0"/>
            <a:r>
              <a:rPr lang="fr-FR" dirty="0" smtClean="0">
                <a:solidFill>
                  <a:srgbClr val="C00000"/>
                </a:solidFill>
              </a:rPr>
              <a:t> </a:t>
            </a:r>
            <a:endParaRPr lang="fr-FR" sz="1200" b="1" dirty="0" smtClean="0"/>
          </a:p>
          <a:p>
            <a:r>
              <a:rPr lang="fr-FR" sz="2000" b="1" dirty="0" smtClean="0">
                <a:solidFill>
                  <a:srgbClr val="FF0000"/>
                </a:solidFill>
              </a:rPr>
              <a:t> Macro MCS: </a:t>
            </a:r>
          </a:p>
          <a:p>
            <a:endParaRPr lang="fr-FR" sz="2000" b="1" dirty="0" smtClean="0">
              <a:solidFill>
                <a:srgbClr val="FF0000"/>
              </a:solidFill>
            </a:endParaRPr>
          </a:p>
          <a:p>
            <a:pPr marL="800100" lvl="1" indent="-342900">
              <a:buFont typeface="+mj-lt"/>
              <a:buAutoNum type="arabicPeriod"/>
            </a:pPr>
            <a:r>
              <a:rPr lang="fr-FR" sz="2400" dirty="0" smtClean="0"/>
              <a:t> Le compte de branche</a:t>
            </a:r>
          </a:p>
          <a:p>
            <a:pPr marL="800100" lvl="1" indent="-342900">
              <a:buFont typeface="+mj-lt"/>
              <a:buAutoNum type="arabicPeriod"/>
            </a:pPr>
            <a:r>
              <a:rPr lang="fr-FR" sz="2400" dirty="0" smtClean="0"/>
              <a:t> Le compte des produits</a:t>
            </a:r>
          </a:p>
          <a:p>
            <a:pPr marL="800100" lvl="1" indent="-342900">
              <a:buFont typeface="+mj-lt"/>
              <a:buAutoNum type="arabicPeriod"/>
            </a:pPr>
            <a:r>
              <a:rPr lang="fr-FR" sz="2400" dirty="0" smtClean="0"/>
              <a:t> Les comptes des facteurs</a:t>
            </a:r>
          </a:p>
          <a:p>
            <a:pPr marL="800100" lvl="1" indent="-342900">
              <a:buFont typeface="+mj-lt"/>
              <a:buAutoNum type="arabicPeriod"/>
            </a:pPr>
            <a:r>
              <a:rPr lang="fr-FR" sz="2400" dirty="0" smtClean="0"/>
              <a:t> Le compte des secteurs institutionnels  </a:t>
            </a:r>
          </a:p>
          <a:p>
            <a:pPr lvl="2">
              <a:buFont typeface="Arial" pitchFamily="34" charset="0"/>
              <a:buChar char="•"/>
            </a:pPr>
            <a:r>
              <a:rPr lang="fr-FR" sz="2400" dirty="0" smtClean="0"/>
              <a:t> Ménages,  </a:t>
            </a:r>
          </a:p>
          <a:p>
            <a:pPr lvl="2">
              <a:buFont typeface="Arial" pitchFamily="34" charset="0"/>
              <a:buChar char="•"/>
            </a:pPr>
            <a:r>
              <a:rPr lang="fr-FR" sz="2400" dirty="0" smtClean="0"/>
              <a:t> Entreprises,  </a:t>
            </a:r>
          </a:p>
          <a:p>
            <a:pPr lvl="2">
              <a:buFont typeface="Arial" pitchFamily="34" charset="0"/>
              <a:buChar char="•"/>
            </a:pPr>
            <a:r>
              <a:rPr lang="fr-FR" sz="2400" dirty="0" smtClean="0"/>
              <a:t> Gouvernement</a:t>
            </a:r>
          </a:p>
          <a:p>
            <a:pPr marL="800100" lvl="1" indent="-342900">
              <a:buFont typeface="+mj-lt"/>
              <a:buAutoNum type="arabicPeriod"/>
            </a:pPr>
            <a:r>
              <a:rPr lang="fr-FR" sz="2400" dirty="0" smtClean="0"/>
              <a:t> Le compte d’accumulation</a:t>
            </a:r>
          </a:p>
          <a:p>
            <a:pPr marL="800100" lvl="1" indent="-342900">
              <a:buFont typeface="+mj-lt"/>
              <a:buAutoNum type="arabicPeriod"/>
            </a:pPr>
            <a:r>
              <a:rPr lang="fr-FR" sz="2400" dirty="0" smtClean="0"/>
              <a:t> Le compte du reste du monde</a:t>
            </a:r>
          </a:p>
        </p:txBody>
      </p:sp>
      <p:sp>
        <p:nvSpPr>
          <p:cNvPr id="11" name="Rectangle 14"/>
          <p:cNvSpPr>
            <a:spLocks noChangeArrowheads="1"/>
          </p:cNvSpPr>
          <p:nvPr/>
        </p:nvSpPr>
        <p:spPr bwMode="auto">
          <a:xfrm>
            <a:off x="179512" y="188640"/>
            <a:ext cx="8038653" cy="692696"/>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cs typeface="Times New Roman" pitchFamily="18" charset="0"/>
              </a:rPr>
              <a:t>PRESENTATION DE LA MCS</a:t>
            </a:r>
            <a:endParaRPr lang="fr-FR"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6</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179512" y="1225689"/>
            <a:ext cx="8218165" cy="400110"/>
          </a:xfrm>
          <a:prstGeom prst="rect">
            <a:avLst/>
          </a:prstGeom>
          <a:noFill/>
          <a:ln w="9525">
            <a:noFill/>
            <a:miter lim="800000"/>
            <a:headEnd/>
            <a:tailEnd/>
          </a:ln>
        </p:spPr>
        <p:txBody>
          <a:bodyPr wrap="square">
            <a:spAutoFit/>
          </a:bodyPr>
          <a:lstStyle/>
          <a:p>
            <a:r>
              <a:rPr lang="fr-FR" dirty="0" smtClean="0">
                <a:solidFill>
                  <a:srgbClr val="C00000"/>
                </a:solidFill>
              </a:rPr>
              <a:t> </a:t>
            </a:r>
            <a:endParaRPr lang="fr-FR" sz="2000" b="1" dirty="0" smtClean="0"/>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7</a:t>
            </a:fld>
            <a:endParaRPr lang="fr-FR" dirty="0"/>
          </a:p>
        </p:txBody>
      </p:sp>
      <p:pic>
        <p:nvPicPr>
          <p:cNvPr id="1026" name="Picture 2"/>
          <p:cNvPicPr>
            <a:picLocks noChangeAspect="1" noChangeArrowheads="1"/>
          </p:cNvPicPr>
          <p:nvPr/>
        </p:nvPicPr>
        <p:blipFill>
          <a:blip r:embed="rId3" cstate="print"/>
          <a:srcRect/>
          <a:stretch>
            <a:fillRect/>
          </a:stretch>
        </p:blipFill>
        <p:spPr bwMode="auto">
          <a:xfrm>
            <a:off x="0" y="188640"/>
            <a:ext cx="9144000" cy="666936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179512" y="1225689"/>
            <a:ext cx="8218165" cy="5201424"/>
          </a:xfrm>
          <a:prstGeom prst="rect">
            <a:avLst/>
          </a:prstGeom>
          <a:noFill/>
          <a:ln w="9525">
            <a:noFill/>
            <a:miter lim="800000"/>
            <a:headEnd/>
            <a:tailEnd/>
          </a:ln>
        </p:spPr>
        <p:txBody>
          <a:bodyPr wrap="square">
            <a:spAutoFit/>
          </a:bodyPr>
          <a:lstStyle/>
          <a:p>
            <a:r>
              <a:rPr lang="fr-FR" dirty="0" smtClean="0">
                <a:solidFill>
                  <a:srgbClr val="C00000"/>
                </a:solidFill>
              </a:rPr>
              <a:t> </a:t>
            </a:r>
            <a:r>
              <a:rPr lang="fr-FR" sz="2000" b="1" dirty="0" smtClean="0">
                <a:solidFill>
                  <a:srgbClr val="FF0000"/>
                </a:solidFill>
              </a:rPr>
              <a:t>Micro MCS  : Deux grandes étapes </a:t>
            </a:r>
          </a:p>
          <a:p>
            <a:pPr lvl="1">
              <a:buFont typeface="Arial" pitchFamily="34" charset="0"/>
              <a:buChar char="•"/>
            </a:pPr>
            <a:endParaRPr lang="fr-FR" sz="1000" b="1" dirty="0" smtClean="0"/>
          </a:p>
          <a:p>
            <a:pPr lvl="1" algn="just">
              <a:buFont typeface="Arial" pitchFamily="34" charset="0"/>
              <a:buChar char="•"/>
            </a:pPr>
            <a:r>
              <a:rPr lang="fr-FR" dirty="0" smtClean="0"/>
              <a:t> </a:t>
            </a:r>
            <a:r>
              <a:rPr lang="fr-FR" sz="2000" dirty="0" smtClean="0"/>
              <a:t>Première étape: Eclatement des éléments de la macro MCS à partir des structures obtenues du TRE,  des enquêtes ménages, du commerce extérieur, etc.</a:t>
            </a:r>
          </a:p>
          <a:p>
            <a:pPr lvl="1" algn="just">
              <a:buFont typeface="Arial" pitchFamily="34" charset="0"/>
              <a:buChar char="•"/>
            </a:pPr>
            <a:r>
              <a:rPr lang="fr-FR" sz="2000" dirty="0" smtClean="0"/>
              <a:t> Deuxième étape: finalisation et équilibrage à travers la conciliation des données.</a:t>
            </a:r>
          </a:p>
          <a:p>
            <a:pPr lvl="1" algn="just">
              <a:buFont typeface="Arial" pitchFamily="34" charset="0"/>
              <a:buChar char="•"/>
            </a:pPr>
            <a:endParaRPr lang="fr-FR" sz="2000" b="1" dirty="0" smtClean="0">
              <a:solidFill>
                <a:srgbClr val="FF0000"/>
              </a:solidFill>
            </a:endParaRPr>
          </a:p>
          <a:p>
            <a:pPr algn="just"/>
            <a:r>
              <a:rPr lang="fr-FR" sz="2000" b="1" dirty="0" smtClean="0">
                <a:solidFill>
                  <a:srgbClr val="FF0000"/>
                </a:solidFill>
              </a:rPr>
              <a:t>Désagrégation : </a:t>
            </a:r>
          </a:p>
          <a:p>
            <a:pPr algn="just"/>
            <a:r>
              <a:rPr lang="fr-FR" sz="2000" b="1" dirty="0" smtClean="0">
                <a:solidFill>
                  <a:srgbClr val="FF0000"/>
                </a:solidFill>
              </a:rPr>
              <a:t>19 branches et 19 produits: </a:t>
            </a:r>
            <a:r>
              <a:rPr lang="fr-FR" sz="2000" dirty="0" smtClean="0">
                <a:solidFill>
                  <a:schemeClr val="tx2"/>
                </a:solidFill>
              </a:rPr>
              <a:t>P</a:t>
            </a:r>
            <a:r>
              <a:rPr lang="fr-FR" sz="2000" dirty="0" smtClean="0"/>
              <a:t>our les besoins de la micro-MCS, 19 branches et 19 produits ont été retenus.</a:t>
            </a:r>
          </a:p>
          <a:p>
            <a:endParaRPr lang="fr-FR" dirty="0" smtClean="0"/>
          </a:p>
          <a:p>
            <a:pPr algn="just"/>
            <a:r>
              <a:rPr lang="fr-FR" sz="2000" b="1" dirty="0" smtClean="0">
                <a:solidFill>
                  <a:srgbClr val="FF0000"/>
                </a:solidFill>
              </a:rPr>
              <a:t> Neuf (9) catégories de ménages ont été retenues </a:t>
            </a:r>
            <a:r>
              <a:rPr lang="fr-FR" sz="2000" dirty="0" smtClean="0"/>
              <a:t>(Salariés du public, salariés du privé formel, salariés du privé informel, agriculteurs industriels, agriculteurs vivriers, éleveurs, pêcheurs, indépendants et employeurs non agricoles, inactifs).</a:t>
            </a:r>
          </a:p>
          <a:p>
            <a:endParaRPr lang="fr-FR" sz="1200" b="1" dirty="0" smtClean="0"/>
          </a:p>
          <a:p>
            <a:endParaRPr lang="fr-FR" sz="1200" b="1" dirty="0" smtClean="0"/>
          </a:p>
        </p:txBody>
      </p:sp>
      <p:sp>
        <p:nvSpPr>
          <p:cNvPr id="11" name="Rectangle 14"/>
          <p:cNvSpPr>
            <a:spLocks noChangeArrowheads="1"/>
          </p:cNvSpPr>
          <p:nvPr/>
        </p:nvSpPr>
        <p:spPr bwMode="auto">
          <a:xfrm>
            <a:off x="251520" y="0"/>
            <a:ext cx="8038653" cy="115212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cs typeface="Times New Roman" pitchFamily="18" charset="0"/>
              </a:rPr>
              <a:t>PRESENTATION DE LA MCS</a:t>
            </a: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a:p>
            <a:pPr algn="ctr">
              <a:defRPr/>
            </a:pPr>
            <a:endParaRPr lang="fr-FR" b="1" dirty="0" smtClean="0">
              <a:solidFill>
                <a:schemeClr val="accent2"/>
              </a:solidFill>
              <a:cs typeface="Times New Roman" pitchFamily="18" charset="0"/>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8</a:t>
            </a:fld>
            <a:endParaRPr lang="fr-FR" dirty="0"/>
          </a:p>
        </p:txBody>
      </p:sp>
    </p:spTree>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5"/>
          <p:cNvSpPr txBox="1">
            <a:spLocks noChangeArrowheads="1"/>
          </p:cNvSpPr>
          <p:nvPr/>
        </p:nvSpPr>
        <p:spPr bwMode="auto">
          <a:xfrm>
            <a:off x="428625" y="2487613"/>
            <a:ext cx="5214938" cy="366712"/>
          </a:xfrm>
          <a:prstGeom prst="rect">
            <a:avLst/>
          </a:prstGeom>
          <a:noFill/>
          <a:ln w="9525">
            <a:noFill/>
            <a:miter lim="800000"/>
            <a:headEnd/>
            <a:tailEnd/>
          </a:ln>
        </p:spPr>
        <p:txBody>
          <a:bodyPr>
            <a:spAutoFit/>
          </a:bodyPr>
          <a:lstStyle/>
          <a:p>
            <a:pPr>
              <a:buClr>
                <a:srgbClr val="FF0000"/>
              </a:buClr>
              <a:buFont typeface="Wingdings" pitchFamily="2" charset="2"/>
              <a:buNone/>
            </a:pPr>
            <a:r>
              <a:rPr lang="fr-FR" b="1"/>
              <a:t> </a:t>
            </a:r>
          </a:p>
        </p:txBody>
      </p:sp>
      <p:sp>
        <p:nvSpPr>
          <p:cNvPr id="38915" name="Text Box 4"/>
          <p:cNvSpPr txBox="1">
            <a:spLocks noChangeArrowheads="1"/>
          </p:cNvSpPr>
          <p:nvPr/>
        </p:nvSpPr>
        <p:spPr bwMode="auto">
          <a:xfrm>
            <a:off x="468115" y="1412776"/>
            <a:ext cx="7929562" cy="5324535"/>
          </a:xfrm>
          <a:prstGeom prst="rect">
            <a:avLst/>
          </a:prstGeom>
          <a:noFill/>
          <a:ln w="9525">
            <a:noFill/>
            <a:miter lim="800000"/>
            <a:headEnd/>
            <a:tailEnd/>
          </a:ln>
        </p:spPr>
        <p:txBody>
          <a:bodyPr wrap="square">
            <a:spAutoFit/>
          </a:bodyPr>
          <a:lstStyle/>
          <a:p>
            <a:pPr marL="342900" indent="-342900">
              <a:buFont typeface="Wingdings" panose="05000000000000000000" pitchFamily="2" charset="2"/>
              <a:buChar char="v"/>
              <a:defRPr/>
            </a:pPr>
            <a:r>
              <a:rPr lang="fr-FR" sz="2200" dirty="0" smtClean="0"/>
              <a:t>Elaboration des MEGC sur la base des MCS 2007</a:t>
            </a:r>
          </a:p>
          <a:p>
            <a:pPr marL="342900" indent="-342900">
              <a:defRPr/>
            </a:pPr>
            <a:endParaRPr lang="fr-FR" sz="800" dirty="0" smtClean="0"/>
          </a:p>
          <a:p>
            <a:pPr marL="800100" lvl="1" indent="-342900">
              <a:buFont typeface="Arial" pitchFamily="34" charset="0"/>
              <a:buChar char="•"/>
              <a:defRPr/>
            </a:pPr>
            <a:r>
              <a:rPr lang="fr-FR" sz="2200" dirty="0" smtClean="0"/>
              <a:t>Modèles élaborés sur le modèle de base PEP-BASE de </a:t>
            </a:r>
            <a:r>
              <a:rPr lang="fr-FR" sz="2200" dirty="0" err="1" smtClean="0"/>
              <a:t>Decaluwé</a:t>
            </a:r>
            <a:r>
              <a:rPr lang="fr-FR" sz="2200" dirty="0" smtClean="0"/>
              <a:t> et al. (2010a) </a:t>
            </a:r>
          </a:p>
          <a:p>
            <a:pPr marL="342900" indent="-342900">
              <a:defRPr/>
            </a:pPr>
            <a:endParaRPr lang="fr-FR" sz="800" dirty="0" smtClean="0"/>
          </a:p>
          <a:p>
            <a:pPr lvl="1">
              <a:buFont typeface="Arial" pitchFamily="34" charset="0"/>
              <a:buChar char="•"/>
              <a:defRPr/>
            </a:pPr>
            <a:r>
              <a:rPr lang="fr-FR" sz="2200" dirty="0" smtClean="0"/>
              <a:t>    Deux phases également</a:t>
            </a:r>
          </a:p>
          <a:p>
            <a:pPr marL="1257300" lvl="2" indent="-342900">
              <a:buFont typeface="Wingdings" pitchFamily="2" charset="2"/>
              <a:buChar char="§"/>
              <a:defRPr/>
            </a:pPr>
            <a:r>
              <a:rPr lang="fr-FR" sz="2000" dirty="0" smtClean="0"/>
              <a:t>Phase 1 (2011) : modèles statistiques</a:t>
            </a:r>
          </a:p>
          <a:p>
            <a:pPr marL="1257300" lvl="2" indent="-342900">
              <a:buFont typeface="Wingdings" pitchFamily="2" charset="2"/>
              <a:buChar char="§"/>
              <a:defRPr/>
            </a:pPr>
            <a:r>
              <a:rPr lang="fr-FR" sz="2000" dirty="0" smtClean="0"/>
              <a:t>Phase 2 (2013) : Modèles dynamiques micro simulé</a:t>
            </a:r>
          </a:p>
          <a:p>
            <a:pPr marL="1257300" lvl="2" indent="-342900">
              <a:defRPr/>
            </a:pPr>
            <a:endParaRPr lang="fr-FR" sz="1000" dirty="0" smtClean="0"/>
          </a:p>
          <a:p>
            <a:pPr lvl="1">
              <a:buFont typeface="Arial" pitchFamily="34" charset="0"/>
              <a:buChar char="•"/>
              <a:defRPr/>
            </a:pPr>
            <a:r>
              <a:rPr lang="fr-FR" sz="2000" dirty="0" smtClean="0"/>
              <a:t>   </a:t>
            </a:r>
            <a:r>
              <a:rPr lang="fr-FR" sz="2200" dirty="0" smtClean="0"/>
              <a:t>Ateliers nationaux dissémination</a:t>
            </a:r>
          </a:p>
          <a:p>
            <a:pPr lvl="2">
              <a:buFont typeface="Wingdings" pitchFamily="2" charset="2"/>
              <a:buChar char="ü"/>
            </a:pPr>
            <a:r>
              <a:rPr lang="fr-FR" dirty="0" smtClean="0"/>
              <a:t>    Burkina Faso, Côte d’Ivoire, Mali et Togo : </a:t>
            </a:r>
            <a:r>
              <a:rPr lang="fr-FR" b="1" dirty="0" smtClean="0"/>
              <a:t>Oct. à Nov. 2011</a:t>
            </a:r>
          </a:p>
          <a:p>
            <a:pPr lvl="2">
              <a:buFont typeface="Wingdings" pitchFamily="2" charset="2"/>
              <a:buChar char="ü"/>
            </a:pPr>
            <a:r>
              <a:rPr lang="fr-FR" dirty="0" smtClean="0"/>
              <a:t>    Bénin, Niger , Sénégal et Guinée Bissau : </a:t>
            </a:r>
            <a:r>
              <a:rPr lang="fr-FR" b="1" dirty="0" err="1" smtClean="0"/>
              <a:t>Nov</a:t>
            </a:r>
            <a:r>
              <a:rPr lang="fr-FR" b="1" dirty="0" smtClean="0"/>
              <a:t> à </a:t>
            </a:r>
            <a:r>
              <a:rPr lang="fr-FR" b="1" dirty="0" err="1" smtClean="0"/>
              <a:t>Dec</a:t>
            </a:r>
            <a:r>
              <a:rPr lang="fr-FR" b="1" dirty="0" smtClean="0"/>
              <a:t> 2013 </a:t>
            </a:r>
          </a:p>
          <a:p>
            <a:pPr lvl="2">
              <a:buFont typeface="Wingdings" pitchFamily="2" charset="2"/>
              <a:buChar char="ü"/>
            </a:pPr>
            <a:endParaRPr lang="fr-FR" dirty="0" smtClean="0"/>
          </a:p>
          <a:p>
            <a:pPr marL="800100" lvl="1" indent="-342900" algn="just">
              <a:buFont typeface="Arial" pitchFamily="34" charset="0"/>
              <a:buChar char="•"/>
              <a:defRPr/>
            </a:pPr>
            <a:r>
              <a:rPr lang="fr-FR" sz="2200" dirty="0" smtClean="0"/>
              <a:t>Atelier régional de formation en Mai 2014: Modification des modèles statiques en modèles dynamiques  pour les Etats de la première phase </a:t>
            </a:r>
          </a:p>
          <a:p>
            <a:pPr marL="800100" lvl="1" indent="-342900" algn="just">
              <a:buFont typeface="Arial" pitchFamily="34" charset="0"/>
              <a:buChar char="•"/>
              <a:defRPr/>
            </a:pPr>
            <a:r>
              <a:rPr lang="fr-FR" sz="2200" dirty="0" smtClean="0"/>
              <a:t>Travaux en cours sur l’impact des investissements agricoles et aussi sur la fiscalisation de l’agriculture</a:t>
            </a:r>
          </a:p>
        </p:txBody>
      </p:sp>
      <p:sp>
        <p:nvSpPr>
          <p:cNvPr id="11" name="Rectangle 14"/>
          <p:cNvSpPr>
            <a:spLocks noChangeArrowheads="1"/>
          </p:cNvSpPr>
          <p:nvPr/>
        </p:nvSpPr>
        <p:spPr bwMode="auto">
          <a:xfrm>
            <a:off x="107503" y="116632"/>
            <a:ext cx="8290173" cy="129614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lIns="63500" tIns="26988" rIns="63500" bIns="26988" anchor="b"/>
          <a:lstStyle/>
          <a:p>
            <a:pPr algn="ctr">
              <a:defRPr/>
            </a:pPr>
            <a:endParaRPr lang="fr-FR" sz="2800" b="1" dirty="0" smtClean="0">
              <a:solidFill>
                <a:schemeClr val="accent2"/>
              </a:solidFill>
            </a:endParaRPr>
          </a:p>
          <a:p>
            <a:pPr algn="ctr">
              <a:defRPr/>
            </a:pPr>
            <a:r>
              <a:rPr lang="fr-FR" sz="2800" b="1" dirty="0" smtClean="0">
                <a:solidFill>
                  <a:schemeClr val="accent2"/>
                </a:solidFill>
              </a:rPr>
              <a:t>Utilisation des MCS à travers les MEGC</a:t>
            </a:r>
          </a:p>
          <a:p>
            <a:pPr algn="ctr">
              <a:defRPr/>
            </a:pPr>
            <a:endParaRPr lang="fr-FR" sz="2800" b="1" dirty="0" smtClean="0">
              <a:solidFill>
                <a:schemeClr val="accent2"/>
              </a:solidFill>
            </a:endParaRPr>
          </a:p>
        </p:txBody>
      </p:sp>
      <p:sp>
        <p:nvSpPr>
          <p:cNvPr id="5" name="Espace réservé du numéro de diapositive 4"/>
          <p:cNvSpPr>
            <a:spLocks noGrp="1"/>
          </p:cNvSpPr>
          <p:nvPr>
            <p:ph type="sldNum" sz="quarter" idx="12"/>
          </p:nvPr>
        </p:nvSpPr>
        <p:spPr>
          <a:xfrm>
            <a:off x="8532440" y="6453337"/>
            <a:ext cx="611560" cy="404664"/>
          </a:xfrm>
        </p:spPr>
        <p:txBody>
          <a:bodyPr/>
          <a:lstStyle/>
          <a:p>
            <a:pPr>
              <a:defRPr/>
            </a:pPr>
            <a:fld id="{DE8BF9D8-4A05-46DC-84B1-1C48D76218B8}" type="slidenum">
              <a:rPr lang="fr-FR" smtClean="0"/>
              <a:pPr>
                <a:defRPr/>
              </a:pPr>
              <a:t>9</a:t>
            </a:fld>
            <a:endParaRPr lang="fr-FR" dirty="0"/>
          </a:p>
        </p:txBody>
      </p:sp>
    </p:spTree>
    <p:extLst>
      <p:ext uri="{BB962C8B-B14F-4D97-AF65-F5344CB8AC3E}">
        <p14:creationId xmlns:p14="http://schemas.microsoft.com/office/powerpoint/2010/main" xmlns="" val="256771662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Arial"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27048</TotalTime>
  <Words>540</Words>
  <Application>Microsoft Office PowerPoint</Application>
  <PresentationFormat>Affichage à l'écran (4:3)</PresentationFormat>
  <Paragraphs>178</Paragraphs>
  <Slides>13</Slides>
  <Notes>10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Modèle par défaut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PMC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Kolade OKOUDJOU</dc:creator>
  <cp:lastModifiedBy>TOSHIBA</cp:lastModifiedBy>
  <cp:revision>825</cp:revision>
  <dcterms:created xsi:type="dcterms:W3CDTF">2008-07-23T16:29:05Z</dcterms:created>
  <dcterms:modified xsi:type="dcterms:W3CDTF">2014-10-13T09:44:37Z</dcterms:modified>
</cp:coreProperties>
</file>