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4.xml" ContentType="application/vnd.openxmlformats-officedocument.drawingml.chart+xml"/>
  <Override PartName="/ppt/notesSlides/notesSlide20.xml" ContentType="application/vnd.openxmlformats-officedocument.presentationml.notesSlide+xml"/>
  <Override PartName="/ppt/charts/chart5.xml" ContentType="application/vnd.openxmlformats-officedocument.drawingml.chart+xml"/>
  <Override PartName="/ppt/notesSlides/notesSlide21.xml" ContentType="application/vnd.openxmlformats-officedocument.presentationml.notesSlide+xml"/>
  <Override PartName="/ppt/charts/chart6.xml" ContentType="application/vnd.openxmlformats-officedocument.drawingml.chart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96" r:id="rId3"/>
    <p:sldId id="297" r:id="rId4"/>
    <p:sldId id="298" r:id="rId5"/>
    <p:sldId id="299" r:id="rId6"/>
    <p:sldId id="300" r:id="rId7"/>
    <p:sldId id="329" r:id="rId8"/>
    <p:sldId id="301" r:id="rId9"/>
    <p:sldId id="330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8" r:id="rId21"/>
    <p:sldId id="319" r:id="rId22"/>
    <p:sldId id="320" r:id="rId23"/>
    <p:sldId id="32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Comptes%20trimestriels\Donnees\TERTIAIRE\Travaux%20comptes%20trimestriels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Comptes%20trimestriels\Donnees\TERTIAIRE\Travaux%20comptes%20trimestriels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Comptes%20trimestriels\Donnees\TERTIAIRE\Travaux%20comptes%20trimestriels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mptes%20trimestriels\Donnees\TERTIAIRE\Travaux%20comptes%20trimestriel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mptes%20trimestriels\Donnees\TERTIAIRE\Travaux%20comptes%20trimestriel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mptes%20trimestriels\Donnees\TERTIAIRE\Travaux%20comptes%20trimestriel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755367928406543E-2"/>
          <c:y val="1.9900433641446991E-2"/>
          <c:w val="0.86725231635202227"/>
          <c:h val="0.79321237019285629"/>
        </c:manualLayout>
      </c:layout>
      <c:lineChart>
        <c:grouping val="standard"/>
        <c:varyColors val="0"/>
        <c:ser>
          <c:idx val="1"/>
          <c:order val="1"/>
          <c:tx>
            <c:strRef>
              <c:f>Extractions!$C$1</c:f>
              <c:strCache>
                <c:ptCount val="1"/>
                <c:pt idx="0">
                  <c:v>Production Pétrol brut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Extractions!$A$2:$A$16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Extractions!$C$2:$C$16</c:f>
              <c:numCache>
                <c:formatCode>0.0</c:formatCode>
                <c:ptCount val="15"/>
                <c:pt idx="0">
                  <c:v>43.83335734487865</c:v>
                </c:pt>
                <c:pt idx="1">
                  <c:v>41.088058830432296</c:v>
                </c:pt>
                <c:pt idx="2">
                  <c:v>39.171643247777773</c:v>
                </c:pt>
                <c:pt idx="3">
                  <c:v>37.614012097069292</c:v>
                </c:pt>
                <c:pt idx="4">
                  <c:v>35.536090391140036</c:v>
                </c:pt>
                <c:pt idx="5">
                  <c:v>32.661000000000001</c:v>
                </c:pt>
                <c:pt idx="6">
                  <c:v>30.095000000000002</c:v>
                </c:pt>
                <c:pt idx="7">
                  <c:v>31.885999999999999</c:v>
                </c:pt>
                <c:pt idx="8">
                  <c:v>31.247999999999998</c:v>
                </c:pt>
                <c:pt idx="9">
                  <c:v>30.693000000000001</c:v>
                </c:pt>
                <c:pt idx="10">
                  <c:v>26.678999999999995</c:v>
                </c:pt>
                <c:pt idx="11">
                  <c:v>23.311999999999998</c:v>
                </c:pt>
                <c:pt idx="12">
                  <c:v>21.611000000000001</c:v>
                </c:pt>
                <c:pt idx="13">
                  <c:v>22.376000000000001</c:v>
                </c:pt>
                <c:pt idx="14">
                  <c:v>24.275000000000002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C4-4098-9DD7-424843AD4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0949600"/>
        <c:axId val="470949992"/>
      </c:lineChart>
      <c:lineChart>
        <c:grouping val="standard"/>
        <c:varyColors val="0"/>
        <c:ser>
          <c:idx val="0"/>
          <c:order val="0"/>
          <c:tx>
            <c:strRef>
              <c:f>Extractions!$B$1</c:f>
              <c:strCache>
                <c:ptCount val="1"/>
                <c:pt idx="0">
                  <c:v>VA_PETROLEBRUT_A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Extractions!$A$2:$A$16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Extractions!$B$2:$B$16</c:f>
              <c:numCache>
                <c:formatCode>0.0</c:formatCode>
                <c:ptCount val="15"/>
                <c:pt idx="0">
                  <c:v>766.88910133429522</c:v>
                </c:pt>
                <c:pt idx="1">
                  <c:v>702.29813641327337</c:v>
                </c:pt>
                <c:pt idx="2">
                  <c:v>674.11709405291617</c:v>
                </c:pt>
                <c:pt idx="3">
                  <c:v>644.1377107282766</c:v>
                </c:pt>
                <c:pt idx="4">
                  <c:v>611.7148020666084</c:v>
                </c:pt>
                <c:pt idx="5">
                  <c:v>554.6877512927415</c:v>
                </c:pt>
                <c:pt idx="6">
                  <c:v>501.95714632445839</c:v>
                </c:pt>
                <c:pt idx="7">
                  <c:v>540.69075103426587</c:v>
                </c:pt>
                <c:pt idx="8">
                  <c:v>496.78318312162486</c:v>
                </c:pt>
                <c:pt idx="9">
                  <c:v>487.73139346464654</c:v>
                </c:pt>
                <c:pt idx="10">
                  <c:v>421.39241078483479</c:v>
                </c:pt>
                <c:pt idx="11">
                  <c:v>368.40930107594534</c:v>
                </c:pt>
                <c:pt idx="12">
                  <c:v>341.52478711867928</c:v>
                </c:pt>
                <c:pt idx="13">
                  <c:v>353.62884077385013</c:v>
                </c:pt>
                <c:pt idx="14">
                  <c:v>383.60157887892166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C4-4098-9DD7-424843AD4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0951168"/>
        <c:axId val="470947248"/>
      </c:lineChart>
      <c:catAx>
        <c:axId val="47094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70949992"/>
        <c:crosses val="autoZero"/>
        <c:auto val="1"/>
        <c:lblAlgn val="ctr"/>
        <c:lblOffset val="100"/>
        <c:noMultiLvlLbl val="0"/>
      </c:catAx>
      <c:valAx>
        <c:axId val="470949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70949600"/>
        <c:crosses val="autoZero"/>
        <c:crossBetween val="between"/>
      </c:valAx>
      <c:valAx>
        <c:axId val="470947248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70951168"/>
        <c:crosses val="max"/>
        <c:crossBetween val="between"/>
      </c:valAx>
      <c:catAx>
        <c:axId val="4709511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09472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extract_petrole!$B$68</c:f>
              <c:strCache>
                <c:ptCount val="1"/>
                <c:pt idx="0">
                  <c:v>VA extraction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extract_petrole!$A$69:$A$83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extract_petrole!$B$69:$B$83</c:f>
              <c:numCache>
                <c:formatCode>0.0</c:formatCode>
                <c:ptCount val="15"/>
                <c:pt idx="0">
                  <c:v>9.4144797551173465</c:v>
                </c:pt>
                <c:pt idx="1">
                  <c:v>10.190803013164127</c:v>
                </c:pt>
                <c:pt idx="2">
                  <c:v>10.758433943883093</c:v>
                </c:pt>
                <c:pt idx="3">
                  <c:v>11.088132746523925</c:v>
                </c:pt>
                <c:pt idx="4">
                  <c:v>11.284125292049218</c:v>
                </c:pt>
                <c:pt idx="5">
                  <c:v>11.508908693933167</c:v>
                </c:pt>
                <c:pt idx="6">
                  <c:v>11.296265692181578</c:v>
                </c:pt>
                <c:pt idx="7">
                  <c:v>11.603099205306995</c:v>
                </c:pt>
                <c:pt idx="8">
                  <c:v>12.784816279072416</c:v>
                </c:pt>
                <c:pt idx="9">
                  <c:v>12.522988461971266</c:v>
                </c:pt>
                <c:pt idx="10">
                  <c:v>13.245705661672059</c:v>
                </c:pt>
                <c:pt idx="11">
                  <c:v>14.295310065708101</c:v>
                </c:pt>
                <c:pt idx="12">
                  <c:v>15.620711912758065</c:v>
                </c:pt>
                <c:pt idx="13">
                  <c:v>16.668859106614299</c:v>
                </c:pt>
                <c:pt idx="14">
                  <c:v>19.011581604216229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21-4562-82D0-4B8F74E107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2303712"/>
        <c:axId val="342306064"/>
      </c:lineChart>
      <c:lineChart>
        <c:grouping val="standard"/>
        <c:varyColors val="0"/>
        <c:ser>
          <c:idx val="1"/>
          <c:order val="1"/>
          <c:tx>
            <c:strRef>
              <c:f>extract_petrole!$C$68</c:f>
              <c:strCache>
                <c:ptCount val="1"/>
                <c:pt idx="0">
                  <c:v>Indicateur Extraction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extract_petrole!$A$69:$A$83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extract_petrole!$C$69:$C$83</c:f>
              <c:numCache>
                <c:formatCode>0.0</c:formatCode>
                <c:ptCount val="15"/>
                <c:pt idx="0">
                  <c:v>399.5</c:v>
                </c:pt>
                <c:pt idx="1">
                  <c:v>415.23288363374093</c:v>
                </c:pt>
                <c:pt idx="2">
                  <c:v>433.80680636644047</c:v>
                </c:pt>
                <c:pt idx="3">
                  <c:v>453.21156552678826</c:v>
                </c:pt>
                <c:pt idx="4">
                  <c:v>473.48432554038459</c:v>
                </c:pt>
                <c:pt idx="5">
                  <c:v>494.66391324733684</c:v>
                </c:pt>
                <c:pt idx="6">
                  <c:v>484.23597684409248</c:v>
                </c:pt>
                <c:pt idx="7">
                  <c:v>491.33157167511342</c:v>
                </c:pt>
                <c:pt idx="8">
                  <c:v>534.5504718824252</c:v>
                </c:pt>
                <c:pt idx="9">
                  <c:v>534.02502035470661</c:v>
                </c:pt>
                <c:pt idx="10">
                  <c:v>562.3207920209469</c:v>
                </c:pt>
                <c:pt idx="11">
                  <c:v>605.3307740979867</c:v>
                </c:pt>
                <c:pt idx="12">
                  <c:v>660.56363203906881</c:v>
                </c:pt>
                <c:pt idx="13">
                  <c:v>710.83082778852724</c:v>
                </c:pt>
                <c:pt idx="14">
                  <c:v>807.95937790691346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21-4562-82D0-4B8F74E107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2307632"/>
        <c:axId val="342306456"/>
      </c:lineChart>
      <c:catAx>
        <c:axId val="34230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2306064"/>
        <c:crosses val="autoZero"/>
        <c:auto val="1"/>
        <c:lblAlgn val="ctr"/>
        <c:lblOffset val="100"/>
        <c:noMultiLvlLbl val="0"/>
      </c:catAx>
      <c:valAx>
        <c:axId val="342306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2303712"/>
        <c:crosses val="autoZero"/>
        <c:crossBetween val="between"/>
      </c:valAx>
      <c:valAx>
        <c:axId val="342306456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2307632"/>
        <c:crosses val="max"/>
        <c:crossBetween val="between"/>
      </c:valAx>
      <c:catAx>
        <c:axId val="342307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23064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040213723284593"/>
          <c:y val="0.92187436906925091"/>
          <c:w val="0.6003727034120734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BTP!$B$1</c:f>
              <c:strCache>
                <c:ptCount val="1"/>
                <c:pt idx="0">
                  <c:v>VA BTP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BTP!$A$2:$A$16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BTP!$B$2:$B$16</c:f>
              <c:numCache>
                <c:formatCode>0.0</c:formatCode>
                <c:ptCount val="15"/>
                <c:pt idx="0">
                  <c:v>160.4</c:v>
                </c:pt>
                <c:pt idx="1">
                  <c:v>163.69999999999999</c:v>
                </c:pt>
                <c:pt idx="2">
                  <c:v>170.1</c:v>
                </c:pt>
                <c:pt idx="3">
                  <c:v>179.7</c:v>
                </c:pt>
                <c:pt idx="4">
                  <c:v>187.4</c:v>
                </c:pt>
                <c:pt idx="5">
                  <c:v>203.1</c:v>
                </c:pt>
                <c:pt idx="6">
                  <c:v>205.3</c:v>
                </c:pt>
                <c:pt idx="7">
                  <c:v>213.5</c:v>
                </c:pt>
                <c:pt idx="8">
                  <c:v>214.6</c:v>
                </c:pt>
                <c:pt idx="9">
                  <c:v>196.9</c:v>
                </c:pt>
                <c:pt idx="10">
                  <c:v>221.5</c:v>
                </c:pt>
                <c:pt idx="11">
                  <c:v>241.7</c:v>
                </c:pt>
                <c:pt idx="12">
                  <c:v>264.8</c:v>
                </c:pt>
                <c:pt idx="13">
                  <c:v>282.5</c:v>
                </c:pt>
                <c:pt idx="14">
                  <c:v>319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6A-4BFA-A3B4-A2077D875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909864"/>
        <c:axId val="200911040"/>
      </c:lineChart>
      <c:lineChart>
        <c:grouping val="standard"/>
        <c:varyColors val="0"/>
        <c:ser>
          <c:idx val="1"/>
          <c:order val="1"/>
          <c:tx>
            <c:strRef>
              <c:f>BTP!$C$1</c:f>
              <c:strCache>
                <c:ptCount val="1"/>
                <c:pt idx="0">
                  <c:v>PROD+IMPORT-EXPORT_CIMENT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BTP!$A$2:$A$16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BTP!$C$2:$C$16</c:f>
              <c:numCache>
                <c:formatCode>0.0</c:formatCode>
                <c:ptCount val="15"/>
                <c:pt idx="0">
                  <c:v>803.72347300000001</c:v>
                </c:pt>
                <c:pt idx="1">
                  <c:v>880.19188800000006</c:v>
                </c:pt>
                <c:pt idx="2">
                  <c:v>924.84102400000006</c:v>
                </c:pt>
                <c:pt idx="3">
                  <c:v>829.15442099999996</c:v>
                </c:pt>
                <c:pt idx="4">
                  <c:v>995.44097320000003</c:v>
                </c:pt>
                <c:pt idx="5">
                  <c:v>1082.7870990000001</c:v>
                </c:pt>
                <c:pt idx="6">
                  <c:v>1044.137716</c:v>
                </c:pt>
                <c:pt idx="7">
                  <c:v>1150.6001839300002</c:v>
                </c:pt>
                <c:pt idx="8">
                  <c:v>1218.7015569999999</c:v>
                </c:pt>
                <c:pt idx="9">
                  <c:v>1036.657101</c:v>
                </c:pt>
                <c:pt idx="10">
                  <c:v>1400.723256</c:v>
                </c:pt>
                <c:pt idx="11">
                  <c:v>1518.6581449999999</c:v>
                </c:pt>
                <c:pt idx="12">
                  <c:v>1624.956244</c:v>
                </c:pt>
                <c:pt idx="13">
                  <c:v>1771.5263439999999</c:v>
                </c:pt>
                <c:pt idx="14">
                  <c:v>2086.8279190000003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6A-4BFA-A3B4-A2077D875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911824"/>
        <c:axId val="200911432"/>
      </c:lineChart>
      <c:catAx>
        <c:axId val="200909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0911040"/>
        <c:crosses val="autoZero"/>
        <c:auto val="1"/>
        <c:lblAlgn val="ctr"/>
        <c:lblOffset val="100"/>
        <c:noMultiLvlLbl val="0"/>
      </c:catAx>
      <c:valAx>
        <c:axId val="20091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0909864"/>
        <c:crosses val="autoZero"/>
        <c:crossBetween val="between"/>
      </c:valAx>
      <c:valAx>
        <c:axId val="200911432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0911824"/>
        <c:crosses val="max"/>
        <c:crossBetween val="between"/>
      </c:valAx>
      <c:catAx>
        <c:axId val="200911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0911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TVA!$B$1</c:f>
              <c:strCache>
                <c:ptCount val="1"/>
                <c:pt idx="0">
                  <c:v>TVA_Annuel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TVA!$A$2:$A$16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TVA!$B$2:$B$16</c:f>
              <c:numCache>
                <c:formatCode>0.0</c:formatCode>
                <c:ptCount val="15"/>
                <c:pt idx="0">
                  <c:v>366.84859965537169</c:v>
                </c:pt>
                <c:pt idx="1">
                  <c:v>354.62519695215917</c:v>
                </c:pt>
                <c:pt idx="2">
                  <c:v>357.54640348181459</c:v>
                </c:pt>
                <c:pt idx="3">
                  <c:v>359.84889498157077</c:v>
                </c:pt>
                <c:pt idx="4">
                  <c:v>364.97418467097719</c:v>
                </c:pt>
                <c:pt idx="5">
                  <c:v>367.65903747815139</c:v>
                </c:pt>
                <c:pt idx="6">
                  <c:v>412.79599694680849</c:v>
                </c:pt>
                <c:pt idx="7">
                  <c:v>446.28500148365396</c:v>
                </c:pt>
                <c:pt idx="8">
                  <c:v>462.44726820488495</c:v>
                </c:pt>
                <c:pt idx="9">
                  <c:v>460.88449378246128</c:v>
                </c:pt>
                <c:pt idx="10">
                  <c:v>483.59972520034938</c:v>
                </c:pt>
                <c:pt idx="11">
                  <c:v>472.39407411872389</c:v>
                </c:pt>
                <c:pt idx="12">
                  <c:v>501.50467618943463</c:v>
                </c:pt>
                <c:pt idx="13">
                  <c:v>519.5304301775443</c:v>
                </c:pt>
                <c:pt idx="14">
                  <c:v>574.01388510527863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0F-41F3-87FD-03219D5CF3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012576"/>
        <c:axId val="202012968"/>
      </c:lineChart>
      <c:lineChart>
        <c:grouping val="standard"/>
        <c:varyColors val="0"/>
        <c:ser>
          <c:idx val="1"/>
          <c:order val="1"/>
          <c:tx>
            <c:strRef>
              <c:f>TVA!$C$1</c:f>
              <c:strCache>
                <c:ptCount val="1"/>
                <c:pt idx="0">
                  <c:v>Indicateur TVA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TVA!$A$2:$A$16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TVA!$C$2:$C$16</c:f>
              <c:numCache>
                <c:formatCode>0.0</c:formatCode>
                <c:ptCount val="15"/>
                <c:pt idx="0">
                  <c:v>447.4729436071961</c:v>
                </c:pt>
                <c:pt idx="1">
                  <c:v>501.05553237307817</c:v>
                </c:pt>
                <c:pt idx="2">
                  <c:v>539.7171794364167</c:v>
                </c:pt>
                <c:pt idx="3">
                  <c:v>534.15678996469398</c:v>
                </c:pt>
                <c:pt idx="4">
                  <c:v>573.5756070169225</c:v>
                </c:pt>
                <c:pt idx="5">
                  <c:v>501.27496418607672</c:v>
                </c:pt>
                <c:pt idx="6">
                  <c:v>613.95484879541903</c:v>
                </c:pt>
                <c:pt idx="7">
                  <c:v>666.64746846218691</c:v>
                </c:pt>
                <c:pt idx="8">
                  <c:v>707.65525700043224</c:v>
                </c:pt>
                <c:pt idx="9">
                  <c:v>720.25697624100439</c:v>
                </c:pt>
                <c:pt idx="10">
                  <c:v>686.27590464898867</c:v>
                </c:pt>
                <c:pt idx="11">
                  <c:v>708.94163889775655</c:v>
                </c:pt>
                <c:pt idx="12">
                  <c:v>777.7558558737544</c:v>
                </c:pt>
                <c:pt idx="13">
                  <c:v>792.05030225529765</c:v>
                </c:pt>
                <c:pt idx="14">
                  <c:v>895.10758476135823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0F-41F3-87FD-03219D5CF3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009440"/>
        <c:axId val="202006304"/>
      </c:lineChart>
      <c:catAx>
        <c:axId val="20201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12968"/>
        <c:crosses val="autoZero"/>
        <c:auto val="1"/>
        <c:lblAlgn val="ctr"/>
        <c:lblOffset val="100"/>
        <c:noMultiLvlLbl val="0"/>
      </c:catAx>
      <c:valAx>
        <c:axId val="202012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12576"/>
        <c:crosses val="autoZero"/>
        <c:crossBetween val="between"/>
      </c:valAx>
      <c:valAx>
        <c:axId val="202006304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09440"/>
        <c:crosses val="max"/>
        <c:crossBetween val="between"/>
      </c:valAx>
      <c:catAx>
        <c:axId val="202009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0063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'Taxes Export'!$B$1</c:f>
              <c:strCache>
                <c:ptCount val="1"/>
                <c:pt idx="0">
                  <c:v>Taxes à l'export_Annuel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'Taxes Export'!$A$2:$A$16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'Taxes Export'!$B$2:$B$16</c:f>
              <c:numCache>
                <c:formatCode>0.0</c:formatCode>
                <c:ptCount val="15"/>
                <c:pt idx="0">
                  <c:v>25.192367802278504</c:v>
                </c:pt>
                <c:pt idx="1">
                  <c:v>9.427844678555795</c:v>
                </c:pt>
                <c:pt idx="2">
                  <c:v>4.8258984961702343</c:v>
                </c:pt>
                <c:pt idx="3">
                  <c:v>4.865612436114449</c:v>
                </c:pt>
                <c:pt idx="4">
                  <c:v>4.9349128385868353</c:v>
                </c:pt>
                <c:pt idx="5">
                  <c:v>4.9712154461254601</c:v>
                </c:pt>
                <c:pt idx="6">
                  <c:v>1.5151948661513506</c:v>
                </c:pt>
                <c:pt idx="7">
                  <c:v>0.53990710184439927</c:v>
                </c:pt>
                <c:pt idx="8">
                  <c:v>0.98103420761200366</c:v>
                </c:pt>
                <c:pt idx="9">
                  <c:v>0.92380721216797002</c:v>
                </c:pt>
                <c:pt idx="10">
                  <c:v>1.0213380123907272</c:v>
                </c:pt>
                <c:pt idx="11">
                  <c:v>1.3361591766551422</c:v>
                </c:pt>
                <c:pt idx="12">
                  <c:v>1.189631332837781</c:v>
                </c:pt>
                <c:pt idx="13">
                  <c:v>1.0243566945802345</c:v>
                </c:pt>
                <c:pt idx="14">
                  <c:v>1.0976064317322591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92-4205-8B71-92ED418D1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010616"/>
        <c:axId val="202006696"/>
      </c:lineChart>
      <c:lineChart>
        <c:grouping val="standard"/>
        <c:varyColors val="0"/>
        <c:ser>
          <c:idx val="1"/>
          <c:order val="1"/>
          <c:tx>
            <c:strRef>
              <c:f>'Taxes Export'!$C$1</c:f>
              <c:strCache>
                <c:ptCount val="1"/>
                <c:pt idx="0">
                  <c:v>Indicateur Taxes à l'export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'Taxes Export'!$A$2:$A$16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'Taxes Export'!$C$2:$C$16</c:f>
              <c:numCache>
                <c:formatCode>0.0</c:formatCode>
                <c:ptCount val="15"/>
                <c:pt idx="0">
                  <c:v>27.116221764805772</c:v>
                </c:pt>
                <c:pt idx="1">
                  <c:v>13.719448947019826</c:v>
                </c:pt>
                <c:pt idx="2">
                  <c:v>5.3570369803493101</c:v>
                </c:pt>
                <c:pt idx="3">
                  <c:v>4.7025656201095334</c:v>
                </c:pt>
                <c:pt idx="4">
                  <c:v>0.36779206044197643</c:v>
                </c:pt>
                <c:pt idx="5">
                  <c:v>0.48861208613748552</c:v>
                </c:pt>
                <c:pt idx="6">
                  <c:v>2.1595163123236496</c:v>
                </c:pt>
                <c:pt idx="7">
                  <c:v>1.2542710793434364</c:v>
                </c:pt>
                <c:pt idx="8">
                  <c:v>5.8028657834013897</c:v>
                </c:pt>
                <c:pt idx="9">
                  <c:v>5.4796027671181387</c:v>
                </c:pt>
                <c:pt idx="10">
                  <c:v>6.1501397137454745</c:v>
                </c:pt>
                <c:pt idx="11">
                  <c:v>8.961439404244345</c:v>
                </c:pt>
                <c:pt idx="12">
                  <c:v>8.1188815809264572</c:v>
                </c:pt>
                <c:pt idx="13">
                  <c:v>7.3234888803828344</c:v>
                </c:pt>
                <c:pt idx="14">
                  <c:v>10.886242950267945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92-4205-8B71-92ED418D1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007088"/>
        <c:axId val="202010224"/>
      </c:lineChart>
      <c:catAx>
        <c:axId val="20201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06696"/>
        <c:crosses val="autoZero"/>
        <c:auto val="1"/>
        <c:lblAlgn val="ctr"/>
        <c:lblOffset val="100"/>
        <c:noMultiLvlLbl val="0"/>
      </c:catAx>
      <c:valAx>
        <c:axId val="202006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10616"/>
        <c:crosses val="autoZero"/>
        <c:crossBetween val="between"/>
      </c:valAx>
      <c:valAx>
        <c:axId val="202010224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07088"/>
        <c:crosses val="max"/>
        <c:crossBetween val="between"/>
      </c:valAx>
      <c:catAx>
        <c:axId val="202007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0102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'Impots et taxes'!$B$1</c:f>
              <c:strCache>
                <c:ptCount val="1"/>
                <c:pt idx="0">
                  <c:v>Taxes à l'import_Annuel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'Impots et taxes'!$A$2:$A$16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'Impots et taxes'!$B$2:$B$16</c:f>
              <c:numCache>
                <c:formatCode>0.0</c:formatCode>
                <c:ptCount val="15"/>
                <c:pt idx="0">
                  <c:v>148.61629580123213</c:v>
                </c:pt>
                <c:pt idx="1">
                  <c:v>133.8574019902303</c:v>
                </c:pt>
                <c:pt idx="2">
                  <c:v>144.23897666965573</c:v>
                </c:pt>
                <c:pt idx="3">
                  <c:v>148.63152511966072</c:v>
                </c:pt>
                <c:pt idx="4">
                  <c:v>150.74846818615418</c:v>
                </c:pt>
                <c:pt idx="5">
                  <c:v>151.85741633916305</c:v>
                </c:pt>
                <c:pt idx="6">
                  <c:v>165.10554466765001</c:v>
                </c:pt>
                <c:pt idx="7">
                  <c:v>174.87568003920003</c:v>
                </c:pt>
                <c:pt idx="8">
                  <c:v>176.37951776495649</c:v>
                </c:pt>
                <c:pt idx="9">
                  <c:v>216.29977044707474</c:v>
                </c:pt>
                <c:pt idx="10">
                  <c:v>226.38043313531213</c:v>
                </c:pt>
                <c:pt idx="11">
                  <c:v>240.31887673258615</c:v>
                </c:pt>
                <c:pt idx="12">
                  <c:v>259.38818439635321</c:v>
                </c:pt>
                <c:pt idx="13">
                  <c:v>269.60964113112783</c:v>
                </c:pt>
                <c:pt idx="14">
                  <c:v>273.46589854843927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9A-4AF3-A2AE-E8785703C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011008"/>
        <c:axId val="202011400"/>
      </c:lineChart>
      <c:lineChart>
        <c:grouping val="standard"/>
        <c:varyColors val="0"/>
        <c:ser>
          <c:idx val="1"/>
          <c:order val="1"/>
          <c:tx>
            <c:strRef>
              <c:f>'Impots et taxes'!$C$1</c:f>
              <c:strCache>
                <c:ptCount val="1"/>
                <c:pt idx="0">
                  <c:v>Indicateur Taxes à l'import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'Impots et taxes'!$A$2:$A$16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'Impots et taxes'!$C$2:$C$16</c:f>
              <c:numCache>
                <c:formatCode>0.0</c:formatCode>
                <c:ptCount val="15"/>
                <c:pt idx="0">
                  <c:v>137.36574582865268</c:v>
                </c:pt>
                <c:pt idx="1">
                  <c:v>158.99290257669179</c:v>
                </c:pt>
                <c:pt idx="2">
                  <c:v>178.54139047113313</c:v>
                </c:pt>
                <c:pt idx="3">
                  <c:v>175.83665953347978</c:v>
                </c:pt>
                <c:pt idx="4">
                  <c:v>203.2488397734019</c:v>
                </c:pt>
                <c:pt idx="5">
                  <c:v>192.99387426247563</c:v>
                </c:pt>
                <c:pt idx="6">
                  <c:v>217.66031542899128</c:v>
                </c:pt>
                <c:pt idx="7">
                  <c:v>228.5080246592714</c:v>
                </c:pt>
                <c:pt idx="8">
                  <c:v>227.54295639996542</c:v>
                </c:pt>
                <c:pt idx="9">
                  <c:v>226.51751941638329</c:v>
                </c:pt>
                <c:pt idx="10">
                  <c:v>232.76371059672448</c:v>
                </c:pt>
                <c:pt idx="11">
                  <c:v>243.81256815983448</c:v>
                </c:pt>
                <c:pt idx="12">
                  <c:v>258.52561220142479</c:v>
                </c:pt>
                <c:pt idx="13">
                  <c:v>271.32163636619339</c:v>
                </c:pt>
                <c:pt idx="14">
                  <c:v>256.69437415298171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9A-4AF3-A2AE-E8785703C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012184"/>
        <c:axId val="202011792"/>
      </c:lineChart>
      <c:catAx>
        <c:axId val="20201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11400"/>
        <c:crosses val="autoZero"/>
        <c:auto val="1"/>
        <c:lblAlgn val="ctr"/>
        <c:lblOffset val="100"/>
        <c:noMultiLvlLbl val="0"/>
      </c:catAx>
      <c:valAx>
        <c:axId val="202011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11008"/>
        <c:crosses val="autoZero"/>
        <c:crossBetween val="between"/>
      </c:valAx>
      <c:valAx>
        <c:axId val="202011792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12184"/>
        <c:crosses val="max"/>
        <c:crossBetween val="between"/>
      </c:valAx>
      <c:catAx>
        <c:axId val="202012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0117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8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3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2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524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11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33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12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978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13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4905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14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663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15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48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16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766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17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054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18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73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19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8271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20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416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3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634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21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24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22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4710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23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644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4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254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5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47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6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00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7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81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8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759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9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141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10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59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/>
              <a:t>Comptes Nationaux </a:t>
            </a:r>
            <a:r>
              <a:rPr lang="en-US" sz="8000" b="1" dirty="0" err="1"/>
              <a:t>Trimestriels</a:t>
            </a:r>
            <a:r>
              <a:rPr lang="en-US" sz="8000" b="1" dirty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du Cameroun</a:t>
            </a:r>
            <a:endParaRPr lang="fr-FR" altLang="fr-FR" sz="16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Méthodologie d’élaboration des CNT…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1/22/2022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>
                <a:solidFill>
                  <a:schemeClr val="tx1"/>
                </a:solidFill>
              </a:rPr>
              <a:t>é</a:t>
            </a:r>
            <a:r>
              <a:rPr lang="en-US" sz="1000" dirty="0" err="1">
                <a:solidFill>
                  <a:schemeClr val="tx1"/>
                </a:solidFill>
              </a:rPr>
              <a:t>thodes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36051" y="5029200"/>
            <a:ext cx="89916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600" dirty="0">
                <a:latin typeface="Calibri" pitchFamily="34" charset="0"/>
              </a:rPr>
              <a:t>Par : </a:t>
            </a:r>
          </a:p>
          <a:p>
            <a:r>
              <a:rPr lang="fr-FR" altLang="fr-FR" b="1" dirty="0">
                <a:latin typeface="Calibri" pitchFamily="34" charset="0"/>
              </a:rPr>
              <a:t>M. SIKUBE TAKAMGNO Célestin</a:t>
            </a:r>
            <a:r>
              <a:rPr lang="fr-FR" altLang="fr-FR" sz="1600" dirty="0">
                <a:latin typeface="Calibri" pitchFamily="34" charset="0"/>
              </a:rPr>
              <a:t>, </a:t>
            </a:r>
            <a:r>
              <a:rPr lang="fr-FR" altLang="fr-FR" sz="1400" b="1" i="1" dirty="0">
                <a:latin typeface="Calibri" pitchFamily="34" charset="0"/>
              </a:rPr>
              <a:t>Cadre à la Cellule des Comptes provisoires et des comptes trimestriels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1. Synthèse de la méthode de calcul de la VA dans les CNA</a:t>
            </a:r>
            <a:endParaRPr lang="en-US" altLang="fr-FR" sz="1600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Branches correspondantes dans la nomenclature des activités des comptes nationaux annuels (CNA)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054640"/>
              </p:ext>
            </p:extLst>
          </p:nvPr>
        </p:nvGraphicFramePr>
        <p:xfrm>
          <a:off x="457200" y="2286001"/>
          <a:ext cx="8534400" cy="1578743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0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74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299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Intitulé des branches CNA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de la VA dans le PIB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du secteur informel dans la branche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Source de données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Méthodologie d’estimation de la production et des CI, volume et valeur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Perspectives de développement des CNA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1">
                <a:tc>
                  <a:txBody>
                    <a:bodyPr/>
                    <a:lstStyle/>
                    <a:p>
                      <a:pPr marL="0" indent="0" defTabSz="844550">
                        <a:lnSpc>
                          <a:spcPct val="90000"/>
                        </a:lnSpc>
                        <a:spcAft>
                          <a:spcPct val="35000"/>
                        </a:spcAft>
                        <a:buFont typeface="Calibri" pitchFamily="34" charset="0"/>
                        <a:buNone/>
                      </a:pPr>
                      <a:r>
                        <a:rPr lang="fr-FR" altLang="fr-FR" sz="1600" dirty="0">
                          <a:solidFill>
                            <a:prstClr val="black"/>
                          </a:solidFill>
                          <a:latin typeface="+mn-lt"/>
                        </a:rPr>
                        <a:t>BTP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2,5%</a:t>
                      </a:r>
                      <a:endParaRPr lang="fr-F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30,9%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DSF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Chiffre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d’affaires des entreprises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16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BTP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2.1 Liste des indicateurs potentiels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61668"/>
              </p:ext>
            </p:extLst>
          </p:nvPr>
        </p:nvGraphicFramePr>
        <p:xfrm>
          <a:off x="381000" y="1828800"/>
          <a:ext cx="8270543" cy="2272637"/>
        </p:xfrm>
        <a:graphic>
          <a:graphicData uri="http://schemas.openxmlformats.org/drawingml/2006/table">
            <a:tbl>
              <a:tblPr/>
              <a:tblGrid>
                <a:gridCol w="3013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3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15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179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Indicateurs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Nature (flux/stock/indice)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Fréquence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date de disponibilité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Forces 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Faiblesses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Observations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317"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IPI fabrication des matériaux</a:t>
                      </a:r>
                    </a:p>
                    <a:p>
                      <a:r>
                        <a:rPr lang="fr-F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construction</a:t>
                      </a:r>
                      <a:endParaRPr lang="fr-F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Indice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Trimestrielle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4203"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production +</a:t>
                      </a:r>
                    </a:p>
                    <a:p>
                      <a:r>
                        <a:rPr lang="fr-F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importation -</a:t>
                      </a:r>
                    </a:p>
                    <a:p>
                      <a:r>
                        <a:rPr lang="fr-F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exportation de ciment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Trimestrielle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utilisé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34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BTP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2.2 Présentation des modèles éligible pour l’étalonnage </a:t>
            </a:r>
            <a:r>
              <a:rPr lang="fr-FR" altLang="fr-FR" sz="1100" dirty="0">
                <a:solidFill>
                  <a:prstClr val="black"/>
                </a:solidFill>
              </a:rPr>
              <a:t>(avantage/inconvénients)</a:t>
            </a:r>
            <a:endParaRPr lang="en-US" altLang="fr-FR" sz="1100" dirty="0">
              <a:solidFill>
                <a:prstClr val="black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57200" y="21336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M" sz="2400" b="1" dirty="0"/>
              <a:t>Deux méthodes possibles :</a:t>
            </a:r>
          </a:p>
          <a:p>
            <a:pPr marL="342900" indent="-342900" algn="just">
              <a:buFontTx/>
              <a:buChar char="-"/>
            </a:pPr>
            <a:r>
              <a:rPr lang="fr-CM" sz="2400" b="1" dirty="0"/>
              <a:t>Etalonnage-calage en deux étapes</a:t>
            </a:r>
          </a:p>
          <a:p>
            <a:pPr algn="just"/>
            <a:r>
              <a:rPr lang="fr-CM" sz="2400" dirty="0"/>
              <a:t>Inconvénient: pose un problème de cohérence et </a:t>
            </a:r>
            <a:r>
              <a:rPr lang="fr-FR" sz="2400" dirty="0"/>
              <a:t>en termes économétriques, la procédure n’est pas optimale et les agrégats trimestriels estimés ne sont pas les meilleurs estimateurs linéaires sans biais</a:t>
            </a:r>
            <a:endParaRPr lang="fr-CM" sz="2400" dirty="0"/>
          </a:p>
          <a:p>
            <a:pPr algn="just"/>
            <a:r>
              <a:rPr lang="fr-CM" sz="2400" b="1" dirty="0"/>
              <a:t>- Utilisation de la méthode d’étalonnage – calage en une étape, avec une estimation par la procédure de Chow-Lin (1971)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857982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BTP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2.3 Préparation des fichiers</a:t>
            </a:r>
            <a:endParaRPr lang="en-US" altLang="fr-FR" sz="1100" dirty="0">
              <a:solidFill>
                <a:prstClr val="black"/>
              </a:solidFill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412453"/>
              </p:ext>
            </p:extLst>
          </p:nvPr>
        </p:nvGraphicFramePr>
        <p:xfrm>
          <a:off x="457200" y="1873794"/>
          <a:ext cx="8229600" cy="397877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9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Liste des fichiers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Type (Excel, batch, texte)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Contenu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Résultats produits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Fichiers dépendants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Observations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brutes de l'indicateur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VA annuelle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Ajoutées annuelles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brute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résultats des 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17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Les valeurs de l'indicateurs corrigées des variations saisonnières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10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Résultats des estimations avec les données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0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Batch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batch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code d'estimation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505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Test 1 (agrégats annuels=, indicateur(s) trimestriel(s)=, modèle=, graphique (indicateur(s) annualisés-agrégats annuels)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21" name="Graphique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418164"/>
              </p:ext>
            </p:extLst>
          </p:nvPr>
        </p:nvGraphicFramePr>
        <p:xfrm>
          <a:off x="1140081" y="1981200"/>
          <a:ext cx="6629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267200" y="5943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M" dirty="0"/>
              <a:t>R2 = </a:t>
            </a:r>
            <a:r>
              <a:rPr lang="fr-FR" dirty="0"/>
              <a:t>0,88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02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>
                <a:solidFill>
                  <a:prstClr val="black"/>
                </a:solidFill>
              </a:rPr>
              <a:t>4. Dispositif de collecte, de mise à jour et de validation des données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3400" y="1600200"/>
            <a:ext cx="8153400" cy="181588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fr-FR" altLang="fr-FR" sz="2400" dirty="0">
                <a:solidFill>
                  <a:prstClr val="black"/>
                </a:solidFill>
              </a:rPr>
              <a:t> </a:t>
            </a:r>
            <a:r>
              <a:rPr lang="fr-FR" altLang="fr-FR" sz="2800" dirty="0">
                <a:solidFill>
                  <a:prstClr val="black"/>
                </a:solidFill>
              </a:rPr>
              <a:t>la collecte et la mise à jour des données sur le ciment est trimestrielle, la production provient de l’enquête de conjoncture (IPI) et les exportations et importations proviennent des statistiques douanières</a:t>
            </a:r>
            <a:endParaRPr lang="en-US" altLang="fr-F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094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1. Synthèse de la méthode de calcul de la VA dans les CNA</a:t>
            </a:r>
            <a:endParaRPr lang="en-US" altLang="fr-FR" sz="1600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Branches correspondantes dans la nomenclature des activités des comptes nationaux annuels (CNA)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806187"/>
              </p:ext>
            </p:extLst>
          </p:nvPr>
        </p:nvGraphicFramePr>
        <p:xfrm>
          <a:off x="457200" y="2286001"/>
          <a:ext cx="8534400" cy="1639703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0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74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299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Intitulé des branches CNA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de la VA dans le PIB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du secteur informel dans la branche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Source de données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Méthodologie d’estimation de la production et des CI, volume et valeur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Perspectives de développement des CNA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Impôts et taxes</a:t>
                      </a:r>
                      <a:endParaRPr lang="fr-FR" sz="16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7,5%</a:t>
                      </a:r>
                      <a:endParaRPr lang="fr-FR" sz="1600" b="1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TOFE (MINFI)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valeur du TOFE par type d’impôts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024" marR="9024" marT="9024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486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Impôts et Taxes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2.1 Liste des indicateurs potentiels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055224"/>
              </p:ext>
            </p:extLst>
          </p:nvPr>
        </p:nvGraphicFramePr>
        <p:xfrm>
          <a:off x="152400" y="1905001"/>
          <a:ext cx="8534400" cy="2983363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52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Indicateurs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Nature (flux/stock/indice)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Fréquence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date de disponibilité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Forces 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Faiblesses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Observations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817">
                <a:tc>
                  <a:txBody>
                    <a:bodyPr/>
                    <a:lstStyle/>
                    <a:p>
                      <a:r>
                        <a:rPr lang="fr-FR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TVA et autres impôts sur les produits</a:t>
                      </a:r>
                      <a:endParaRPr lang="fr-F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mensuelle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Environ 30</a:t>
                      </a:r>
                      <a:r>
                        <a:rPr lang="fr-CM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 après la fin du mois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Effectivement retenu dans les CNT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134">
                <a:tc>
                  <a:txBody>
                    <a:bodyPr/>
                    <a:lstStyle/>
                    <a:p>
                      <a:r>
                        <a:rPr lang="fr-FR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Taxes à l’import</a:t>
                      </a:r>
                      <a:endParaRPr lang="fr-F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mensuelle</a:t>
                      </a:r>
                    </a:p>
                    <a:p>
                      <a:pPr algn="l" fontAlgn="t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Environ 30</a:t>
                      </a:r>
                      <a:r>
                        <a:rPr lang="fr-CM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 après la fin du mois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Effectivement retenu dans les CNT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724">
                <a:tc>
                  <a:txBody>
                    <a:bodyPr/>
                    <a:lstStyle/>
                    <a:p>
                      <a:r>
                        <a:rPr lang="fr-FR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Taxes à l’export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mensuelle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Environ 30</a:t>
                      </a:r>
                      <a:r>
                        <a:rPr lang="fr-CM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 après la fin du mois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Effectivement retenu dans les CNT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099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Impôts et Taxes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2.2 Présentation des modèles éligible pour l’étalonnage </a:t>
            </a:r>
            <a:r>
              <a:rPr lang="fr-FR" altLang="fr-FR" sz="1100" dirty="0">
                <a:solidFill>
                  <a:prstClr val="black"/>
                </a:solidFill>
              </a:rPr>
              <a:t>(avantage/inconvénients)</a:t>
            </a:r>
            <a:endParaRPr lang="en-US" altLang="fr-FR" sz="1100" dirty="0">
              <a:solidFill>
                <a:prstClr val="black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57200" y="22098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M" sz="2400" b="1" dirty="0"/>
              <a:t>Deux méthodes possibles :</a:t>
            </a:r>
          </a:p>
          <a:p>
            <a:pPr marL="342900" indent="-342900" algn="just">
              <a:buFontTx/>
              <a:buChar char="-"/>
            </a:pPr>
            <a:r>
              <a:rPr lang="fr-CM" sz="2400" b="1" dirty="0"/>
              <a:t>Etalonnage-calage en deux étapes</a:t>
            </a:r>
          </a:p>
          <a:p>
            <a:pPr algn="just"/>
            <a:r>
              <a:rPr lang="fr-CM" sz="2400" dirty="0"/>
              <a:t>Inconvénient: pose un problème de cohérence et </a:t>
            </a:r>
            <a:r>
              <a:rPr lang="fr-FR" sz="2400" dirty="0"/>
              <a:t>en termes économétriques, la procédure n’est pas optimale et les agrégats trimestriels estimés ne sont pas les meilleurs estimateurs linéaires sans biais</a:t>
            </a:r>
            <a:endParaRPr lang="fr-CM" sz="2400" dirty="0"/>
          </a:p>
          <a:p>
            <a:pPr algn="just"/>
            <a:r>
              <a:rPr lang="fr-CM" sz="2400" b="1" dirty="0"/>
              <a:t>- Utilisation de la méthode d’étalonnage – calage en une étape, avec une estimation par la procédure de Chow-Lin (1971)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598167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Impôts et taxes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2.3 Préparation des fichiers</a:t>
            </a:r>
            <a:endParaRPr lang="en-US" altLang="fr-FR" sz="1100" dirty="0">
              <a:solidFill>
                <a:prstClr val="black"/>
              </a:solidFill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412453"/>
              </p:ext>
            </p:extLst>
          </p:nvPr>
        </p:nvGraphicFramePr>
        <p:xfrm>
          <a:off x="457200" y="1873794"/>
          <a:ext cx="8229600" cy="397877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9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Liste des fichiers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Type (Excel, batch, texte)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Contenu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Résultats produits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Fichiers dépendants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Observations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brutes de l'indicateur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VA annuelle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Ajoutées annuelles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brute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résultats des 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17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Les valeurs de l'indicateurs corrigées des variations saisonnières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10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Résultats des estimations avec les données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0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Batch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batch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code d'estimation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45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1. Synthèse de la méthode de calcul de la VA dans les CNA</a:t>
            </a:r>
            <a:endParaRPr lang="en-US" altLang="fr-FR" sz="1600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Branches correspondantes dans la nomenclature des activités des comptes nationaux annuels (CNA)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620123"/>
              </p:ext>
            </p:extLst>
          </p:nvPr>
        </p:nvGraphicFramePr>
        <p:xfrm>
          <a:off x="152400" y="2286001"/>
          <a:ext cx="8839200" cy="1619144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7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6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79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Intitulé des branches CNA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de la VA dans le PIB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du secteur informel dans la branche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Source de données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Méthodologie d’estimation de la production et des CI, volume et valeur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Perspectives de développement des CNA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121">
                <a:tc>
                  <a:txBody>
                    <a:bodyPr/>
                    <a:lstStyle/>
                    <a:p>
                      <a:pPr marL="0" indent="0" defTabSz="844550">
                        <a:lnSpc>
                          <a:spcPct val="90000"/>
                        </a:lnSpc>
                        <a:spcAft>
                          <a:spcPct val="35000"/>
                        </a:spcAft>
                        <a:buFont typeface="Calibri" pitchFamily="34" charset="0"/>
                        <a:buNone/>
                      </a:pPr>
                      <a:r>
                        <a:rPr lang="fr-FR" altLang="fr-FR" sz="1600" dirty="0">
                          <a:solidFill>
                            <a:prstClr val="black"/>
                          </a:solidFill>
                        </a:rPr>
                        <a:t>Extraction hydrocarbure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7,2%</a:t>
                      </a:r>
                      <a:endParaRPr lang="fr-FR" sz="16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SNH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Quantité</a:t>
                      </a:r>
                      <a:r>
                        <a:rPr lang="fr-CM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* prix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024" marR="9024" marT="9024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1">
                <a:tc>
                  <a:txBody>
                    <a:bodyPr/>
                    <a:lstStyle/>
                    <a:p>
                      <a:pPr marL="0" indent="0" defTabSz="844550">
                        <a:lnSpc>
                          <a:spcPct val="90000"/>
                        </a:lnSpc>
                        <a:spcAft>
                          <a:spcPct val="35000"/>
                        </a:spcAft>
                        <a:buFont typeface="Calibri" pitchFamily="34" charset="0"/>
                        <a:buNone/>
                      </a:pPr>
                      <a:r>
                        <a:rPr lang="fr-FR" altLang="fr-FR" sz="1600" dirty="0">
                          <a:solidFill>
                            <a:prstClr val="black"/>
                          </a:solidFill>
                        </a:rPr>
                        <a:t>Autres industries extractives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0,1%</a:t>
                      </a:r>
                      <a:endParaRPr lang="fr-FR" sz="16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AUCUNE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4" marR="9024" marT="9024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570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Test 1 (agrégats annuels=, indicateur(s) trimestriel(s)=, modèle=, graphique (indicateur(s) annualisés-agrégats annuels)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22" name="Graphique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2964033"/>
              </p:ext>
            </p:extLst>
          </p:nvPr>
        </p:nvGraphicFramePr>
        <p:xfrm>
          <a:off x="1143000" y="2057400"/>
          <a:ext cx="6781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4361518" y="5867400"/>
            <a:ext cx="939681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dirty="0"/>
              <a:t>R2 = 0,8</a:t>
            </a:r>
            <a:endParaRPr lang="fr-FR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5974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Test 1 (agrégats annuels=, indicateur(s) trimestriel(s)=, modèle=, graphique (indicateur(s) annualisés-agrégats annuels)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22" name="Graphique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284714"/>
              </p:ext>
            </p:extLst>
          </p:nvPr>
        </p:nvGraphicFramePr>
        <p:xfrm>
          <a:off x="838200" y="2057400"/>
          <a:ext cx="7162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6"/>
          <p:cNvSpPr/>
          <p:nvPr/>
        </p:nvSpPr>
        <p:spPr>
          <a:xfrm>
            <a:off x="4361518" y="5867400"/>
            <a:ext cx="939681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dirty="0"/>
              <a:t>R2 = 0,8</a:t>
            </a:r>
            <a:endParaRPr lang="fr-FR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8383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Test 1 (agrégats annuels=, indicateur(s) trimestriel(s)=, modèle=, graphique (indicateur(s) annualisés-agrégats annuels)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17" name="Graphique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467451"/>
              </p:ext>
            </p:extLst>
          </p:nvPr>
        </p:nvGraphicFramePr>
        <p:xfrm>
          <a:off x="838200" y="2057400"/>
          <a:ext cx="7162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Rectangle 20"/>
          <p:cNvSpPr/>
          <p:nvPr/>
        </p:nvSpPr>
        <p:spPr>
          <a:xfrm>
            <a:off x="4361518" y="5867400"/>
            <a:ext cx="939681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dirty="0"/>
              <a:t>R2 = 0,8</a:t>
            </a:r>
            <a:endParaRPr lang="fr-FR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6496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MERCI</a:t>
            </a:r>
            <a:endParaRPr lang="en-US" altLang="fr-FR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6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Extraction hydrocarbure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2.1 Liste des indicateurs potentiels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722910"/>
              </p:ext>
            </p:extLst>
          </p:nvPr>
        </p:nvGraphicFramePr>
        <p:xfrm>
          <a:off x="228600" y="2133600"/>
          <a:ext cx="8458200" cy="2698314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036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Indicateurs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Nature (flux/stock/indice)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Fréquence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date de disponibilité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Forces 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Faiblesses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Observations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83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Production de pétrole brut</a:t>
                      </a:r>
                      <a:endParaRPr lang="fr-F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Mensuelle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Sur le site de la SNH (1 mois après</a:t>
                      </a:r>
                      <a:r>
                        <a:rPr lang="fr-CM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 fin du trimestre)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utilisé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3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Exportation de pétrole brut</a:t>
                      </a:r>
                      <a:endParaRPr lang="fr-F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Mensuelle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fr-CM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mois après</a:t>
                      </a:r>
                      <a:r>
                        <a:rPr lang="fr-CM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 fin du trimestre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 le même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3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Indicatrice </a:t>
                      </a:r>
                      <a:r>
                        <a:rPr lang="fr-FR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(autres industries extractives)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indice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utilisé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24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Extraction hydrocarbure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2.2 Présentation des modèles éligible pour l’étalonnage </a:t>
            </a:r>
            <a:r>
              <a:rPr lang="fr-FR" altLang="fr-FR" sz="1100" dirty="0">
                <a:solidFill>
                  <a:prstClr val="black"/>
                </a:solidFill>
              </a:rPr>
              <a:t>(avantage/inconvénients)</a:t>
            </a:r>
            <a:endParaRPr lang="en-US" altLang="fr-FR" sz="1100" dirty="0">
              <a:solidFill>
                <a:prstClr val="black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57200" y="22098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M" sz="2400" b="1" dirty="0"/>
              <a:t>Deux méthodes possibles :</a:t>
            </a:r>
          </a:p>
          <a:p>
            <a:pPr marL="342900" indent="-342900" algn="just">
              <a:buFontTx/>
              <a:buChar char="-"/>
            </a:pPr>
            <a:r>
              <a:rPr lang="fr-CM" sz="2400" b="1" dirty="0"/>
              <a:t>Etalonnage-calage en deux étapes</a:t>
            </a:r>
          </a:p>
          <a:p>
            <a:pPr algn="just"/>
            <a:r>
              <a:rPr lang="fr-CM" sz="2400" dirty="0"/>
              <a:t>Inconvénient: pose un problème de cohérence et </a:t>
            </a:r>
            <a:r>
              <a:rPr lang="fr-FR" sz="2400" dirty="0"/>
              <a:t>en termes économétriques, la procédure n’est pas optimale et les agrégats trimestriels estimés ne sont pas les meilleurs estimateurs linéaires sans biais</a:t>
            </a:r>
            <a:endParaRPr lang="fr-CM" sz="2400" dirty="0"/>
          </a:p>
          <a:p>
            <a:pPr algn="just"/>
            <a:r>
              <a:rPr lang="fr-CM" sz="2400" b="1" dirty="0"/>
              <a:t>- Utilisation de la méthode d’étalonnage – calage en une étape, avec une estimation par la procédure de Chow-Lin (1971)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4125772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Extraction hydrocarbure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2.3 Préparation des fichiers</a:t>
            </a:r>
            <a:endParaRPr lang="en-US" altLang="fr-FR" sz="1100" dirty="0">
              <a:solidFill>
                <a:prstClr val="black"/>
              </a:solidFill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991495"/>
              </p:ext>
            </p:extLst>
          </p:nvPr>
        </p:nvGraphicFramePr>
        <p:xfrm>
          <a:off x="457200" y="1888626"/>
          <a:ext cx="8229600" cy="397877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9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Liste des fichiers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Type (Excel, batch, texte)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Contenu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Résultats produits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Fichiers dépendants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Observations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brutes de l'indicateur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VA annuelle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Ajoutées annuelles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brute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résultats des 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17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Les valeurs de l'indicateurs corrigées des variations saisonnières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10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Résultats des estimations avec les données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0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Batch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batch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code d'estimation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554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Test 1 (agrégats annuels=, indicateur(s) trimestriel(s)=, modèle=, graphique (indicateur(s) annualisés-agrégats annuels)</a:t>
            </a:r>
            <a:endParaRPr lang="en-US" altLang="fr-FR" dirty="0">
              <a:solidFill>
                <a:prstClr val="black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038600" y="6008641"/>
            <a:ext cx="2133600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dirty="0"/>
              <a:t>R2 = 0,99</a:t>
            </a:r>
            <a:endParaRPr lang="fr-FR" dirty="0">
              <a:ea typeface="Calibri"/>
              <a:cs typeface="Arial"/>
            </a:endParaRPr>
          </a:p>
        </p:txBody>
      </p:sp>
      <p:graphicFrame>
        <p:nvGraphicFramePr>
          <p:cNvPr id="22" name="Graphique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4300910"/>
              </p:ext>
            </p:extLst>
          </p:nvPr>
        </p:nvGraphicFramePr>
        <p:xfrm>
          <a:off x="838200" y="2057400"/>
          <a:ext cx="6324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8476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Test 1 (agrégats annuels=, indicateur(s) trimestriel(s)=, modèle=, graphique (indicateur(s) annualisés-agrégats annuels)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17" name="Graphique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801483"/>
              </p:ext>
            </p:extLst>
          </p:nvPr>
        </p:nvGraphicFramePr>
        <p:xfrm>
          <a:off x="838201" y="2057400"/>
          <a:ext cx="6400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4038600" y="6008641"/>
            <a:ext cx="2133600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dirty="0"/>
              <a:t>R2 = 0,98</a:t>
            </a:r>
            <a:endParaRPr lang="fr-FR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527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>
                <a:solidFill>
                  <a:prstClr val="black"/>
                </a:solidFill>
              </a:rPr>
              <a:t>4. Dispositif de collecte, de mise à jour et de validation des données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0" y="1600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sz="3600" dirty="0">
                <a:solidFill>
                  <a:prstClr val="black"/>
                </a:solidFill>
              </a:rPr>
              <a:t> Les données de production de pétrole brut sont obtenues chaque trimestre auprès de la SNH</a:t>
            </a:r>
            <a:endParaRPr lang="en-US" altLang="fr-FR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2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MERCI</a:t>
            </a:r>
            <a:endParaRPr lang="en-US" altLang="fr-FR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43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4345</TotalTime>
  <Words>1940</Words>
  <Application>Microsoft Office PowerPoint</Application>
  <PresentationFormat>Affichage à l'écran (4:3)</PresentationFormat>
  <Paragraphs>374</Paragraphs>
  <Slides>23</Slides>
  <Notes>22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Arial Narrow</vt:lpstr>
      <vt:lpstr>Calibri</vt:lpstr>
      <vt:lpstr>Tahoma</vt:lpstr>
      <vt:lpstr>Times New Roman</vt:lpstr>
      <vt:lpstr>Office Theme</vt:lpstr>
      <vt:lpstr>METHODOLOGIE DES BRANCHES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Alain Brilleau</cp:lastModifiedBy>
  <cp:revision>86</cp:revision>
  <dcterms:created xsi:type="dcterms:W3CDTF">2014-11-21T10:25:01Z</dcterms:created>
  <dcterms:modified xsi:type="dcterms:W3CDTF">2022-01-22T11:23:02Z</dcterms:modified>
</cp:coreProperties>
</file>