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83" r:id="rId4"/>
    <p:sldId id="267" r:id="rId5"/>
    <p:sldId id="284" r:id="rId6"/>
    <p:sldId id="285" r:id="rId7"/>
    <p:sldId id="280" r:id="rId8"/>
    <p:sldId id="270" r:id="rId9"/>
    <p:sldId id="282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dou\Desktop\s&#233;minaire%20CNT\diff&#233;rentes_graphiqu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1"/>
          <c:order val="1"/>
          <c:tx>
            <c:strRef>
              <c:f>peche!$C$1</c:f>
              <c:strCache>
                <c:ptCount val="1"/>
                <c:pt idx="0">
                  <c:v>Indicateur</c:v>
                </c:pt>
              </c:strCache>
            </c:strRef>
          </c:tx>
          <c:cat>
            <c:numRef>
              <c:f>peche!$A$2:$A$8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peche!$C$2:$C$8</c:f>
              <c:numCache>
                <c:formatCode>0.00</c:formatCode>
                <c:ptCount val="7"/>
                <c:pt idx="0">
                  <c:v>393.89699999999988</c:v>
                </c:pt>
                <c:pt idx="1">
                  <c:v>433.37199999999984</c:v>
                </c:pt>
                <c:pt idx="2">
                  <c:v>436.26599999999985</c:v>
                </c:pt>
                <c:pt idx="3">
                  <c:v>458.22294500000004</c:v>
                </c:pt>
                <c:pt idx="4">
                  <c:v>425.86899999999986</c:v>
                </c:pt>
                <c:pt idx="5">
                  <c:v>443.45059199999986</c:v>
                </c:pt>
                <c:pt idx="6">
                  <c:v>456.76518099999993</c:v>
                </c:pt>
              </c:numCache>
            </c:numRef>
          </c:val>
        </c:ser>
        <c:marker val="1"/>
        <c:axId val="104609664"/>
        <c:axId val="104611200"/>
      </c:lineChart>
      <c:lineChart>
        <c:grouping val="standard"/>
        <c:ser>
          <c:idx val="0"/>
          <c:order val="0"/>
          <c:tx>
            <c:strRef>
              <c:f>peche!$B$1</c:f>
              <c:strCache>
                <c:ptCount val="1"/>
                <c:pt idx="0">
                  <c:v>VA</c:v>
                </c:pt>
              </c:strCache>
            </c:strRef>
          </c:tx>
          <c:cat>
            <c:numRef>
              <c:f>peche!$A$2:$A$8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peche!$B$2:$B$8</c:f>
              <c:numCache>
                <c:formatCode>General</c:formatCode>
                <c:ptCount val="7"/>
                <c:pt idx="0">
                  <c:v>54.584075485666588</c:v>
                </c:pt>
                <c:pt idx="1">
                  <c:v>58.63481719422915</c:v>
                </c:pt>
                <c:pt idx="2">
                  <c:v>56.161095582117404</c:v>
                </c:pt>
                <c:pt idx="3">
                  <c:v>60.725761418506949</c:v>
                </c:pt>
                <c:pt idx="4">
                  <c:v>61.976550548860928</c:v>
                </c:pt>
                <c:pt idx="5">
                  <c:v>62.176997874832352</c:v>
                </c:pt>
                <c:pt idx="6">
                  <c:v>64.121445786900452</c:v>
                </c:pt>
              </c:numCache>
            </c:numRef>
          </c:val>
        </c:ser>
        <c:marker val="1"/>
        <c:axId val="104623488"/>
        <c:axId val="104621568"/>
      </c:lineChart>
      <c:catAx>
        <c:axId val="104609664"/>
        <c:scaling>
          <c:orientation val="minMax"/>
        </c:scaling>
        <c:axPos val="b"/>
        <c:numFmt formatCode="General" sourceLinked="1"/>
        <c:tickLblPos val="nextTo"/>
        <c:crossAx val="104611200"/>
        <c:crosses val="autoZero"/>
        <c:auto val="1"/>
        <c:lblAlgn val="ctr"/>
        <c:lblOffset val="100"/>
      </c:catAx>
      <c:valAx>
        <c:axId val="1046112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fr-FR" sz="1400"/>
                  <a:t>INDICATEUR</a:t>
                </a:r>
              </a:p>
            </c:rich>
          </c:tx>
          <c:layout/>
        </c:title>
        <c:numFmt formatCode="0.00" sourceLinked="1"/>
        <c:tickLblPos val="nextTo"/>
        <c:txPr>
          <a:bodyPr/>
          <a:lstStyle/>
          <a:p>
            <a:pPr>
              <a:defRPr baseline="0"/>
            </a:pPr>
            <a:endParaRPr lang="fr-FR"/>
          </a:p>
        </c:txPr>
        <c:crossAx val="104609664"/>
        <c:crosses val="autoZero"/>
        <c:crossBetween val="between"/>
      </c:valAx>
      <c:valAx>
        <c:axId val="10462156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fr-FR" sz="1400"/>
                  <a:t>VA Milliards</a:t>
                </a:r>
              </a:p>
            </c:rich>
          </c:tx>
          <c:layout/>
        </c:title>
        <c:numFmt formatCode="General" sourceLinked="1"/>
        <c:tickLblPos val="nextTo"/>
        <c:crossAx val="104623488"/>
        <c:crosses val="max"/>
        <c:crossBetween val="between"/>
      </c:valAx>
      <c:catAx>
        <c:axId val="104623488"/>
        <c:scaling>
          <c:orientation val="minMax"/>
        </c:scaling>
        <c:delete val="1"/>
        <c:axPos val="b"/>
        <c:numFmt formatCode="General" sourceLinked="1"/>
        <c:tickLblPos val="nextTo"/>
        <c:crossAx val="104621568"/>
        <c:crosses val="autoZero"/>
        <c:auto val="1"/>
        <c:lblAlgn val="ctr"/>
        <c:lblOffset val="100"/>
      </c:catAx>
    </c:plotArea>
    <c:legend>
      <c:legendPos val="b"/>
      <c:layout/>
      <c:txPr>
        <a:bodyPr/>
        <a:lstStyle/>
        <a:p>
          <a:pPr>
            <a:defRPr sz="1200"/>
          </a:pPr>
          <a:endParaRPr lang="fr-F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r>
              <a:rPr lang="fr-FR" altLang="fr-FR" sz="2000" b="1" dirty="0" smtClean="0">
                <a:solidFill>
                  <a:srgbClr val="00B0F0"/>
                </a:solidFill>
                <a:latin typeface="Calibri" pitchFamily="34" charset="0"/>
              </a:rPr>
              <a:t>Agence Nationale de la Statistique et de la Démographie  du SENEGAL</a:t>
            </a:r>
            <a:endParaRPr lang="fr-FR" altLang="fr-FR" sz="2000" b="1" dirty="0" smtClean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FR" altLang="fr-FR" sz="1000" b="1" dirty="0">
              <a:solidFill>
                <a:srgbClr val="00B0F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100" b="1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la pêche 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….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1/20/2015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…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… dans 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1" y="2133600"/>
          <a:ext cx="8153400" cy="3748044"/>
        </p:xfrm>
        <a:graphic>
          <a:graphicData uri="http://schemas.openxmlformats.org/drawingml/2006/table">
            <a:tbl>
              <a:tblPr/>
              <a:tblGrid>
                <a:gridCol w="1239102"/>
                <a:gridCol w="1017252"/>
                <a:gridCol w="1168027"/>
                <a:gridCol w="866477"/>
                <a:gridCol w="2187432"/>
                <a:gridCol w="1675110"/>
              </a:tblGrid>
              <a:tr h="21326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2010-2012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991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Pêche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DPM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Débarquements (tonnes), prix (IHPC, DPM); coefficients techniques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CSP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048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152398" y="2438400"/>
          <a:ext cx="8763001" cy="2362200"/>
        </p:xfrm>
        <a:graphic>
          <a:graphicData uri="http://schemas.openxmlformats.org/drawingml/2006/table">
            <a:tbl>
              <a:tblPr/>
              <a:tblGrid>
                <a:gridCol w="1676402"/>
                <a:gridCol w="762000"/>
                <a:gridCol w="990600"/>
                <a:gridCol w="864807"/>
                <a:gridCol w="996778"/>
                <a:gridCol w="1719815"/>
                <a:gridCol w="1752599"/>
              </a:tblGrid>
              <a:tr h="13779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984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Débarquements Pêche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M+30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fréquente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8382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 smtClean="0">
                <a:latin typeface="Calibri" pitchFamily="34" charset="0"/>
              </a:rPr>
              <a:t>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048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8382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400" y="2136338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fr-FR" sz="2800" b="1" dirty="0" smtClean="0">
                <a:latin typeface="Bookman Old Style"/>
              </a:rPr>
              <a:t>        Méthode de Denton</a:t>
            </a:r>
            <a:endParaRPr lang="fr-FR" sz="2800" b="1" dirty="0" smtClean="0">
              <a:latin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3048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3048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8382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152400" y="2057399"/>
          <a:ext cx="8839199" cy="1614462"/>
        </p:xfrm>
        <a:graphic>
          <a:graphicData uri="http://schemas.openxmlformats.org/drawingml/2006/table">
            <a:tbl>
              <a:tblPr/>
              <a:tblGrid>
                <a:gridCol w="2209800"/>
                <a:gridCol w="1143000"/>
                <a:gridCol w="1143000"/>
                <a:gridCol w="990600"/>
                <a:gridCol w="1513247"/>
                <a:gridCol w="1839552"/>
              </a:tblGrid>
              <a:tr h="7914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646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denton_proportionnel_FMI_2001T12013</a:t>
                      </a:r>
                      <a:endParaRPr lang="fr-FR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VA annuelle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VA trimestrielle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990600" y="1219200"/>
            <a:ext cx="70104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Test 1 (agrégats annuels=, indicateur(s) trimestriel(s)=, modèle=, graphique (indicateur(s) annualisés-agrégats annuels) </a:t>
            </a:r>
            <a:r>
              <a:rPr lang="fr-FR" altLang="fr-FR" b="1" dirty="0" smtClean="0">
                <a:latin typeface="Calibri" pitchFamily="34" charset="0"/>
              </a:rPr>
              <a:t>Valeur Ajoutée de la PECHE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99592" y="5734997"/>
            <a:ext cx="7010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Commentaires: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1219200" y="2209800"/>
          <a:ext cx="6553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29238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collecte par voie électronique: site web, échanges de mails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Tenue de rencontres au besoin pour valider les données (ANSD, ARTP, DPEE, DPM, BCEAO)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Disponibilité d’un manuel de procédure pour la mise à jour des fichiers de travail (agrégat annuel, indicateur, procédures)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Circuit hiérarchique (bureau, division, direction, comité CNT, direction générale)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Diffusion sur le site de l’ANSD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1/20/2015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8002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Eclater la nomenclature de travail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fr-FR" altLang="fr-F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604</Words>
  <Application>Microsoft Office PowerPoint</Application>
  <PresentationFormat>Affichage à l'écran (4:3)</PresentationFormat>
  <Paragraphs>113</Paragraphs>
  <Slides>10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METHODOLOGIE DES BRANCHES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modou</cp:lastModifiedBy>
  <cp:revision>51</cp:revision>
  <dcterms:created xsi:type="dcterms:W3CDTF">2014-11-21T10:25:01Z</dcterms:created>
  <dcterms:modified xsi:type="dcterms:W3CDTF">2015-01-20T08:32:05Z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