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1" r:id="rId2"/>
  </p:sldMasterIdLst>
  <p:notesMasterIdLst>
    <p:notesMasterId r:id="rId37"/>
  </p:notesMasterIdLst>
  <p:sldIdLst>
    <p:sldId id="282" r:id="rId3"/>
    <p:sldId id="257" r:id="rId4"/>
    <p:sldId id="258" r:id="rId5"/>
    <p:sldId id="344" r:id="rId6"/>
    <p:sldId id="343" r:id="rId7"/>
    <p:sldId id="345" r:id="rId8"/>
    <p:sldId id="348" r:id="rId9"/>
    <p:sldId id="337" r:id="rId10"/>
    <p:sldId id="340" r:id="rId11"/>
    <p:sldId id="339" r:id="rId12"/>
    <p:sldId id="335" r:id="rId13"/>
    <p:sldId id="341" r:id="rId14"/>
    <p:sldId id="346" r:id="rId15"/>
    <p:sldId id="325" r:id="rId16"/>
    <p:sldId id="350" r:id="rId17"/>
    <p:sldId id="351" r:id="rId18"/>
    <p:sldId id="352" r:id="rId19"/>
    <p:sldId id="354" r:id="rId20"/>
    <p:sldId id="355" r:id="rId21"/>
    <p:sldId id="356" r:id="rId22"/>
    <p:sldId id="357" r:id="rId23"/>
    <p:sldId id="358" r:id="rId24"/>
    <p:sldId id="359" r:id="rId25"/>
    <p:sldId id="362" r:id="rId26"/>
    <p:sldId id="363" r:id="rId27"/>
    <p:sldId id="283" r:id="rId28"/>
    <p:sldId id="366" r:id="rId29"/>
    <p:sldId id="365" r:id="rId30"/>
    <p:sldId id="367" r:id="rId31"/>
    <p:sldId id="368" r:id="rId32"/>
    <p:sldId id="369" r:id="rId33"/>
    <p:sldId id="370" r:id="rId34"/>
    <p:sldId id="371" r:id="rId35"/>
    <p:sldId id="364" r:id="rId36"/>
  </p:sldIdLst>
  <p:sldSz cx="9144000" cy="6858000" type="screen4x3"/>
  <p:notesSz cx="6997700" cy="92837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crosoft Corp."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8603FDC-E32A-4AB5-989C-0864C3EAD2B8}" styleName="Style à thème 2 - Accentuation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Style moyen 4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Style clair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Style moyen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07" autoAdjust="0"/>
    <p:restoredTop sz="90360" autoAdjust="0"/>
  </p:normalViewPr>
  <p:slideViewPr>
    <p:cSldViewPr>
      <p:cViewPr>
        <p:scale>
          <a:sx n="78" d="100"/>
          <a:sy n="78" d="100"/>
        </p:scale>
        <p:origin x="-1158" y="4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856" y="-108"/>
      </p:cViewPr>
      <p:guideLst>
        <p:guide orient="horz" pos="2924"/>
        <p:guide pos="22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commentAuthors" Target="commentAuthor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3032125" cy="463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029" tIns="46514" rIns="93029" bIns="46514" numCol="1" anchor="t" anchorCtr="0" compatLnSpc="1">
            <a:prstTxWarp prst="textNoShape">
              <a:avLst/>
            </a:prstTxWarp>
          </a:bodyPr>
          <a:lstStyle>
            <a:lvl1pPr defTabSz="930275" eaLnBrk="1" hangingPunct="1">
              <a:defRPr sz="1200"/>
            </a:lvl1pPr>
          </a:lstStyle>
          <a:p>
            <a:endParaRPr lang="en-US"/>
          </a:p>
        </p:txBody>
      </p:sp>
      <p:sp>
        <p:nvSpPr>
          <p:cNvPr id="45059" name="Rectangle 3"/>
          <p:cNvSpPr>
            <a:spLocks noGrp="1" noChangeArrowheads="1"/>
          </p:cNvSpPr>
          <p:nvPr>
            <p:ph type="dt" idx="1"/>
          </p:nvPr>
        </p:nvSpPr>
        <p:spPr bwMode="auto">
          <a:xfrm>
            <a:off x="3963988" y="0"/>
            <a:ext cx="3032125" cy="463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029" tIns="46514" rIns="93029" bIns="46514" numCol="1" anchor="t" anchorCtr="0" compatLnSpc="1">
            <a:prstTxWarp prst="textNoShape">
              <a:avLst/>
            </a:prstTxWarp>
          </a:bodyPr>
          <a:lstStyle>
            <a:lvl1pPr algn="r" defTabSz="930275" eaLnBrk="1" hangingPunct="1">
              <a:defRPr sz="1200"/>
            </a:lvl1pPr>
          </a:lstStyle>
          <a:p>
            <a:endParaRPr lang="en-US"/>
          </a:p>
        </p:txBody>
      </p:sp>
      <p:sp>
        <p:nvSpPr>
          <p:cNvPr id="45060" name="Rectangle 4"/>
          <p:cNvSpPr>
            <a:spLocks noGrp="1" noRot="1" noChangeAspect="1" noChangeArrowheads="1" noTextEdit="1"/>
          </p:cNvSpPr>
          <p:nvPr>
            <p:ph type="sldImg" idx="2"/>
          </p:nvPr>
        </p:nvSpPr>
        <p:spPr bwMode="auto">
          <a:xfrm>
            <a:off x="1177925" y="696913"/>
            <a:ext cx="4641850" cy="3481387"/>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45061" name="Rectangle 5"/>
          <p:cNvSpPr>
            <a:spLocks noGrp="1" noChangeArrowheads="1"/>
          </p:cNvSpPr>
          <p:nvPr>
            <p:ph type="body" sz="quarter" idx="3"/>
          </p:nvPr>
        </p:nvSpPr>
        <p:spPr bwMode="auto">
          <a:xfrm>
            <a:off x="700088" y="4410075"/>
            <a:ext cx="5597525" cy="417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029" tIns="46514" rIns="93029" bIns="4651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5062" name="Rectangle 6"/>
          <p:cNvSpPr>
            <a:spLocks noGrp="1" noChangeArrowheads="1"/>
          </p:cNvSpPr>
          <p:nvPr>
            <p:ph type="ftr" sz="quarter" idx="4"/>
          </p:nvPr>
        </p:nvSpPr>
        <p:spPr bwMode="auto">
          <a:xfrm>
            <a:off x="0" y="8818563"/>
            <a:ext cx="3032125" cy="463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029" tIns="46514" rIns="93029" bIns="46514" numCol="1" anchor="b" anchorCtr="0" compatLnSpc="1">
            <a:prstTxWarp prst="textNoShape">
              <a:avLst/>
            </a:prstTxWarp>
          </a:bodyPr>
          <a:lstStyle>
            <a:lvl1pPr defTabSz="930275" eaLnBrk="1" hangingPunct="1">
              <a:defRPr sz="1200"/>
            </a:lvl1pPr>
          </a:lstStyle>
          <a:p>
            <a:endParaRPr lang="en-US" dirty="0"/>
          </a:p>
        </p:txBody>
      </p:sp>
      <p:sp>
        <p:nvSpPr>
          <p:cNvPr id="45063" name="Rectangle 7"/>
          <p:cNvSpPr>
            <a:spLocks noGrp="1" noChangeArrowheads="1"/>
          </p:cNvSpPr>
          <p:nvPr>
            <p:ph type="sldNum" sz="quarter" idx="5"/>
          </p:nvPr>
        </p:nvSpPr>
        <p:spPr bwMode="auto">
          <a:xfrm>
            <a:off x="3963988" y="8818563"/>
            <a:ext cx="3032125" cy="463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029" tIns="46514" rIns="93029" bIns="46514" numCol="1" anchor="b" anchorCtr="0" compatLnSpc="1">
            <a:prstTxWarp prst="textNoShape">
              <a:avLst/>
            </a:prstTxWarp>
          </a:bodyPr>
          <a:lstStyle>
            <a:lvl1pPr algn="r" defTabSz="930275" eaLnBrk="1" hangingPunct="1">
              <a:defRPr sz="1200"/>
            </a:lvl1pPr>
          </a:lstStyle>
          <a:p>
            <a:r>
              <a:rPr lang="en-US" dirty="0" smtClean="0"/>
              <a:t>Page </a:t>
            </a:r>
            <a:fld id="{C6D3DD33-1C77-4963-91F2-833B8478F489}" type="slidenum">
              <a:rPr lang="en-US" smtClean="0"/>
              <a:pPr/>
              <a:t>‹N°›</a:t>
            </a:fld>
            <a:endParaRPr lang="en-US" dirty="0"/>
          </a:p>
        </p:txBody>
      </p:sp>
    </p:spTree>
    <p:extLst>
      <p:ext uri="{BB962C8B-B14F-4D97-AF65-F5344CB8AC3E}">
        <p14:creationId xmlns:p14="http://schemas.microsoft.com/office/powerpoint/2010/main" xmlns="" val="125225410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861D7-B888-4E58-9449-0462FF56318C}" type="slidenum">
              <a:rPr lang="en-US"/>
              <a:pPr/>
              <a:t>1</a:t>
            </a:fld>
            <a:endParaRPr 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r>
              <a:rPr lang="en-US"/>
              <a:t>Click to add notes</a:t>
            </a:r>
          </a:p>
        </p:txBody>
      </p:sp>
    </p:spTree>
    <p:extLst>
      <p:ext uri="{BB962C8B-B14F-4D97-AF65-F5344CB8AC3E}">
        <p14:creationId xmlns:p14="http://schemas.microsoft.com/office/powerpoint/2010/main" xmlns="" val="20296737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fr-FR" sz="1200" kern="1200" dirty="0" smtClean="0">
                <a:solidFill>
                  <a:schemeClr val="tx1"/>
                </a:solidFill>
                <a:latin typeface="Arial" charset="0"/>
                <a:ea typeface="+mn-ea"/>
                <a:cs typeface="+mn-cs"/>
              </a:rPr>
              <a:t>Le pays fait face à une contrainte à l’exportation qui est dictée par la demande du reste du monde pour ses produits.</a:t>
            </a:r>
          </a:p>
          <a:p>
            <a:endParaRPr lang="fr-FR" dirty="0"/>
          </a:p>
        </p:txBody>
      </p:sp>
      <p:sp>
        <p:nvSpPr>
          <p:cNvPr id="4" name="Espace réservé du numéro de diapositive 3"/>
          <p:cNvSpPr>
            <a:spLocks noGrp="1"/>
          </p:cNvSpPr>
          <p:nvPr>
            <p:ph type="sldNum" sz="quarter" idx="10"/>
          </p:nvPr>
        </p:nvSpPr>
        <p:spPr/>
        <p:txBody>
          <a:bodyPr/>
          <a:lstStyle/>
          <a:p>
            <a:r>
              <a:rPr lang="en-US" smtClean="0"/>
              <a:t>Page </a:t>
            </a:r>
            <a:fld id="{C6D3DD33-1C77-4963-91F2-833B8478F489}" type="slidenum">
              <a:rPr lang="en-US" smtClean="0"/>
              <a:pPr/>
              <a:t>23</a:t>
            </a:fld>
            <a:endParaRPr lang="en-US" dirty="0"/>
          </a:p>
        </p:txBody>
      </p:sp>
    </p:spTree>
    <p:extLst>
      <p:ext uri="{BB962C8B-B14F-4D97-AF65-F5344CB8AC3E}">
        <p14:creationId xmlns:p14="http://schemas.microsoft.com/office/powerpoint/2010/main" xmlns="" val="41806516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r>
              <a:rPr lang="en-US" smtClean="0"/>
              <a:t>Page </a:t>
            </a:r>
            <a:fld id="{C6D3DD33-1C77-4963-91F2-833B8478F489}" type="slidenum">
              <a:rPr lang="en-US" smtClean="0"/>
              <a:pPr/>
              <a:t>24</a:t>
            </a:fld>
            <a:endParaRPr lang="en-US" dirty="0"/>
          </a:p>
        </p:txBody>
      </p:sp>
    </p:spTree>
    <p:extLst>
      <p:ext uri="{BB962C8B-B14F-4D97-AF65-F5344CB8AC3E}">
        <p14:creationId xmlns:p14="http://schemas.microsoft.com/office/powerpoint/2010/main" xmlns="" val="3007017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E0AEB6-1D15-4738-BF8C-1B9116A29AE2}" type="slidenum">
              <a:rPr lang="en-US"/>
              <a:pPr/>
              <a:t>2</a:t>
            </a:fld>
            <a:endParaRPr lang="en-US"/>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pPr lvl="1">
              <a:buFontTx/>
              <a:buChar char="•"/>
            </a:pPr>
            <a:endParaRPr lang="en-US" dirty="0"/>
          </a:p>
        </p:txBody>
      </p:sp>
    </p:spTree>
    <p:extLst>
      <p:ext uri="{BB962C8B-B14F-4D97-AF65-F5344CB8AC3E}">
        <p14:creationId xmlns:p14="http://schemas.microsoft.com/office/powerpoint/2010/main" xmlns="" val="10465534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E0AEB6-1D15-4738-BF8C-1B9116A29AE2}" type="slidenum">
              <a:rPr lang="en-US"/>
              <a:pPr/>
              <a:t>3</a:t>
            </a:fld>
            <a:endParaRPr lang="en-US"/>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pPr lvl="1">
              <a:buFontTx/>
              <a:buChar char="•"/>
            </a:pPr>
            <a:r>
              <a:rPr lang="en-US"/>
              <a:t>How presentation will benefit audience: Adult learners are more interested in a subject if they know how or why it is important to them.</a:t>
            </a:r>
          </a:p>
          <a:p>
            <a:pPr lvl="1">
              <a:buFontTx/>
              <a:buChar char="•"/>
            </a:pPr>
            <a:r>
              <a:rPr lang="en-US"/>
              <a:t>Presenter’s level of expertise in the subject: Briefly state your credentials in this area, or explain why participants should listen to you.</a:t>
            </a:r>
          </a:p>
        </p:txBody>
      </p:sp>
    </p:spTree>
    <p:extLst>
      <p:ext uri="{BB962C8B-B14F-4D97-AF65-F5344CB8AC3E}">
        <p14:creationId xmlns:p14="http://schemas.microsoft.com/office/powerpoint/2010/main" xmlns="" val="1046553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E0AEB6-1D15-4738-BF8C-1B9116A29AE2}" type="slidenum">
              <a:rPr lang="en-US"/>
              <a:pPr/>
              <a:t>6</a:t>
            </a:fld>
            <a:endParaRPr lang="en-US"/>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pPr lvl="1">
              <a:buFontTx/>
              <a:buChar char="•"/>
            </a:pPr>
            <a:endParaRPr lang="en-US" dirty="0"/>
          </a:p>
        </p:txBody>
      </p:sp>
    </p:spTree>
    <p:extLst>
      <p:ext uri="{BB962C8B-B14F-4D97-AF65-F5344CB8AC3E}">
        <p14:creationId xmlns:p14="http://schemas.microsoft.com/office/powerpoint/2010/main" xmlns="" val="1046553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E0AEB6-1D15-4738-BF8C-1B9116A29AE2}" type="slidenum">
              <a:rPr lang="en-US"/>
              <a:pPr/>
              <a:t>9</a:t>
            </a:fld>
            <a:endParaRPr lang="en-US"/>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pPr lvl="1">
              <a:buFontTx/>
              <a:buNone/>
            </a:pPr>
            <a:endParaRPr lang="en-US" dirty="0"/>
          </a:p>
        </p:txBody>
      </p:sp>
    </p:spTree>
    <p:extLst>
      <p:ext uri="{BB962C8B-B14F-4D97-AF65-F5344CB8AC3E}">
        <p14:creationId xmlns:p14="http://schemas.microsoft.com/office/powerpoint/2010/main" xmlns="" val="10465534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E0AEB6-1D15-4738-BF8C-1B9116A29AE2}" type="slidenum">
              <a:rPr lang="en-US"/>
              <a:pPr/>
              <a:t>10</a:t>
            </a:fld>
            <a:endParaRPr lang="en-US"/>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pPr lvl="1">
              <a:buFontTx/>
              <a:buChar char="•"/>
            </a:pPr>
            <a:r>
              <a:rPr lang="en-US"/>
              <a:t>How presentation will benefit audience: Adult learners are more interested in a subject if they know how or why it is important to them.</a:t>
            </a:r>
          </a:p>
          <a:p>
            <a:pPr lvl="1">
              <a:buFontTx/>
              <a:buChar char="•"/>
            </a:pPr>
            <a:r>
              <a:rPr lang="en-US"/>
              <a:t>Presenter’s level of expertise in the subject: Briefly state your credentials in this area, or explain why participants should listen to you.</a:t>
            </a:r>
          </a:p>
        </p:txBody>
      </p:sp>
    </p:spTree>
    <p:extLst>
      <p:ext uri="{BB962C8B-B14F-4D97-AF65-F5344CB8AC3E}">
        <p14:creationId xmlns:p14="http://schemas.microsoft.com/office/powerpoint/2010/main" xmlns="" val="10465534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E0AEB6-1D15-4738-BF8C-1B9116A29AE2}" type="slidenum">
              <a:rPr lang="en-US"/>
              <a:pPr/>
              <a:t>14</a:t>
            </a:fld>
            <a:endParaRPr lang="en-US"/>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pPr lvl="8">
              <a:buFontTx/>
              <a:buNone/>
            </a:pPr>
            <a:endParaRPr lang="en-US" dirty="0"/>
          </a:p>
        </p:txBody>
      </p:sp>
    </p:spTree>
    <p:extLst>
      <p:ext uri="{BB962C8B-B14F-4D97-AF65-F5344CB8AC3E}">
        <p14:creationId xmlns:p14="http://schemas.microsoft.com/office/powerpoint/2010/main" xmlns="" val="10465534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E0AEB6-1D15-4738-BF8C-1B9116A29AE2}" type="slidenum">
              <a:rPr lang="en-US"/>
              <a:pPr/>
              <a:t>17</a:t>
            </a:fld>
            <a:endParaRPr lang="en-US"/>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pPr lvl="1">
              <a:buFontTx/>
              <a:buChar char="•"/>
            </a:pPr>
            <a:r>
              <a:rPr lang="en-US"/>
              <a:t>How presentation will benefit audience: Adult learners are more interested in a subject if they know how or why it is important to them.</a:t>
            </a:r>
          </a:p>
          <a:p>
            <a:pPr lvl="1">
              <a:buFontTx/>
              <a:buChar char="•"/>
            </a:pPr>
            <a:r>
              <a:rPr lang="en-US"/>
              <a:t>Presenter’s level of expertise in the subject: Briefly state your credentials in this area, or explain why participants should listen to you.</a:t>
            </a:r>
          </a:p>
        </p:txBody>
      </p:sp>
    </p:spTree>
    <p:extLst>
      <p:ext uri="{BB962C8B-B14F-4D97-AF65-F5344CB8AC3E}">
        <p14:creationId xmlns:p14="http://schemas.microsoft.com/office/powerpoint/2010/main" xmlns="" val="10465534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E0AEB6-1D15-4738-BF8C-1B9116A29AE2}" type="slidenum">
              <a:rPr lang="en-US"/>
              <a:pPr/>
              <a:t>18</a:t>
            </a:fld>
            <a:endParaRPr lang="en-US"/>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pPr lvl="1">
              <a:buFontTx/>
              <a:buChar char="•"/>
            </a:pPr>
            <a:r>
              <a:rPr lang="en-US"/>
              <a:t>How presentation will benefit audience: Adult learners are more interested in a subject if they know how or why it is important to them.</a:t>
            </a:r>
          </a:p>
          <a:p>
            <a:pPr lvl="1">
              <a:buFontTx/>
              <a:buChar char="•"/>
            </a:pPr>
            <a:r>
              <a:rPr lang="en-US"/>
              <a:t>Presenter’s level of expertise in the subject: Briefly state your credentials in this area, or explain why participants should listen to you.</a:t>
            </a:r>
          </a:p>
        </p:txBody>
      </p:sp>
    </p:spTree>
    <p:extLst>
      <p:ext uri="{BB962C8B-B14F-4D97-AF65-F5344CB8AC3E}">
        <p14:creationId xmlns:p14="http://schemas.microsoft.com/office/powerpoint/2010/main" xmlns="" val="1046553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pPr eaLnBrk="1" latinLnBrk="0" hangingPunct="1"/>
            <a:fld id="{53C9C3A5-5D1B-45E3-A4B1-52D2211D0388}" type="datetime1">
              <a:rPr lang="fr-FR" smtClean="0"/>
              <a:pPr eaLnBrk="1" latinLnBrk="0" hangingPunct="1"/>
              <a:t>15/10/2014</a:t>
            </a:fld>
            <a:endParaRPr lang="en-US"/>
          </a:p>
        </p:txBody>
      </p:sp>
      <p:sp>
        <p:nvSpPr>
          <p:cNvPr id="5" name="Espace réservé du pied de page 4"/>
          <p:cNvSpPr>
            <a:spLocks noGrp="1"/>
          </p:cNvSpPr>
          <p:nvPr>
            <p:ph type="ftr" sz="quarter" idx="11"/>
          </p:nvPr>
        </p:nvSpPr>
        <p:spPr/>
        <p:txBody>
          <a:bodyPr/>
          <a:lstStyle/>
          <a:p>
            <a:r>
              <a:rPr lang="fr-FR" altLang="en-US" smtClean="0"/>
              <a:t>PRESENTATION DE LA MCS &amp; DU MEGC DU MALI</a:t>
            </a:r>
            <a:endParaRPr lang="en-US" altLang="en-US" dirty="0"/>
          </a:p>
        </p:txBody>
      </p:sp>
      <p:sp>
        <p:nvSpPr>
          <p:cNvPr id="6" name="Espace réservé du numéro de diapositive 5"/>
          <p:cNvSpPr>
            <a:spLocks noGrp="1"/>
          </p:cNvSpPr>
          <p:nvPr>
            <p:ph type="sldNum" sz="quarter" idx="12"/>
          </p:nvPr>
        </p:nvSpPr>
        <p:spPr/>
        <p:txBody>
          <a:bodyPr/>
          <a:lstStyle/>
          <a:p>
            <a:r>
              <a:rPr lang="en-US" altLang="en-US" smtClean="0"/>
              <a:t>Page </a:t>
            </a:r>
            <a:fld id="{1AA4FAC1-E5EA-4F37-AC9C-EC20A35775CF}" type="slidenum">
              <a:rPr lang="en-US" altLang="en-US" smtClean="0"/>
              <a:pPr/>
              <a:t>‹N°›</a:t>
            </a:fld>
            <a:r>
              <a:rPr lang="en-US" altLang="en-US" smtClean="0"/>
              <a:t> / </a:t>
            </a:r>
            <a:endParaRPr lang="en-US" altLang="en-US" dirty="0"/>
          </a:p>
        </p:txBody>
      </p:sp>
    </p:spTree>
    <p:extLst>
      <p:ext uri="{BB962C8B-B14F-4D97-AF65-F5344CB8AC3E}">
        <p14:creationId xmlns:p14="http://schemas.microsoft.com/office/powerpoint/2010/main" xmlns="" val="3936730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eaLnBrk="1" latinLnBrk="0" hangingPunct="1"/>
            <a:fld id="{51B90279-FA72-485B-B701-4FE9CE5C8DAF}" type="datetime1">
              <a:rPr lang="fr-FR" smtClean="0"/>
              <a:pPr eaLnBrk="1" latinLnBrk="0" hangingPunct="1"/>
              <a:t>15/10/2014</a:t>
            </a:fld>
            <a:endParaRPr lang="en-US"/>
          </a:p>
        </p:txBody>
      </p:sp>
      <p:sp>
        <p:nvSpPr>
          <p:cNvPr id="5" name="Espace réservé du pied de page 4"/>
          <p:cNvSpPr>
            <a:spLocks noGrp="1"/>
          </p:cNvSpPr>
          <p:nvPr>
            <p:ph type="ftr" sz="quarter" idx="11"/>
          </p:nvPr>
        </p:nvSpPr>
        <p:spPr/>
        <p:txBody>
          <a:bodyPr/>
          <a:lstStyle/>
          <a:p>
            <a:r>
              <a:rPr lang="fr-FR" altLang="en-US" smtClean="0"/>
              <a:t>PRESENTATION DE LA MCS &amp; DU MEGC DU MALI</a:t>
            </a:r>
            <a:endParaRPr lang="en-US" altLang="en-US" dirty="0"/>
          </a:p>
        </p:txBody>
      </p:sp>
      <p:sp>
        <p:nvSpPr>
          <p:cNvPr id="6" name="Espace réservé du numéro de diapositive 5"/>
          <p:cNvSpPr>
            <a:spLocks noGrp="1"/>
          </p:cNvSpPr>
          <p:nvPr>
            <p:ph type="sldNum" sz="quarter" idx="12"/>
          </p:nvPr>
        </p:nvSpPr>
        <p:spPr/>
        <p:txBody>
          <a:bodyPr/>
          <a:lstStyle/>
          <a:p>
            <a:r>
              <a:rPr lang="en-US" altLang="en-US" smtClean="0"/>
              <a:t>Page </a:t>
            </a:r>
            <a:fld id="{1AA4FAC1-E5EA-4F37-AC9C-EC20A35775CF}" type="slidenum">
              <a:rPr lang="en-US" altLang="en-US" smtClean="0"/>
              <a:pPr/>
              <a:t>‹N°›</a:t>
            </a:fld>
            <a:r>
              <a:rPr lang="en-US" altLang="en-US" smtClean="0"/>
              <a:t> / </a:t>
            </a:r>
            <a:endParaRPr lang="en-US" altLang="en-US" dirty="0"/>
          </a:p>
        </p:txBody>
      </p:sp>
    </p:spTree>
    <p:extLst>
      <p:ext uri="{BB962C8B-B14F-4D97-AF65-F5344CB8AC3E}">
        <p14:creationId xmlns:p14="http://schemas.microsoft.com/office/powerpoint/2010/main" xmlns="" val="1297553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eaLnBrk="1" latinLnBrk="0" hangingPunct="1"/>
            <a:fld id="{8E73F3B5-DDDA-4F1F-BD0E-71A6F51B36C3}" type="datetime1">
              <a:rPr lang="fr-FR" smtClean="0"/>
              <a:pPr eaLnBrk="1" latinLnBrk="0" hangingPunct="1"/>
              <a:t>15/10/2014</a:t>
            </a:fld>
            <a:endParaRPr lang="en-US"/>
          </a:p>
        </p:txBody>
      </p:sp>
      <p:sp>
        <p:nvSpPr>
          <p:cNvPr id="5" name="Espace réservé du pied de page 4"/>
          <p:cNvSpPr>
            <a:spLocks noGrp="1"/>
          </p:cNvSpPr>
          <p:nvPr>
            <p:ph type="ftr" sz="quarter" idx="11"/>
          </p:nvPr>
        </p:nvSpPr>
        <p:spPr/>
        <p:txBody>
          <a:bodyPr/>
          <a:lstStyle/>
          <a:p>
            <a:r>
              <a:rPr lang="fr-FR" altLang="en-US" smtClean="0"/>
              <a:t>PRESENTATION DE LA MCS &amp; DU MEGC DU MALI</a:t>
            </a:r>
            <a:endParaRPr lang="en-US" altLang="en-US" dirty="0"/>
          </a:p>
        </p:txBody>
      </p:sp>
      <p:sp>
        <p:nvSpPr>
          <p:cNvPr id="6" name="Espace réservé du numéro de diapositive 5"/>
          <p:cNvSpPr>
            <a:spLocks noGrp="1"/>
          </p:cNvSpPr>
          <p:nvPr>
            <p:ph type="sldNum" sz="quarter" idx="12"/>
          </p:nvPr>
        </p:nvSpPr>
        <p:spPr/>
        <p:txBody>
          <a:bodyPr/>
          <a:lstStyle/>
          <a:p>
            <a:r>
              <a:rPr lang="en-US" altLang="en-US" smtClean="0"/>
              <a:t>Page </a:t>
            </a:r>
            <a:fld id="{1AA4FAC1-E5EA-4F37-AC9C-EC20A35775CF}" type="slidenum">
              <a:rPr lang="en-US" altLang="en-US" smtClean="0"/>
              <a:pPr/>
              <a:t>‹N°›</a:t>
            </a:fld>
            <a:r>
              <a:rPr lang="en-US" altLang="en-US" smtClean="0"/>
              <a:t> / </a:t>
            </a:r>
            <a:endParaRPr lang="en-US" altLang="en-US" dirty="0"/>
          </a:p>
        </p:txBody>
      </p:sp>
    </p:spTree>
    <p:extLst>
      <p:ext uri="{BB962C8B-B14F-4D97-AF65-F5344CB8AC3E}">
        <p14:creationId xmlns:p14="http://schemas.microsoft.com/office/powerpoint/2010/main" xmlns="" val="36201925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itle Slide">
    <p:spTree>
      <p:nvGrpSpPr>
        <p:cNvPr id="1" name=""/>
        <p:cNvGrpSpPr/>
        <p:nvPr/>
      </p:nvGrpSpPr>
      <p:grpSpPr>
        <a:xfrm>
          <a:off x="0" y="0"/>
          <a:ext cx="0" cy="0"/>
          <a:chOff x="0" y="0"/>
          <a:chExt cx="0" cy="0"/>
        </a:xfrm>
      </p:grpSpPr>
      <p:sp>
        <p:nvSpPr>
          <p:cNvPr id="66566" name="Rectangle 6"/>
          <p:cNvSpPr>
            <a:spLocks noGrp="1" noChangeArrowheads="1"/>
          </p:cNvSpPr>
          <p:nvPr>
            <p:ph type="ftr" sz="quarter" idx="3"/>
          </p:nvPr>
        </p:nvSpPr>
        <p:spPr>
          <a:xfrm>
            <a:off x="-1" y="6553200"/>
            <a:ext cx="7803669" cy="304800"/>
          </a:xfrm>
          <a:blipFill>
            <a:blip r:embed="rId2" cstate="print"/>
            <a:tile tx="0" ty="0" sx="100000" sy="100000" flip="none" algn="tl"/>
          </a:blipFill>
        </p:spPr>
        <p:txBody>
          <a:bodyPr/>
          <a:lstStyle>
            <a:lvl1pPr algn="l">
              <a:defRPr sz="1400">
                <a:solidFill>
                  <a:srgbClr val="002060"/>
                </a:solidFill>
                <a:latin typeface="Comic Sans MS" pitchFamily="66" charset="0"/>
              </a:defRPr>
            </a:lvl1pPr>
          </a:lstStyle>
          <a:p>
            <a:r>
              <a:rPr lang="fr-FR" smtClean="0"/>
              <a:t>PRESENTATION DE LA MCS &amp; DU MEGC DU MALI</a:t>
            </a:r>
            <a:endParaRPr lang="en-US" altLang="en-US" sz="1600" dirty="0"/>
          </a:p>
        </p:txBody>
      </p:sp>
      <p:sp>
        <p:nvSpPr>
          <p:cNvPr id="66567" name="Rectangle 7"/>
          <p:cNvSpPr>
            <a:spLocks noGrp="1" noChangeArrowheads="1"/>
          </p:cNvSpPr>
          <p:nvPr>
            <p:ph type="sldNum" sz="quarter" idx="4"/>
          </p:nvPr>
        </p:nvSpPr>
        <p:spPr>
          <a:xfrm>
            <a:off x="7809394" y="6553200"/>
            <a:ext cx="1264131" cy="315686"/>
          </a:xfrm>
        </p:spPr>
        <p:style>
          <a:lnRef idx="1">
            <a:schemeClr val="accent4"/>
          </a:lnRef>
          <a:fillRef idx="3">
            <a:schemeClr val="accent4"/>
          </a:fillRef>
          <a:effectRef idx="2">
            <a:schemeClr val="accent4"/>
          </a:effectRef>
          <a:fontRef idx="none"/>
        </p:style>
        <p:txBody>
          <a:bodyPr/>
          <a:lstStyle>
            <a:lvl1pPr>
              <a:defRPr b="1">
                <a:solidFill>
                  <a:schemeClr val="bg1"/>
                </a:solidFill>
                <a:latin typeface="Comic Sans MS" pitchFamily="66" charset="0"/>
              </a:defRPr>
            </a:lvl1pPr>
          </a:lstStyle>
          <a:p>
            <a:r>
              <a:rPr lang="en-US" altLang="en-US" dirty="0" smtClean="0"/>
              <a:t>Page </a:t>
            </a:r>
            <a:fld id="{F364148E-0E63-42EB-BE18-2F6E6BBA5E1C}" type="slidenum">
              <a:rPr lang="en-US" altLang="en-US" smtClean="0"/>
              <a:pPr/>
              <a:t>‹N°›</a:t>
            </a:fld>
            <a:r>
              <a:rPr lang="en-US" altLang="en-US" dirty="0" smtClean="0"/>
              <a:t> /</a:t>
            </a:r>
            <a:endParaRPr lang="en-US" altLang="en-US" dirty="0"/>
          </a:p>
        </p:txBody>
      </p:sp>
      <p:sp>
        <p:nvSpPr>
          <p:cNvPr id="73" name="Line 2"/>
          <p:cNvSpPr>
            <a:spLocks noChangeShapeType="1"/>
          </p:cNvSpPr>
          <p:nvPr userDrawn="1"/>
        </p:nvSpPr>
        <p:spPr bwMode="auto">
          <a:xfrm>
            <a:off x="8001000" y="259645"/>
            <a:ext cx="0" cy="1111955"/>
          </a:xfrm>
          <a:prstGeom prst="line">
            <a:avLst/>
          </a:prstGeom>
          <a:noFill/>
          <a:ln w="9525">
            <a:solidFill>
              <a:schemeClr val="accent2"/>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grpSp>
        <p:nvGrpSpPr>
          <p:cNvPr id="74" name="Group 8" descr="decorative graphic made up of dots"/>
          <p:cNvGrpSpPr>
            <a:grpSpLocks/>
          </p:cNvGrpSpPr>
          <p:nvPr userDrawn="1"/>
        </p:nvGrpSpPr>
        <p:grpSpPr bwMode="auto">
          <a:xfrm>
            <a:off x="8153400" y="395112"/>
            <a:ext cx="792163" cy="900288"/>
            <a:chOff x="5136" y="960"/>
            <a:chExt cx="528" cy="864"/>
          </a:xfrm>
        </p:grpSpPr>
        <p:sp>
          <p:nvSpPr>
            <p:cNvPr id="75"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76" name="Oval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77" name="Oval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78" name="Oval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79" name="Oval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0" name="Oval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1" name="Oval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2" name="Oval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3" name="Oval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4" name="Oval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5" name="Oval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6" name="Oval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7"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8" name="Oval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9" name="Oval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90" name="Oval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91"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92" name="Oval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93" name="Oval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94" name="Oval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95"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96" name="Oval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97" name="Oval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98" name="Oval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99" name="Oval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00" name="Oval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01" name="Oval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02" name="Oval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03" name="Oval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04" name="Oval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05" name="Oval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grpSp>
      <p:sp>
        <p:nvSpPr>
          <p:cNvPr id="106" name="Line 40"/>
          <p:cNvSpPr>
            <a:spLocks noChangeShapeType="1"/>
          </p:cNvSpPr>
          <p:nvPr userDrawn="1"/>
        </p:nvSpPr>
        <p:spPr bwMode="auto">
          <a:xfrm>
            <a:off x="152400" y="1371600"/>
            <a:ext cx="7848600" cy="0"/>
          </a:xfrm>
          <a:prstGeom prst="line">
            <a:avLst/>
          </a:prstGeom>
          <a:noFill/>
          <a:ln w="9525">
            <a:solidFill>
              <a:schemeClr val="accent2"/>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2" name="Titre 1"/>
          <p:cNvSpPr>
            <a:spLocks noGrp="1"/>
          </p:cNvSpPr>
          <p:nvPr>
            <p:ph type="title"/>
          </p:nvPr>
        </p:nvSpPr>
        <p:spPr/>
        <p:txBody>
          <a:bodyPr/>
          <a:lstStyle/>
          <a:p>
            <a:r>
              <a:rPr lang="fr-FR" smtClean="0"/>
              <a:t>Modifiez le style du titre</a:t>
            </a:r>
            <a:endParaRPr lang="fr-F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eaLnBrk="1" latinLnBrk="0" hangingPunct="1"/>
            <a:fld id="{3538D6AB-B8DB-46CD-8DD6-176E2D8CE9A8}" type="datetime1">
              <a:rPr lang="fr-FR" smtClean="0"/>
              <a:pPr eaLnBrk="1" latinLnBrk="0" hangingPunct="1"/>
              <a:t>15/10/2014</a:t>
            </a:fld>
            <a:endParaRPr lang="en-US"/>
          </a:p>
        </p:txBody>
      </p:sp>
      <p:sp>
        <p:nvSpPr>
          <p:cNvPr id="5" name="Espace réservé du pied de page 4"/>
          <p:cNvSpPr>
            <a:spLocks noGrp="1"/>
          </p:cNvSpPr>
          <p:nvPr>
            <p:ph type="ftr" sz="quarter" idx="11"/>
          </p:nvPr>
        </p:nvSpPr>
        <p:spPr/>
        <p:txBody>
          <a:bodyPr/>
          <a:lstStyle/>
          <a:p>
            <a:r>
              <a:rPr lang="fr-FR" altLang="en-US" smtClean="0"/>
              <a:t>PRESENTATION DE LA MCS &amp; DU MEGC DU MALI</a:t>
            </a:r>
            <a:endParaRPr lang="en-US" altLang="en-US" dirty="0"/>
          </a:p>
        </p:txBody>
      </p:sp>
      <p:sp>
        <p:nvSpPr>
          <p:cNvPr id="6" name="Espace réservé du numéro de diapositive 5"/>
          <p:cNvSpPr>
            <a:spLocks noGrp="1"/>
          </p:cNvSpPr>
          <p:nvPr>
            <p:ph type="sldNum" sz="quarter" idx="12"/>
          </p:nvPr>
        </p:nvSpPr>
        <p:spPr/>
        <p:txBody>
          <a:bodyPr/>
          <a:lstStyle/>
          <a:p>
            <a:r>
              <a:rPr lang="en-US" altLang="en-US" smtClean="0"/>
              <a:t>Page </a:t>
            </a:r>
            <a:fld id="{1AA4FAC1-E5EA-4F37-AC9C-EC20A35775CF}" type="slidenum">
              <a:rPr lang="en-US" altLang="en-US" smtClean="0"/>
              <a:pPr/>
              <a:t>‹N°›</a:t>
            </a:fld>
            <a:r>
              <a:rPr lang="en-US" altLang="en-US" smtClean="0"/>
              <a:t> / </a:t>
            </a:r>
            <a:endParaRPr lang="en-US" altLang="en-US" dirty="0"/>
          </a:p>
        </p:txBody>
      </p:sp>
    </p:spTree>
    <p:extLst>
      <p:ext uri="{BB962C8B-B14F-4D97-AF65-F5344CB8AC3E}">
        <p14:creationId xmlns:p14="http://schemas.microsoft.com/office/powerpoint/2010/main" xmlns="" val="4078027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pPr eaLnBrk="1" latinLnBrk="0" hangingPunct="1"/>
            <a:fld id="{01201B71-2228-4F5F-8C7C-BF4B85A05B63}" type="datetime1">
              <a:rPr lang="fr-FR" smtClean="0"/>
              <a:pPr eaLnBrk="1" latinLnBrk="0" hangingPunct="1"/>
              <a:t>15/10/2014</a:t>
            </a:fld>
            <a:endParaRPr lang="en-US"/>
          </a:p>
        </p:txBody>
      </p:sp>
      <p:sp>
        <p:nvSpPr>
          <p:cNvPr id="5" name="Espace réservé du pied de page 4"/>
          <p:cNvSpPr>
            <a:spLocks noGrp="1"/>
          </p:cNvSpPr>
          <p:nvPr>
            <p:ph type="ftr" sz="quarter" idx="11"/>
          </p:nvPr>
        </p:nvSpPr>
        <p:spPr/>
        <p:txBody>
          <a:bodyPr/>
          <a:lstStyle/>
          <a:p>
            <a:r>
              <a:rPr lang="fr-FR" altLang="en-US" smtClean="0"/>
              <a:t>PRESENTATION DE LA MCS &amp; DU MEGC DU MALI</a:t>
            </a:r>
            <a:endParaRPr lang="en-US" altLang="en-US" dirty="0"/>
          </a:p>
        </p:txBody>
      </p:sp>
      <p:sp>
        <p:nvSpPr>
          <p:cNvPr id="6" name="Espace réservé du numéro de diapositive 5"/>
          <p:cNvSpPr>
            <a:spLocks noGrp="1"/>
          </p:cNvSpPr>
          <p:nvPr>
            <p:ph type="sldNum" sz="quarter" idx="12"/>
          </p:nvPr>
        </p:nvSpPr>
        <p:spPr/>
        <p:txBody>
          <a:bodyPr/>
          <a:lstStyle/>
          <a:p>
            <a:r>
              <a:rPr lang="en-US" altLang="en-US" smtClean="0"/>
              <a:t>Page </a:t>
            </a:r>
            <a:fld id="{1AA4FAC1-E5EA-4F37-AC9C-EC20A35775CF}" type="slidenum">
              <a:rPr lang="en-US" altLang="en-US" smtClean="0"/>
              <a:pPr/>
              <a:t>‹N°›</a:t>
            </a:fld>
            <a:r>
              <a:rPr lang="en-US" altLang="en-US" smtClean="0"/>
              <a:t> / </a:t>
            </a:r>
            <a:endParaRPr lang="en-US" altLang="en-US" dirty="0"/>
          </a:p>
        </p:txBody>
      </p:sp>
    </p:spTree>
    <p:extLst>
      <p:ext uri="{BB962C8B-B14F-4D97-AF65-F5344CB8AC3E}">
        <p14:creationId xmlns:p14="http://schemas.microsoft.com/office/powerpoint/2010/main" xmlns="" val="1794154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pPr eaLnBrk="1" latinLnBrk="0" hangingPunct="1"/>
            <a:fld id="{6157578A-7AD1-4076-AB7E-ABB5BADD37D8}" type="datetime1">
              <a:rPr lang="fr-FR" smtClean="0"/>
              <a:pPr eaLnBrk="1" latinLnBrk="0" hangingPunct="1"/>
              <a:t>15/10/2014</a:t>
            </a:fld>
            <a:endParaRPr lang="en-US"/>
          </a:p>
        </p:txBody>
      </p:sp>
      <p:sp>
        <p:nvSpPr>
          <p:cNvPr id="6" name="Espace réservé du pied de page 5"/>
          <p:cNvSpPr>
            <a:spLocks noGrp="1"/>
          </p:cNvSpPr>
          <p:nvPr>
            <p:ph type="ftr" sz="quarter" idx="11"/>
          </p:nvPr>
        </p:nvSpPr>
        <p:spPr/>
        <p:txBody>
          <a:bodyPr/>
          <a:lstStyle/>
          <a:p>
            <a:r>
              <a:rPr lang="fr-FR" altLang="en-US" smtClean="0"/>
              <a:t>PRESENTATION DE LA MCS &amp; DU MEGC DU MALI</a:t>
            </a:r>
            <a:endParaRPr lang="en-US" altLang="en-US" dirty="0"/>
          </a:p>
        </p:txBody>
      </p:sp>
      <p:sp>
        <p:nvSpPr>
          <p:cNvPr id="7" name="Espace réservé du numéro de diapositive 6"/>
          <p:cNvSpPr>
            <a:spLocks noGrp="1"/>
          </p:cNvSpPr>
          <p:nvPr>
            <p:ph type="sldNum" sz="quarter" idx="12"/>
          </p:nvPr>
        </p:nvSpPr>
        <p:spPr/>
        <p:txBody>
          <a:bodyPr/>
          <a:lstStyle/>
          <a:p>
            <a:r>
              <a:rPr lang="en-US" altLang="en-US" smtClean="0"/>
              <a:t>Page </a:t>
            </a:r>
            <a:fld id="{1AA4FAC1-E5EA-4F37-AC9C-EC20A35775CF}" type="slidenum">
              <a:rPr lang="en-US" altLang="en-US" smtClean="0"/>
              <a:pPr/>
              <a:t>‹N°›</a:t>
            </a:fld>
            <a:r>
              <a:rPr lang="en-US" altLang="en-US" smtClean="0"/>
              <a:t> / </a:t>
            </a:r>
            <a:endParaRPr lang="en-US" altLang="en-US" dirty="0"/>
          </a:p>
        </p:txBody>
      </p:sp>
    </p:spTree>
    <p:extLst>
      <p:ext uri="{BB962C8B-B14F-4D97-AF65-F5344CB8AC3E}">
        <p14:creationId xmlns:p14="http://schemas.microsoft.com/office/powerpoint/2010/main" xmlns="" val="2089646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pPr eaLnBrk="1" latinLnBrk="0" hangingPunct="1"/>
            <a:fld id="{15BC8572-6A0D-4AB0-8D54-487DA20430AB}" type="datetime1">
              <a:rPr lang="fr-FR" smtClean="0"/>
              <a:pPr eaLnBrk="1" latinLnBrk="0" hangingPunct="1"/>
              <a:t>15/10/2014</a:t>
            </a:fld>
            <a:endParaRPr lang="en-US"/>
          </a:p>
        </p:txBody>
      </p:sp>
      <p:sp>
        <p:nvSpPr>
          <p:cNvPr id="8" name="Espace réservé du pied de page 7"/>
          <p:cNvSpPr>
            <a:spLocks noGrp="1"/>
          </p:cNvSpPr>
          <p:nvPr>
            <p:ph type="ftr" sz="quarter" idx="11"/>
          </p:nvPr>
        </p:nvSpPr>
        <p:spPr/>
        <p:txBody>
          <a:bodyPr/>
          <a:lstStyle/>
          <a:p>
            <a:r>
              <a:rPr lang="fr-FR" altLang="en-US" smtClean="0"/>
              <a:t>PRESENTATION DE LA MCS &amp; DU MEGC DU MALI</a:t>
            </a:r>
            <a:endParaRPr lang="en-US" altLang="en-US" dirty="0"/>
          </a:p>
        </p:txBody>
      </p:sp>
      <p:sp>
        <p:nvSpPr>
          <p:cNvPr id="9" name="Espace réservé du numéro de diapositive 8"/>
          <p:cNvSpPr>
            <a:spLocks noGrp="1"/>
          </p:cNvSpPr>
          <p:nvPr>
            <p:ph type="sldNum" sz="quarter" idx="12"/>
          </p:nvPr>
        </p:nvSpPr>
        <p:spPr/>
        <p:txBody>
          <a:bodyPr/>
          <a:lstStyle/>
          <a:p>
            <a:r>
              <a:rPr lang="en-US" altLang="en-US" smtClean="0"/>
              <a:t>Page </a:t>
            </a:r>
            <a:fld id="{1AA4FAC1-E5EA-4F37-AC9C-EC20A35775CF}" type="slidenum">
              <a:rPr lang="en-US" altLang="en-US" smtClean="0"/>
              <a:pPr/>
              <a:t>‹N°›</a:t>
            </a:fld>
            <a:r>
              <a:rPr lang="en-US" altLang="en-US" smtClean="0"/>
              <a:t> / </a:t>
            </a:r>
            <a:endParaRPr lang="en-US" altLang="en-US" dirty="0"/>
          </a:p>
        </p:txBody>
      </p:sp>
    </p:spTree>
    <p:extLst>
      <p:ext uri="{BB962C8B-B14F-4D97-AF65-F5344CB8AC3E}">
        <p14:creationId xmlns:p14="http://schemas.microsoft.com/office/powerpoint/2010/main" xmlns="" val="4017455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pPr eaLnBrk="1" latinLnBrk="0" hangingPunct="1"/>
            <a:fld id="{6C1A9A56-1805-4F62-B6CB-5CA599A258C0}" type="datetime1">
              <a:rPr lang="fr-FR" smtClean="0"/>
              <a:pPr eaLnBrk="1" latinLnBrk="0" hangingPunct="1"/>
              <a:t>15/10/2014</a:t>
            </a:fld>
            <a:endParaRPr lang="en-US"/>
          </a:p>
        </p:txBody>
      </p:sp>
      <p:sp>
        <p:nvSpPr>
          <p:cNvPr id="4" name="Espace réservé du pied de page 3"/>
          <p:cNvSpPr>
            <a:spLocks noGrp="1"/>
          </p:cNvSpPr>
          <p:nvPr>
            <p:ph type="ftr" sz="quarter" idx="11"/>
          </p:nvPr>
        </p:nvSpPr>
        <p:spPr/>
        <p:txBody>
          <a:bodyPr/>
          <a:lstStyle/>
          <a:p>
            <a:r>
              <a:rPr lang="fr-FR" altLang="en-US" smtClean="0"/>
              <a:t>PRESENTATION DE LA MCS &amp; DU MEGC DU MALI</a:t>
            </a:r>
            <a:endParaRPr lang="en-US" altLang="en-US" dirty="0"/>
          </a:p>
        </p:txBody>
      </p:sp>
      <p:sp>
        <p:nvSpPr>
          <p:cNvPr id="5" name="Espace réservé du numéro de diapositive 4"/>
          <p:cNvSpPr>
            <a:spLocks noGrp="1"/>
          </p:cNvSpPr>
          <p:nvPr>
            <p:ph type="sldNum" sz="quarter" idx="12"/>
          </p:nvPr>
        </p:nvSpPr>
        <p:spPr/>
        <p:txBody>
          <a:bodyPr/>
          <a:lstStyle/>
          <a:p>
            <a:r>
              <a:rPr lang="en-US" altLang="en-US" smtClean="0"/>
              <a:t>Page </a:t>
            </a:r>
            <a:fld id="{1AA4FAC1-E5EA-4F37-AC9C-EC20A35775CF}" type="slidenum">
              <a:rPr lang="en-US" altLang="en-US" smtClean="0"/>
              <a:pPr/>
              <a:t>‹N°›</a:t>
            </a:fld>
            <a:r>
              <a:rPr lang="en-US" altLang="en-US" smtClean="0"/>
              <a:t> / </a:t>
            </a:r>
            <a:endParaRPr lang="en-US" altLang="en-US" dirty="0"/>
          </a:p>
        </p:txBody>
      </p:sp>
    </p:spTree>
    <p:extLst>
      <p:ext uri="{BB962C8B-B14F-4D97-AF65-F5344CB8AC3E}">
        <p14:creationId xmlns:p14="http://schemas.microsoft.com/office/powerpoint/2010/main" xmlns="" val="2619571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eaLnBrk="1" latinLnBrk="0" hangingPunct="1"/>
            <a:fld id="{06272DA5-7C2B-4000-97BB-D1352179371E}" type="datetime1">
              <a:rPr lang="fr-FR" smtClean="0"/>
              <a:pPr eaLnBrk="1" latinLnBrk="0" hangingPunct="1"/>
              <a:t>15/10/2014</a:t>
            </a:fld>
            <a:endParaRPr lang="en-US"/>
          </a:p>
        </p:txBody>
      </p:sp>
      <p:sp>
        <p:nvSpPr>
          <p:cNvPr id="3" name="Espace réservé du pied de page 2"/>
          <p:cNvSpPr>
            <a:spLocks noGrp="1"/>
          </p:cNvSpPr>
          <p:nvPr>
            <p:ph type="ftr" sz="quarter" idx="11"/>
          </p:nvPr>
        </p:nvSpPr>
        <p:spPr/>
        <p:txBody>
          <a:bodyPr/>
          <a:lstStyle/>
          <a:p>
            <a:r>
              <a:rPr lang="fr-FR" altLang="en-US" smtClean="0"/>
              <a:t>PRESENTATION DE LA MCS &amp; DU MEGC DU MALI</a:t>
            </a:r>
            <a:endParaRPr lang="en-US" altLang="en-US" dirty="0"/>
          </a:p>
        </p:txBody>
      </p:sp>
      <p:sp>
        <p:nvSpPr>
          <p:cNvPr id="4" name="Espace réservé du numéro de diapositive 3"/>
          <p:cNvSpPr>
            <a:spLocks noGrp="1"/>
          </p:cNvSpPr>
          <p:nvPr>
            <p:ph type="sldNum" sz="quarter" idx="12"/>
          </p:nvPr>
        </p:nvSpPr>
        <p:spPr/>
        <p:txBody>
          <a:bodyPr/>
          <a:lstStyle/>
          <a:p>
            <a:r>
              <a:rPr lang="en-US" altLang="en-US" smtClean="0"/>
              <a:t>Page </a:t>
            </a:r>
            <a:fld id="{1AA4FAC1-E5EA-4F37-AC9C-EC20A35775CF}" type="slidenum">
              <a:rPr lang="en-US" altLang="en-US" smtClean="0"/>
              <a:pPr/>
              <a:t>‹N°›</a:t>
            </a:fld>
            <a:r>
              <a:rPr lang="en-US" altLang="en-US" smtClean="0"/>
              <a:t> / </a:t>
            </a:r>
            <a:endParaRPr lang="en-US" altLang="en-US" dirty="0"/>
          </a:p>
        </p:txBody>
      </p:sp>
    </p:spTree>
    <p:extLst>
      <p:ext uri="{BB962C8B-B14F-4D97-AF65-F5344CB8AC3E}">
        <p14:creationId xmlns:p14="http://schemas.microsoft.com/office/powerpoint/2010/main" xmlns="" val="3447564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pPr eaLnBrk="1" latinLnBrk="0" hangingPunct="1"/>
            <a:fld id="{168D29D8-18D4-4E33-BC68-E0A9DF4182CD}" type="datetime1">
              <a:rPr lang="fr-FR" smtClean="0"/>
              <a:pPr eaLnBrk="1" latinLnBrk="0" hangingPunct="1"/>
              <a:t>15/10/2014</a:t>
            </a:fld>
            <a:endParaRPr lang="en-US"/>
          </a:p>
        </p:txBody>
      </p:sp>
      <p:sp>
        <p:nvSpPr>
          <p:cNvPr id="6" name="Espace réservé du pied de page 5"/>
          <p:cNvSpPr>
            <a:spLocks noGrp="1"/>
          </p:cNvSpPr>
          <p:nvPr>
            <p:ph type="ftr" sz="quarter" idx="11"/>
          </p:nvPr>
        </p:nvSpPr>
        <p:spPr/>
        <p:txBody>
          <a:bodyPr/>
          <a:lstStyle/>
          <a:p>
            <a:r>
              <a:rPr lang="fr-FR" altLang="en-US" smtClean="0"/>
              <a:t>PRESENTATION DE LA MCS &amp; DU MEGC DU MALI</a:t>
            </a:r>
            <a:endParaRPr lang="en-US" altLang="en-US" dirty="0"/>
          </a:p>
        </p:txBody>
      </p:sp>
      <p:sp>
        <p:nvSpPr>
          <p:cNvPr id="7" name="Espace réservé du numéro de diapositive 6"/>
          <p:cNvSpPr>
            <a:spLocks noGrp="1"/>
          </p:cNvSpPr>
          <p:nvPr>
            <p:ph type="sldNum" sz="quarter" idx="12"/>
          </p:nvPr>
        </p:nvSpPr>
        <p:spPr/>
        <p:txBody>
          <a:bodyPr/>
          <a:lstStyle/>
          <a:p>
            <a:r>
              <a:rPr lang="en-US" altLang="en-US" smtClean="0"/>
              <a:t>Page </a:t>
            </a:r>
            <a:fld id="{1AA4FAC1-E5EA-4F37-AC9C-EC20A35775CF}" type="slidenum">
              <a:rPr lang="en-US" altLang="en-US" smtClean="0"/>
              <a:pPr/>
              <a:t>‹N°›</a:t>
            </a:fld>
            <a:r>
              <a:rPr lang="en-US" altLang="en-US" smtClean="0"/>
              <a:t> / </a:t>
            </a:r>
            <a:endParaRPr lang="en-US" altLang="en-US" dirty="0"/>
          </a:p>
        </p:txBody>
      </p:sp>
    </p:spTree>
    <p:extLst>
      <p:ext uri="{BB962C8B-B14F-4D97-AF65-F5344CB8AC3E}">
        <p14:creationId xmlns:p14="http://schemas.microsoft.com/office/powerpoint/2010/main" xmlns="" val="2609104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pPr eaLnBrk="1" latinLnBrk="0" hangingPunct="1"/>
            <a:fld id="{E1BA023E-95AA-48BA-8D86-6164C7529EAD}" type="datetime1">
              <a:rPr lang="fr-FR" smtClean="0"/>
              <a:pPr eaLnBrk="1" latinLnBrk="0" hangingPunct="1"/>
              <a:t>15/10/2014</a:t>
            </a:fld>
            <a:endParaRPr lang="en-US"/>
          </a:p>
        </p:txBody>
      </p:sp>
      <p:sp>
        <p:nvSpPr>
          <p:cNvPr id="6" name="Espace réservé du pied de page 5"/>
          <p:cNvSpPr>
            <a:spLocks noGrp="1"/>
          </p:cNvSpPr>
          <p:nvPr>
            <p:ph type="ftr" sz="quarter" idx="11"/>
          </p:nvPr>
        </p:nvSpPr>
        <p:spPr/>
        <p:txBody>
          <a:bodyPr/>
          <a:lstStyle/>
          <a:p>
            <a:r>
              <a:rPr lang="fr-FR" altLang="en-US" smtClean="0"/>
              <a:t>PRESENTATION DE LA MCS &amp; DU MEGC DU MALI</a:t>
            </a:r>
            <a:endParaRPr lang="en-US" altLang="en-US" dirty="0"/>
          </a:p>
        </p:txBody>
      </p:sp>
      <p:sp>
        <p:nvSpPr>
          <p:cNvPr id="7" name="Espace réservé du numéro de diapositive 6"/>
          <p:cNvSpPr>
            <a:spLocks noGrp="1"/>
          </p:cNvSpPr>
          <p:nvPr>
            <p:ph type="sldNum" sz="quarter" idx="12"/>
          </p:nvPr>
        </p:nvSpPr>
        <p:spPr/>
        <p:txBody>
          <a:bodyPr/>
          <a:lstStyle/>
          <a:p>
            <a:r>
              <a:rPr lang="en-US" altLang="en-US" smtClean="0"/>
              <a:t>Page </a:t>
            </a:r>
            <a:fld id="{1AA4FAC1-E5EA-4F37-AC9C-EC20A35775CF}" type="slidenum">
              <a:rPr lang="en-US" altLang="en-US" smtClean="0"/>
              <a:pPr/>
              <a:t>‹N°›</a:t>
            </a:fld>
            <a:r>
              <a:rPr lang="en-US" altLang="en-US" smtClean="0"/>
              <a:t> / </a:t>
            </a:r>
            <a:endParaRPr lang="en-US" altLang="en-US" dirty="0"/>
          </a:p>
        </p:txBody>
      </p:sp>
    </p:spTree>
    <p:extLst>
      <p:ext uri="{BB962C8B-B14F-4D97-AF65-F5344CB8AC3E}">
        <p14:creationId xmlns:p14="http://schemas.microsoft.com/office/powerpoint/2010/main" xmlns="" val="2935329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1" latinLnBrk="0" hangingPunct="1"/>
            <a:fld id="{7FEB5E93-53CF-458B-BAEF-4CFEC4E4EC2C}" type="datetime1">
              <a:rPr lang="fr-FR" smtClean="0">
                <a:solidFill>
                  <a:schemeClr val="tx1">
                    <a:shade val="50000"/>
                  </a:schemeClr>
                </a:solidFill>
              </a:rPr>
              <a:pPr eaLnBrk="1" latinLnBrk="0" hangingPunct="1"/>
              <a:t>15/10/2014</a:t>
            </a:fld>
            <a:endParaRPr lang="en-US">
              <a:solidFill>
                <a:schemeClr val="tx1">
                  <a:shade val="50000"/>
                </a:schemeClr>
              </a:solidFill>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ltLang="en-US" smtClean="0"/>
              <a:t>PRESENTATION DE LA MCS &amp; DU MEGC DU MALI</a:t>
            </a:r>
            <a:endParaRPr lang="en-US" altLang="en-US"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altLang="en-US" smtClean="0"/>
              <a:t>Page </a:t>
            </a:r>
            <a:fld id="{1AA4FAC1-E5EA-4F37-AC9C-EC20A35775CF}" type="slidenum">
              <a:rPr lang="en-US" altLang="en-US" smtClean="0"/>
              <a:pPr/>
              <a:t>‹N°›</a:t>
            </a:fld>
            <a:r>
              <a:rPr lang="en-US" altLang="en-US" smtClean="0"/>
              <a:t> / </a:t>
            </a:r>
            <a:endParaRPr lang="en-US" altLang="en-US" dirty="0"/>
          </a:p>
        </p:txBody>
      </p:sp>
      <p:sp>
        <p:nvSpPr>
          <p:cNvPr id="7" name="Rectangle 6"/>
          <p:cNvSpPr/>
          <p:nvPr userDrawn="1"/>
        </p:nvSpPr>
        <p:spPr>
          <a:xfrm>
            <a:off x="0" y="0"/>
            <a:ext cx="9144000" cy="307777"/>
          </a:xfrm>
          <a:prstGeom prst="rect">
            <a:avLst/>
          </a:prstGeom>
        </p:spPr>
        <p:txBody>
          <a:bodyPr wrap="square">
            <a:spAutoFit/>
          </a:bodyPr>
          <a:lstStyle/>
          <a:p>
            <a:pPr lvl="0" algn="ctr" fontAlgn="base">
              <a:spcBef>
                <a:spcPct val="0"/>
              </a:spcBef>
              <a:spcAft>
                <a:spcPct val="0"/>
              </a:spcAft>
            </a:pPr>
            <a:r>
              <a:rPr lang="fr-FR" sz="1400" b="1" dirty="0" smtClean="0">
                <a:solidFill>
                  <a:srgbClr val="002060"/>
                </a:solidFill>
                <a:latin typeface="Calibri" pitchFamily="34" charset="0"/>
                <a:ea typeface="MS Mincho" pitchFamily="49" charset="-128"/>
                <a:cs typeface="Times New Roman" pitchFamily="18" charset="0"/>
              </a:rPr>
              <a:t>Atelier régional de formation en simulation d'impact avec les modèles EGC</a:t>
            </a:r>
            <a:endParaRPr kumimoji="0" lang="fr-FR" sz="1400" b="0" i="0" u="none" strike="noStrike" cap="none" normalizeH="0" baseline="0" dirty="0" smtClean="0">
              <a:ln>
                <a:noFill/>
              </a:ln>
              <a:solidFill>
                <a:srgbClr val="002060"/>
              </a:solidFill>
              <a:effectLst/>
              <a:latin typeface="Arial" pitchFamily="34" charset="0"/>
              <a:cs typeface="Arial" pitchFamily="34" charset="0"/>
            </a:endParaRPr>
          </a:p>
        </p:txBody>
      </p:sp>
    </p:spTree>
    <p:extLst>
      <p:ext uri="{BB962C8B-B14F-4D97-AF65-F5344CB8AC3E}">
        <p14:creationId xmlns:p14="http://schemas.microsoft.com/office/powerpoint/2010/main" xmlns="" val="2672153389"/>
      </p:ext>
    </p:extLst>
  </p:cSld>
  <p:clrMap bg1="lt1" tx1="dk1" bg2="lt2" tx2="dk2" accent1="accent1" accent2="accent2" accent3="accent3" accent4="accent4" accent5="accent5" accent6="accent6" hlink="hlink" folHlink="folHlink"/>
  <p:sldLayoutIdLst>
    <p:sldLayoutId id="2147484002" r:id="rId1"/>
    <p:sldLayoutId id="2147484003" r:id="rId2"/>
    <p:sldLayoutId id="2147484004" r:id="rId3"/>
    <p:sldLayoutId id="2147484005" r:id="rId4"/>
    <p:sldLayoutId id="2147484006" r:id="rId5"/>
    <p:sldLayoutId id="2147484007" r:id="rId6"/>
    <p:sldLayoutId id="2147484008" r:id="rId7"/>
    <p:sldLayoutId id="2147484009" r:id="rId8"/>
    <p:sldLayoutId id="2147484010" r:id="rId9"/>
    <p:sldLayoutId id="2147484011" r:id="rId10"/>
    <p:sldLayoutId id="2147484012" r:id="rId11"/>
    <p:sldLayoutId id="2147484013"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CS%20MALI.xls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CS%20MALI.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source%20donn&#233;es%20Matrices.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1"/>
          <p:cNvSpPr txBox="1">
            <a:spLocks/>
          </p:cNvSpPr>
          <p:nvPr/>
        </p:nvSpPr>
        <p:spPr>
          <a:xfrm>
            <a:off x="0" y="188641"/>
            <a:ext cx="7924800" cy="1106759"/>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ysClr val="windowText" lastClr="000000"/>
                </a:solidFill>
                <a:effectLst/>
                <a:uLnTx/>
                <a:uFillTx/>
                <a:latin typeface="Calibri"/>
                <a:ea typeface="+mj-ea"/>
                <a:cs typeface="+mj-cs"/>
              </a:rPr>
              <a:t/>
            </a:r>
            <a:br>
              <a:rPr kumimoji="0" lang="fr-FR" sz="2000" b="1" i="0" u="none" strike="noStrike" kern="1200" cap="none" spc="0" normalizeH="0" baseline="0" noProof="0" dirty="0" smtClean="0">
                <a:ln>
                  <a:noFill/>
                </a:ln>
                <a:solidFill>
                  <a:sysClr val="windowText" lastClr="000000"/>
                </a:solidFill>
                <a:effectLst/>
                <a:uLnTx/>
                <a:uFillTx/>
                <a:latin typeface="Calibri"/>
                <a:ea typeface="+mj-ea"/>
                <a:cs typeface="+mj-cs"/>
              </a:rPr>
            </a:br>
            <a:r>
              <a:rPr kumimoji="0" lang="fr-FR" sz="2000" b="1" i="0" u="none" strike="noStrike" kern="1200" cap="none" spc="0" normalizeH="0" baseline="0" noProof="0" dirty="0" smtClean="0">
                <a:ln>
                  <a:noFill/>
                </a:ln>
                <a:solidFill>
                  <a:sysClr val="windowText" lastClr="000000"/>
                </a:solidFill>
                <a:effectLst/>
                <a:uLnTx/>
                <a:uFillTx/>
                <a:latin typeface="Calibri"/>
                <a:ea typeface="+mj-ea"/>
                <a:cs typeface="+mj-cs"/>
              </a:rPr>
              <a:t/>
            </a:r>
            <a:br>
              <a:rPr kumimoji="0" lang="fr-FR" sz="2000" b="1" i="0" u="none" strike="noStrike" kern="1200" cap="none" spc="0" normalizeH="0" baseline="0" noProof="0" dirty="0" smtClean="0">
                <a:ln>
                  <a:noFill/>
                </a:ln>
                <a:solidFill>
                  <a:sysClr val="windowText" lastClr="000000"/>
                </a:solidFill>
                <a:effectLst/>
                <a:uLnTx/>
                <a:uFillTx/>
                <a:latin typeface="Calibri"/>
                <a:ea typeface="+mj-ea"/>
                <a:cs typeface="+mj-cs"/>
              </a:rPr>
            </a:br>
            <a:r>
              <a:rPr kumimoji="0" lang="fr-FR" sz="2000" b="1" i="0" u="none" strike="noStrike" kern="1200" cap="none" spc="0" normalizeH="0" baseline="0" noProof="0" dirty="0" smtClean="0">
                <a:ln>
                  <a:noFill/>
                </a:ln>
                <a:solidFill>
                  <a:sysClr val="windowText" lastClr="000000"/>
                </a:solidFill>
                <a:effectLst/>
                <a:uLnTx/>
                <a:uFillTx/>
                <a:latin typeface="Calibri"/>
                <a:ea typeface="+mj-ea"/>
                <a:cs typeface="+mj-cs"/>
              </a:rPr>
              <a:t/>
            </a:r>
            <a:br>
              <a:rPr kumimoji="0" lang="fr-FR" sz="2000" b="1" i="0" u="none" strike="noStrike" kern="1200" cap="none" spc="0" normalizeH="0" baseline="0" noProof="0" dirty="0" smtClean="0">
                <a:ln>
                  <a:noFill/>
                </a:ln>
                <a:solidFill>
                  <a:sysClr val="windowText" lastClr="000000"/>
                </a:solidFill>
                <a:effectLst/>
                <a:uLnTx/>
                <a:uFillTx/>
                <a:latin typeface="Calibri"/>
                <a:ea typeface="+mj-ea"/>
                <a:cs typeface="+mj-cs"/>
              </a:rPr>
            </a:br>
            <a:r>
              <a:rPr kumimoji="0" lang="fr-FR" sz="2000" b="1" i="0" u="none" strike="noStrike" kern="1200" cap="none" spc="0" normalizeH="0" baseline="0" noProof="0" dirty="0" smtClean="0">
                <a:ln>
                  <a:noFill/>
                </a:ln>
                <a:solidFill>
                  <a:sysClr val="windowText" lastClr="000000"/>
                </a:solidFill>
                <a:effectLst/>
                <a:uLnTx/>
                <a:uFillTx/>
                <a:latin typeface="Calibri"/>
                <a:ea typeface="+mj-ea"/>
                <a:cs typeface="+mj-cs"/>
              </a:rPr>
              <a:t/>
            </a:r>
            <a:br>
              <a:rPr kumimoji="0" lang="fr-FR" sz="2000" b="1" i="0" u="none" strike="noStrike" kern="1200" cap="none" spc="0" normalizeH="0" baseline="0" noProof="0" dirty="0" smtClean="0">
                <a:ln>
                  <a:noFill/>
                </a:ln>
                <a:solidFill>
                  <a:sysClr val="windowText" lastClr="000000"/>
                </a:solidFill>
                <a:effectLst/>
                <a:uLnTx/>
                <a:uFillTx/>
                <a:latin typeface="Calibri"/>
                <a:ea typeface="+mj-ea"/>
                <a:cs typeface="+mj-cs"/>
              </a:rPr>
            </a:br>
            <a:r>
              <a:rPr kumimoji="0" lang="fr-FR" sz="4400" b="1" i="0" u="none" strike="noStrike" kern="1200" cap="none" spc="0" normalizeH="0" baseline="0" noProof="0" dirty="0" smtClean="0">
                <a:ln>
                  <a:noFill/>
                </a:ln>
                <a:solidFill>
                  <a:sysClr val="windowText" lastClr="000000"/>
                </a:solidFill>
                <a:effectLst/>
                <a:uLnTx/>
                <a:uFillTx/>
                <a:latin typeface="Calibri"/>
                <a:ea typeface="+mj-ea"/>
                <a:cs typeface="+mj-cs"/>
              </a:rPr>
              <a:t> </a:t>
            </a:r>
            <a:br>
              <a:rPr kumimoji="0" lang="fr-FR" sz="4400" b="1" i="0" u="none" strike="noStrike" kern="1200" cap="none" spc="0" normalizeH="0" baseline="0" noProof="0" dirty="0" smtClean="0">
                <a:ln>
                  <a:noFill/>
                </a:ln>
                <a:solidFill>
                  <a:sysClr val="windowText" lastClr="000000"/>
                </a:solidFill>
                <a:effectLst/>
                <a:uLnTx/>
                <a:uFillTx/>
                <a:latin typeface="Calibri"/>
                <a:ea typeface="+mj-ea"/>
                <a:cs typeface="+mj-cs"/>
              </a:rPr>
            </a:br>
            <a:endParaRPr kumimoji="0" lang="fr-FR" sz="4400" b="1" i="0" u="none" strike="noStrike" kern="1200" cap="none" spc="0" normalizeH="0" baseline="0" noProof="0" dirty="0" smtClean="0">
              <a:ln>
                <a:noFill/>
              </a:ln>
              <a:solidFill>
                <a:sysClr val="windowText" lastClr="000000"/>
              </a:solidFill>
              <a:effectLst/>
              <a:uLnTx/>
              <a:uFillTx/>
              <a:latin typeface="Calibri"/>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fr-FR" sz="8000" b="1" i="0" u="none" strike="noStrike" kern="1200" cap="none" spc="0" normalizeH="0" baseline="0" noProof="0" dirty="0" smtClean="0">
              <a:ln>
                <a:noFill/>
              </a:ln>
              <a:solidFill>
                <a:sysClr val="windowText" lastClr="000000"/>
              </a:solidFill>
              <a:effectLst/>
              <a:uLnTx/>
              <a:uFillTx/>
              <a:latin typeface="Book Antiqua" pitchFamily="18" charset="0"/>
            </a:endParaRPr>
          </a:p>
          <a:p>
            <a:pPr lvl="0" algn="l" fontAlgn="auto">
              <a:spcAft>
                <a:spcPts val="0"/>
              </a:spcAft>
              <a:defRPr/>
            </a:pPr>
            <a:r>
              <a:rPr lang="fr-FR" sz="8000" dirty="0" smtClean="0">
                <a:solidFill>
                  <a:sysClr val="windowText" lastClr="000000"/>
                </a:solidFill>
                <a:latin typeface="Book Antiqua" pitchFamily="18" charset="0"/>
              </a:rPr>
              <a:t>                                                    </a:t>
            </a:r>
          </a:p>
          <a:p>
            <a:pPr lvl="0" algn="l" fontAlgn="auto">
              <a:spcAft>
                <a:spcPts val="0"/>
              </a:spcAft>
              <a:defRPr/>
            </a:pPr>
            <a:r>
              <a:rPr lang="fr-FR" sz="8000" dirty="0" smtClean="0">
                <a:solidFill>
                  <a:sysClr val="windowText" lastClr="000000"/>
                </a:solidFill>
                <a:latin typeface="Book Antiqua" pitchFamily="18" charset="0"/>
              </a:rPr>
              <a:t>     REPUBLIQUE DU </a:t>
            </a:r>
            <a:r>
              <a:rPr lang="fr-FR" sz="8000" dirty="0">
                <a:solidFill>
                  <a:sysClr val="windowText" lastClr="000000"/>
                </a:solidFill>
                <a:latin typeface="Book Antiqua" pitchFamily="18" charset="0"/>
              </a:rPr>
              <a:t>MALI    </a:t>
            </a:r>
            <a:r>
              <a:rPr lang="fr-FR" sz="8000" dirty="0" smtClean="0">
                <a:solidFill>
                  <a:sysClr val="windowText" lastClr="000000"/>
                </a:solidFill>
                <a:latin typeface="Book Antiqua" pitchFamily="18" charset="0"/>
              </a:rPr>
              <a:t>                    Un </a:t>
            </a:r>
            <a:r>
              <a:rPr lang="fr-FR" sz="8000" dirty="0">
                <a:solidFill>
                  <a:sysClr val="windowText" lastClr="000000"/>
                </a:solidFill>
                <a:latin typeface="Book Antiqua" pitchFamily="18" charset="0"/>
              </a:rPr>
              <a:t>peuple-Un but-Une foi</a:t>
            </a:r>
          </a:p>
          <a:p>
            <a:pPr lvl="0" algn="l" fontAlgn="auto">
              <a:spcAft>
                <a:spcPts val="0"/>
              </a:spcAft>
              <a:defRPr/>
            </a:pPr>
            <a:r>
              <a:rPr lang="fr-FR" sz="8000" dirty="0" smtClean="0">
                <a:solidFill>
                  <a:sysClr val="windowText" lastClr="000000"/>
                </a:solidFill>
                <a:latin typeface="Book Antiqua" pitchFamily="18" charset="0"/>
              </a:rPr>
              <a:t>                                               ------------</a:t>
            </a:r>
            <a:endParaRPr lang="fr-FR" sz="8000" b="1" dirty="0">
              <a:solidFill>
                <a:sysClr val="windowText" lastClr="000000"/>
              </a:solidFill>
              <a:latin typeface="Book Antiqua" pitchFamily="18" charset="0"/>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8000" b="1" i="0" u="none" strike="noStrike" kern="1200" cap="none" spc="0" normalizeH="0" baseline="0" noProof="0" dirty="0" smtClean="0">
                <a:ln>
                  <a:noFill/>
                </a:ln>
                <a:solidFill>
                  <a:sysClr val="windowText" lastClr="000000"/>
                </a:solidFill>
                <a:effectLst/>
                <a:uLnTx/>
                <a:uFillTx/>
                <a:latin typeface="Book Antiqua" pitchFamily="18" charset="0"/>
              </a:rPr>
              <a:t>INSTITUT NATIONAL DE LA STATISTIQUE</a:t>
            </a:r>
            <a:r>
              <a:rPr kumimoji="0" lang="fr-FR" sz="8000" b="1" i="0" u="none" strike="noStrike" kern="1200" cap="none" spc="0" normalizeH="0" noProof="0" dirty="0" smtClean="0">
                <a:ln>
                  <a:noFill/>
                </a:ln>
                <a:solidFill>
                  <a:sysClr val="windowText" lastClr="000000"/>
                </a:solidFill>
                <a:effectLst/>
                <a:uLnTx/>
                <a:uFillTx/>
                <a:latin typeface="Book Antiqua" pitchFamily="18" charset="0"/>
              </a:rPr>
              <a:t> (INSTAT)</a:t>
            </a:r>
            <a:r>
              <a:rPr kumimoji="0" lang="fr-FR" sz="8000" b="0" i="0" u="none" strike="noStrike" kern="1200" cap="none" spc="0" normalizeH="0" baseline="0" noProof="0" dirty="0" smtClean="0">
                <a:ln>
                  <a:noFill/>
                </a:ln>
                <a:solidFill>
                  <a:sysClr val="windowText" lastClr="000000"/>
                </a:solidFill>
                <a:effectLst/>
                <a:uLnTx/>
                <a:uFillTx/>
                <a:latin typeface="Book Antiqua" pitchFamily="18" charset="0"/>
              </a:rPr>
              <a:t/>
            </a:r>
            <a:br>
              <a:rPr kumimoji="0" lang="fr-FR" sz="8000" b="0" i="0" u="none" strike="noStrike" kern="1200" cap="none" spc="0" normalizeH="0" baseline="0" noProof="0" dirty="0" smtClean="0">
                <a:ln>
                  <a:noFill/>
                </a:ln>
                <a:solidFill>
                  <a:sysClr val="windowText" lastClr="000000"/>
                </a:solidFill>
                <a:effectLst/>
                <a:uLnTx/>
                <a:uFillTx/>
                <a:latin typeface="Book Antiqua" pitchFamily="18" charset="0"/>
              </a:rPr>
            </a:br>
            <a:r>
              <a:rPr kumimoji="0" lang="fr-FR" sz="8000" b="0" i="0" u="none" strike="noStrike" kern="1200" cap="none" spc="0" normalizeH="0" baseline="0" noProof="0" dirty="0" smtClean="0">
                <a:ln>
                  <a:noFill/>
                </a:ln>
                <a:solidFill>
                  <a:sysClr val="windowText" lastClr="000000"/>
                </a:solidFill>
                <a:effectLst/>
                <a:uLnTx/>
                <a:uFillTx/>
                <a:latin typeface="Book Antiqua" pitchFamily="18" charset="0"/>
              </a:rPr>
              <a:t>                                                 ------------</a:t>
            </a:r>
            <a:br>
              <a:rPr kumimoji="0" lang="fr-FR" sz="8000" b="0" i="0" u="none" strike="noStrike" kern="1200" cap="none" spc="0" normalizeH="0" baseline="0" noProof="0" dirty="0" smtClean="0">
                <a:ln>
                  <a:noFill/>
                </a:ln>
                <a:solidFill>
                  <a:sysClr val="windowText" lastClr="000000"/>
                </a:solidFill>
                <a:effectLst/>
                <a:uLnTx/>
                <a:uFillTx/>
                <a:latin typeface="Book Antiqua" pitchFamily="18" charset="0"/>
              </a:rPr>
            </a:br>
            <a:r>
              <a:rPr kumimoji="0" lang="fr-FR" sz="8000" b="0" i="0" u="none" strike="noStrike" kern="1200" cap="none" spc="0" normalizeH="0" baseline="0" noProof="0" dirty="0" smtClean="0">
                <a:ln>
                  <a:noFill/>
                </a:ln>
                <a:solidFill>
                  <a:sysClr val="windowText" lastClr="000000"/>
                </a:solidFill>
                <a:effectLst/>
                <a:uLnTx/>
                <a:uFillTx/>
                <a:latin typeface="Book Antiqua" pitchFamily="18" charset="0"/>
              </a:rPr>
              <a:t>           </a:t>
            </a:r>
            <a:r>
              <a:rPr lang="fr-FR" sz="8000" noProof="0" dirty="0" smtClean="0">
                <a:solidFill>
                  <a:sysClr val="windowText" lastClr="000000"/>
                </a:solidFill>
                <a:latin typeface="Book Antiqua" pitchFamily="18" charset="0"/>
              </a:rPr>
              <a:t>Comité National de Politique Economique (CNPE)</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8000" b="0" i="0" u="none" strike="noStrike" kern="1200" cap="none" spc="0" normalizeH="0" baseline="0" dirty="0">
                <a:ln>
                  <a:noFill/>
                </a:ln>
                <a:solidFill>
                  <a:sysClr val="windowText" lastClr="000000"/>
                </a:solidFill>
                <a:effectLst/>
                <a:uLnTx/>
                <a:uFillTx/>
                <a:latin typeface="Book Antiqua" pitchFamily="18" charset="0"/>
              </a:rPr>
              <a:t> </a:t>
            </a:r>
            <a:r>
              <a:rPr kumimoji="0" lang="fr-FR" sz="8000" b="0" i="0" u="none" strike="noStrike" kern="1200" cap="none" spc="0" normalizeH="0" baseline="0" dirty="0" smtClean="0">
                <a:ln>
                  <a:noFill/>
                </a:ln>
                <a:solidFill>
                  <a:sysClr val="windowText" lastClr="000000"/>
                </a:solidFill>
                <a:effectLst/>
                <a:uLnTx/>
                <a:uFillTx/>
                <a:latin typeface="Book Antiqua" pitchFamily="18" charset="0"/>
              </a:rPr>
              <a:t>            </a:t>
            </a:r>
            <a:r>
              <a:rPr kumimoji="0" lang="fr-FR" sz="4400" b="0" i="0" u="none" strike="noStrike" kern="1200" cap="none" spc="0" normalizeH="0" baseline="0" noProof="0" dirty="0" smtClean="0">
                <a:ln>
                  <a:noFill/>
                </a:ln>
                <a:solidFill>
                  <a:sysClr val="windowText" lastClr="000000"/>
                </a:solidFill>
                <a:effectLst/>
                <a:uLnTx/>
                <a:uFillTx/>
                <a:latin typeface="Calibri"/>
                <a:ea typeface="+mj-ea"/>
                <a:cs typeface="+mj-cs"/>
              </a:rPr>
              <a:t/>
            </a:r>
            <a:br>
              <a:rPr kumimoji="0" lang="fr-FR" sz="4400" b="0" i="0" u="none" strike="noStrike" kern="1200" cap="none" spc="0" normalizeH="0" baseline="0" noProof="0" dirty="0" smtClean="0">
                <a:ln>
                  <a:noFill/>
                </a:ln>
                <a:solidFill>
                  <a:sysClr val="windowText" lastClr="000000"/>
                </a:solidFill>
                <a:effectLst/>
                <a:uLnTx/>
                <a:uFillTx/>
                <a:latin typeface="Calibri"/>
                <a:ea typeface="+mj-ea"/>
                <a:cs typeface="+mj-cs"/>
              </a:rPr>
            </a:br>
            <a:endParaRPr kumimoji="0" lang="fr-FR" sz="4400" b="0" i="0" u="none" strike="noStrike" kern="1200" cap="none" spc="0" normalizeH="0" baseline="0" noProof="0" dirty="0" smtClean="0">
              <a:ln>
                <a:noFill/>
              </a:ln>
              <a:solidFill>
                <a:sysClr val="windowText" lastClr="000000"/>
              </a:solidFill>
              <a:effectLst/>
              <a:uLnTx/>
              <a:uFillTx/>
              <a:latin typeface="Calibri"/>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fr-FR" dirty="0">
              <a:solidFill>
                <a:sysClr val="windowText" lastClr="000000"/>
              </a:solidFill>
              <a:latin typeface="Calibri"/>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4400" b="0" i="0" u="none" strike="noStrike" kern="1200" cap="none" spc="0" normalizeH="0" baseline="0" noProof="0" dirty="0" smtClean="0">
                <a:ln>
                  <a:noFill/>
                </a:ln>
                <a:solidFill>
                  <a:sysClr val="windowText" lastClr="000000"/>
                </a:solidFill>
                <a:effectLst/>
                <a:uLnTx/>
                <a:uFillTx/>
                <a:latin typeface="Calibri"/>
                <a:ea typeface="+mj-ea"/>
                <a:cs typeface="+mj-cs"/>
              </a:rPr>
              <a:t/>
            </a:r>
            <a:br>
              <a:rPr kumimoji="0" lang="fr-FR" sz="4400" b="0" i="0" u="none" strike="noStrike" kern="1200" cap="none" spc="0" normalizeH="0" baseline="0" noProof="0" dirty="0" smtClean="0">
                <a:ln>
                  <a:noFill/>
                </a:ln>
                <a:solidFill>
                  <a:sysClr val="windowText" lastClr="000000"/>
                </a:solidFill>
                <a:effectLst/>
                <a:uLnTx/>
                <a:uFillTx/>
                <a:latin typeface="Calibri"/>
                <a:ea typeface="+mj-ea"/>
                <a:cs typeface="+mj-cs"/>
              </a:rPr>
            </a:br>
            <a:r>
              <a:rPr kumimoji="0" lang="fr-FR" sz="4400" b="0" i="0" u="none" strike="noStrike" kern="1200" cap="none" spc="0" normalizeH="0" baseline="0" noProof="0" dirty="0" smtClean="0">
                <a:ln>
                  <a:noFill/>
                </a:ln>
                <a:solidFill>
                  <a:sysClr val="windowText" lastClr="000000"/>
                </a:solidFill>
                <a:effectLst/>
                <a:uLnTx/>
                <a:uFillTx/>
                <a:latin typeface="Calibri"/>
                <a:ea typeface="+mj-ea"/>
                <a:cs typeface="+mj-cs"/>
              </a:rPr>
              <a:t/>
            </a:r>
            <a:br>
              <a:rPr kumimoji="0" lang="fr-FR" sz="4400" b="0" i="0" u="none" strike="noStrike" kern="1200" cap="none" spc="0" normalizeH="0" baseline="0" noProof="0" dirty="0" smtClean="0">
                <a:ln>
                  <a:noFill/>
                </a:ln>
                <a:solidFill>
                  <a:sysClr val="windowText" lastClr="000000"/>
                </a:solidFill>
                <a:effectLst/>
                <a:uLnTx/>
                <a:uFillTx/>
                <a:latin typeface="Calibri"/>
                <a:ea typeface="+mj-ea"/>
                <a:cs typeface="+mj-cs"/>
              </a:rPr>
            </a:br>
            <a:endParaRPr kumimoji="0" lang="fr-FR" sz="4400" b="0"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12" name="Sous-titre 2"/>
          <p:cNvSpPr txBox="1">
            <a:spLocks/>
          </p:cNvSpPr>
          <p:nvPr/>
        </p:nvSpPr>
        <p:spPr>
          <a:xfrm>
            <a:off x="107504" y="1844824"/>
            <a:ext cx="8928992" cy="439248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2400" b="1" cap="all" dirty="0" smtClean="0">
                <a:ln>
                  <a:solidFill>
                    <a:srgbClr val="7030A0"/>
                  </a:solidFill>
                </a:ln>
                <a:solidFill>
                  <a:schemeClr val="tx1"/>
                </a:solidFill>
                <a:latin typeface="Centaur" pitchFamily="18" charset="0"/>
              </a:rPr>
              <a:t>SEMINAIRE </a:t>
            </a:r>
            <a:r>
              <a:rPr kumimoji="0" lang="fr-FR" sz="2400" b="1" i="0" u="none" strike="noStrike" kern="1200" cap="all" spc="0" normalizeH="0" baseline="0" noProof="0" dirty="0" smtClean="0">
                <a:ln>
                  <a:solidFill>
                    <a:srgbClr val="7030A0"/>
                  </a:solidFill>
                </a:ln>
                <a:solidFill>
                  <a:schemeClr val="tx1"/>
                </a:solidFill>
                <a:uLnTx/>
                <a:uFillTx/>
                <a:latin typeface="Centaur" pitchFamily="18" charset="0"/>
              </a:rPr>
              <a:t> régional</a:t>
            </a:r>
            <a:r>
              <a:rPr lang="fr-FR" sz="2400" b="1" cap="all" dirty="0" smtClean="0">
                <a:ln>
                  <a:solidFill>
                    <a:srgbClr val="7030A0"/>
                  </a:solidFill>
                </a:ln>
                <a:solidFill>
                  <a:schemeClr val="tx1"/>
                </a:solidFill>
                <a:latin typeface="Centaur" pitchFamily="18" charset="0"/>
              </a:rPr>
              <a:t>  SUR  LES COMPTES  NATIONAUX                    </a:t>
            </a:r>
            <a:r>
              <a:rPr kumimoji="0" lang="fr-FR" sz="2400" b="0" i="0" u="none" strike="noStrike" kern="1200" cap="none" spc="0" normalizeH="0" baseline="0" noProof="0" dirty="0" smtClean="0">
                <a:ln>
                  <a:solidFill>
                    <a:srgbClr val="7030A0"/>
                  </a:solidFill>
                </a:ln>
                <a:noFill/>
                <a:uLnTx/>
                <a:uFillTx/>
                <a:latin typeface="Calibri"/>
                <a:ea typeface="+mn-ea"/>
                <a:cs typeface="+mn-cs"/>
              </a:rPr>
              <a:t>------------------</a:t>
            </a:r>
            <a:br>
              <a:rPr kumimoji="0" lang="fr-FR" sz="2400" b="0" i="0" u="none" strike="noStrike" kern="1200" cap="none" spc="0" normalizeH="0" baseline="0" noProof="0" dirty="0" smtClean="0">
                <a:ln>
                  <a:solidFill>
                    <a:srgbClr val="7030A0"/>
                  </a:solidFill>
                </a:ln>
                <a:noFill/>
                <a:uLnTx/>
                <a:uFillTx/>
                <a:latin typeface="Calibri"/>
                <a:ea typeface="+mn-ea"/>
                <a:cs typeface="+mn-cs"/>
              </a:rPr>
            </a:br>
            <a:endParaRPr kumimoji="0" lang="fr-FR" sz="2400" b="0" i="0" u="none" strike="noStrike" kern="1200" cap="none" spc="0" normalizeH="0" baseline="0" noProof="0" dirty="0" smtClean="0">
              <a:ln>
                <a:solidFill>
                  <a:srgbClr val="7030A0"/>
                </a:solidFill>
              </a:ln>
              <a:noFill/>
              <a:uLnTx/>
              <a:uFillTx/>
              <a:latin typeface="Calibri"/>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2400" b="1" i="0" u="none" strike="noStrike" kern="1200" cap="none" spc="0" normalizeH="0" baseline="0" noProof="0" dirty="0" smtClean="0">
              <a:ln>
                <a:noFill/>
              </a:ln>
              <a:solidFill>
                <a:sysClr val="windowText" lastClr="000000">
                  <a:tint val="75000"/>
                </a:sysClr>
              </a:solidFill>
              <a:effectLst/>
              <a:uLnTx/>
              <a:uFillTx/>
              <a:latin typeface="Calibri"/>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2400" b="1" i="0" u="none" strike="noStrike" kern="1200" cap="none" spc="0" normalizeH="0" baseline="0" noProof="0" dirty="0" smtClean="0">
              <a:ln>
                <a:noFill/>
              </a:ln>
              <a:solidFill>
                <a:sysClr val="windowText" lastClr="000000">
                  <a:tint val="75000"/>
                </a:sysClr>
              </a:solidFill>
              <a:effectLst/>
              <a:uLnTx/>
              <a:uFillTx/>
              <a:latin typeface="Calibri"/>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lang="fr-FR" sz="2400" dirty="0" smtClean="0">
              <a:solidFill>
                <a:sysClr val="windowText" lastClr="000000"/>
              </a:solidFill>
              <a:latin typeface="Berlin Sans FB" pitchFamily="34"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lang="fr-FR" sz="2400" dirty="0">
              <a:solidFill>
                <a:sysClr val="windowText" lastClr="000000"/>
              </a:solidFill>
              <a:latin typeface="Berlin Sans FB" pitchFamily="34"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2400" i="1" dirty="0" smtClean="0">
                <a:solidFill>
                  <a:sysClr val="windowText" lastClr="000000"/>
                </a:solidFill>
                <a:latin typeface="Berlin Sans FB" pitchFamily="34" charset="0"/>
              </a:rPr>
              <a:t>Présenté par :</a:t>
            </a:r>
            <a:r>
              <a:rPr lang="fr-FR" sz="2300" b="1" i="1" dirty="0" smtClean="0">
                <a:solidFill>
                  <a:srgbClr val="002060"/>
                </a:solidFill>
                <a:latin typeface="Centaur" pitchFamily="18" charset="0"/>
              </a:rPr>
              <a:t> </a:t>
            </a:r>
            <a:r>
              <a:rPr lang="fr-FR" sz="2300" b="1" i="1" dirty="0" err="1" smtClean="0">
                <a:solidFill>
                  <a:srgbClr val="002060"/>
                </a:solidFill>
                <a:latin typeface="Centaur" pitchFamily="18" charset="0"/>
              </a:rPr>
              <a:t>Fatou</a:t>
            </a:r>
            <a:r>
              <a:rPr lang="fr-FR" sz="2300" b="1" i="1" dirty="0" smtClean="0">
                <a:solidFill>
                  <a:srgbClr val="002060"/>
                </a:solidFill>
                <a:latin typeface="Centaur" pitchFamily="18" charset="0"/>
              </a:rPr>
              <a:t> DIA et Gabou DIOP</a:t>
            </a:r>
            <a:endParaRPr kumimoji="0" lang="fr-FR" sz="2400" i="1" u="none" strike="noStrike" kern="1200" cap="none" spc="0" normalizeH="0" baseline="0" noProof="0" dirty="0" smtClean="0">
              <a:ln>
                <a:noFill/>
              </a:ln>
              <a:solidFill>
                <a:sysClr val="windowText" lastClr="000000">
                  <a:tint val="75000"/>
                </a:sysClr>
              </a:solidFill>
              <a:effectLst/>
              <a:uLnTx/>
              <a:uFillTx/>
              <a:latin typeface="Calibri"/>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2400" b="1" dirty="0" smtClean="0">
                <a:solidFill>
                  <a:sysClr val="windowText" lastClr="000000">
                    <a:tint val="75000"/>
                  </a:sysClr>
                </a:solidFill>
                <a:latin typeface="Calibri"/>
              </a:rPr>
              <a:t>Bamako</a:t>
            </a:r>
            <a:r>
              <a:rPr kumimoji="0" lang="fr-FR" sz="2400" b="1" i="0" u="none" strike="noStrike" kern="1200" cap="none" spc="0" normalizeH="0" baseline="0" noProof="0" dirty="0" smtClean="0">
                <a:ln>
                  <a:noFill/>
                </a:ln>
                <a:solidFill>
                  <a:sysClr val="windowText" lastClr="000000">
                    <a:tint val="75000"/>
                  </a:sysClr>
                </a:solidFill>
                <a:effectLst/>
                <a:uLnTx/>
                <a:uFillTx/>
                <a:latin typeface="Calibri"/>
                <a:ea typeface="+mn-ea"/>
                <a:cs typeface="+mn-cs"/>
              </a:rPr>
              <a:t> du </a:t>
            </a:r>
            <a:r>
              <a:rPr lang="fr-FR" sz="2400" b="1" dirty="0" smtClean="0">
                <a:solidFill>
                  <a:sysClr val="windowText" lastClr="000000">
                    <a:tint val="75000"/>
                  </a:sysClr>
                </a:solidFill>
                <a:latin typeface="Calibri"/>
              </a:rPr>
              <a:t>13</a:t>
            </a:r>
            <a:r>
              <a:rPr kumimoji="0" lang="fr-FR" sz="2400" b="1" i="0" u="none" strike="noStrike" kern="1200" cap="none" spc="0" normalizeH="0" baseline="0" noProof="0" dirty="0" smtClean="0">
                <a:ln>
                  <a:noFill/>
                </a:ln>
                <a:solidFill>
                  <a:sysClr val="windowText" lastClr="000000">
                    <a:tint val="75000"/>
                  </a:sysClr>
                </a:solidFill>
                <a:effectLst/>
                <a:uLnTx/>
                <a:uFillTx/>
                <a:latin typeface="Calibri"/>
                <a:ea typeface="+mn-ea"/>
                <a:cs typeface="+mn-cs"/>
              </a:rPr>
              <a:t> au 17 octobre 2014</a:t>
            </a:r>
            <a:endParaRPr kumimoji="0" lang="fr-FR" sz="2400" b="0" i="0" u="none" strike="noStrike" kern="1200" cap="none" spc="0" normalizeH="0" baseline="0" noProof="0" dirty="0">
              <a:ln>
                <a:noFill/>
              </a:ln>
              <a:solidFill>
                <a:sysClr val="windowText" lastClr="000000">
                  <a:tint val="75000"/>
                </a:sysClr>
              </a:solidFill>
              <a:effectLst/>
              <a:uLnTx/>
              <a:uFillTx/>
              <a:latin typeface="Calibri"/>
              <a:ea typeface="+mn-ea"/>
              <a:cs typeface="+mn-cs"/>
            </a:endParaRPr>
          </a:p>
        </p:txBody>
      </p:sp>
      <p:sp>
        <p:nvSpPr>
          <p:cNvPr id="6" name="Parchemin horizontal 5"/>
          <p:cNvSpPr/>
          <p:nvPr/>
        </p:nvSpPr>
        <p:spPr bwMode="auto">
          <a:xfrm>
            <a:off x="539552" y="3068960"/>
            <a:ext cx="8064896" cy="1152128"/>
          </a:xfrm>
          <a:prstGeom prst="horizontalScroll">
            <a:avLst/>
          </a:prstGeom>
          <a:ln>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fr-FR" sz="2800" dirty="0" smtClean="0">
                <a:ln>
                  <a:solidFill>
                    <a:srgbClr val="002060"/>
                  </a:solidFill>
                </a:ln>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3500000" scaled="1"/>
                  <a:tileRect/>
                </a:gradFill>
                <a:latin typeface="Algerian" pitchFamily="82" charset="0"/>
              </a:rPr>
              <a:t>PRESENTATION DE LA MCS et DU MEGC</a:t>
            </a:r>
          </a:p>
          <a:p>
            <a:pPr algn="ctr"/>
            <a:r>
              <a:rPr lang="fr-FR" sz="2800" dirty="0" smtClean="0">
                <a:ln>
                  <a:solidFill>
                    <a:srgbClr val="002060"/>
                  </a:solidFill>
                </a:ln>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3500000" scaled="1"/>
                  <a:tileRect/>
                </a:gradFill>
                <a:latin typeface="Algerian" pitchFamily="82" charset="0"/>
              </a:rPr>
              <a:t> du mali</a:t>
            </a:r>
            <a:endParaRPr lang="fr-FR" sz="2800" dirty="0">
              <a:ln>
                <a:solidFill>
                  <a:srgbClr val="002060"/>
                </a:solidFill>
              </a:ln>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3500000" scaled="1"/>
                <a:tileRect/>
              </a:gradFill>
              <a:latin typeface="Algerian" pitchFamily="82" charset="0"/>
            </a:endParaRPr>
          </a:p>
          <a:p>
            <a:pPr algn="ctr"/>
            <a:endParaRPr lang="fr-FR" sz="2800" dirty="0">
              <a:solidFill>
                <a:srgbClr val="00B0F0"/>
              </a:solidFill>
              <a:latin typeface="Algerian" pitchFamily="82" charset="0"/>
            </a:endParaRPr>
          </a:p>
        </p:txBody>
      </p:sp>
      <p:sp>
        <p:nvSpPr>
          <p:cNvPr id="2" name="Espace réservé du pied de page 1"/>
          <p:cNvSpPr>
            <a:spLocks noGrp="1"/>
          </p:cNvSpPr>
          <p:nvPr>
            <p:ph type="ftr" sz="quarter" idx="3"/>
          </p:nvPr>
        </p:nvSpPr>
        <p:spPr/>
        <p:txBody>
          <a:bodyPr/>
          <a:lstStyle/>
          <a:p>
            <a:r>
              <a:rPr lang="fr-FR" smtClean="0"/>
              <a:t>PRESENTATION DE LA MCS &amp; DU MEGC DU MALI</a:t>
            </a:r>
            <a:endParaRPr lang="en-US" altLang="en-US" sz="1600" dirty="0"/>
          </a:p>
        </p:txBody>
      </p:sp>
      <p:pic>
        <p:nvPicPr>
          <p:cNvPr id="8" name="Image 7" descr="Logo INSTAT FINAL.JPG"/>
          <p:cNvPicPr/>
          <p:nvPr/>
        </p:nvPicPr>
        <p:blipFill>
          <a:blip r:embed="rId3" cstate="print"/>
          <a:srcRect/>
          <a:stretch>
            <a:fillRect/>
          </a:stretch>
        </p:blipFill>
        <p:spPr bwMode="auto">
          <a:xfrm>
            <a:off x="7772400" y="188641"/>
            <a:ext cx="1200150" cy="1200150"/>
          </a:xfrm>
          <a:prstGeom prst="rect">
            <a:avLst/>
          </a:prstGeom>
          <a:noFill/>
          <a:ln w="9525">
            <a:noFill/>
            <a:miter lim="800000"/>
            <a:headEnd/>
            <a:tailEnd/>
          </a:ln>
        </p:spPr>
      </p:pic>
      <p:sp>
        <p:nvSpPr>
          <p:cNvPr id="5" name="Espace réservé du numéro de diapositive 4"/>
          <p:cNvSpPr>
            <a:spLocks noGrp="1"/>
          </p:cNvSpPr>
          <p:nvPr>
            <p:ph type="sldNum" sz="quarter" idx="4"/>
          </p:nvPr>
        </p:nvSpPr>
        <p:spPr/>
        <p:txBody>
          <a:bodyPr/>
          <a:lstStyle/>
          <a:p>
            <a:r>
              <a:rPr lang="en-US" altLang="en-US" smtClean="0"/>
              <a:t>Page </a:t>
            </a:r>
            <a:fld id="{F364148E-0E63-42EB-BE18-2F6E6BBA5E1C}" type="slidenum">
              <a:rPr lang="en-US" altLang="en-US" smtClean="0"/>
              <a:pPr/>
              <a:t>1</a:t>
            </a:fld>
            <a:r>
              <a:rPr lang="en-US" altLang="en-US" smtClean="0"/>
              <a:t> /</a:t>
            </a:r>
            <a:endParaRPr lang="en-US" altLang="en-US" dirty="0"/>
          </a:p>
        </p:txBody>
      </p:sp>
    </p:spTree>
    <p:extLst>
      <p:ext uri="{BB962C8B-B14F-4D97-AF65-F5344CB8AC3E}">
        <p14:creationId xmlns:p14="http://schemas.microsoft.com/office/powerpoint/2010/main" xmlns="" val="40036995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Espace réservé du contenu 1"/>
          <p:cNvGraphicFramePr>
            <a:graphicFrameLocks noGrp="1"/>
          </p:cNvGraphicFramePr>
          <p:nvPr>
            <p:ph idx="1"/>
            <p:extLst>
              <p:ext uri="{D42A27DB-BD31-4B8C-83A1-F6EECF244321}">
                <p14:modId xmlns:p14="http://schemas.microsoft.com/office/powerpoint/2010/main" xmlns="" val="4116035912"/>
              </p:ext>
            </p:extLst>
          </p:nvPr>
        </p:nvGraphicFramePr>
        <p:xfrm>
          <a:off x="990600" y="1447797"/>
          <a:ext cx="7162800" cy="4678362"/>
        </p:xfrm>
        <a:graphic>
          <a:graphicData uri="http://schemas.openxmlformats.org/drawingml/2006/table">
            <a:tbl>
              <a:tblPr firstRow="1" firstCol="1" lastRow="1" lastCol="1" bandRow="1" bandCol="1">
                <a:tableStyleId>{7E9639D4-E3E2-4D34-9284-5A2195B3D0D7}</a:tableStyleId>
              </a:tblPr>
              <a:tblGrid>
                <a:gridCol w="490582"/>
                <a:gridCol w="3417102"/>
                <a:gridCol w="3255116"/>
              </a:tblGrid>
              <a:tr h="179937">
                <a:tc>
                  <a:txBody>
                    <a:bodyPr/>
                    <a:lstStyle/>
                    <a:p>
                      <a:pPr>
                        <a:spcAft>
                          <a:spcPts val="0"/>
                        </a:spcAft>
                      </a:pPr>
                      <a:r>
                        <a:rPr lang="fr-FR" sz="1100" dirty="0">
                          <a:effectLst/>
                        </a:rPr>
                        <a:t>N°</a:t>
                      </a:r>
                      <a:endParaRPr lang="fr-FR" sz="900" dirty="0">
                        <a:effectLst/>
                        <a:latin typeface="Calibri"/>
                        <a:ea typeface="Calibri"/>
                        <a:cs typeface="Times New Roman"/>
                      </a:endParaRPr>
                    </a:p>
                  </a:txBody>
                  <a:tcPr marL="55953" marR="55953" marT="0" marB="0"/>
                </a:tc>
                <a:tc>
                  <a:txBody>
                    <a:bodyPr/>
                    <a:lstStyle/>
                    <a:p>
                      <a:pPr>
                        <a:spcAft>
                          <a:spcPts val="0"/>
                        </a:spcAft>
                      </a:pPr>
                      <a:r>
                        <a:rPr lang="fr-FR" sz="1100" dirty="0">
                          <a:effectLst/>
                        </a:rPr>
                        <a:t>Branches</a:t>
                      </a:r>
                      <a:endParaRPr lang="fr-FR" sz="900" dirty="0">
                        <a:effectLst/>
                        <a:latin typeface="Calibri"/>
                        <a:ea typeface="Calibri"/>
                        <a:cs typeface="Times New Roman"/>
                      </a:endParaRPr>
                    </a:p>
                  </a:txBody>
                  <a:tcPr marL="55953" marR="55953" marT="0" marB="0"/>
                </a:tc>
                <a:tc>
                  <a:txBody>
                    <a:bodyPr/>
                    <a:lstStyle/>
                    <a:p>
                      <a:pPr>
                        <a:spcAft>
                          <a:spcPts val="0"/>
                        </a:spcAft>
                        <a:tabLst>
                          <a:tab pos="390525" algn="l"/>
                        </a:tabLst>
                      </a:pPr>
                      <a:r>
                        <a:rPr lang="fr-FR" sz="1100">
                          <a:effectLst/>
                        </a:rPr>
                        <a:t>Produits</a:t>
                      </a:r>
                      <a:endParaRPr lang="fr-FR" sz="900">
                        <a:effectLst/>
                        <a:latin typeface="Calibri"/>
                        <a:ea typeface="Calibri"/>
                        <a:cs typeface="Times New Roman"/>
                      </a:endParaRPr>
                    </a:p>
                  </a:txBody>
                  <a:tcPr marL="55953" marR="55953" marT="0" marB="0"/>
                </a:tc>
              </a:tr>
              <a:tr h="179937">
                <a:tc>
                  <a:txBody>
                    <a:bodyPr/>
                    <a:lstStyle/>
                    <a:p>
                      <a:pPr>
                        <a:spcAft>
                          <a:spcPts val="0"/>
                        </a:spcAft>
                      </a:pPr>
                      <a:r>
                        <a:rPr lang="fr-FR" sz="1100" dirty="0">
                          <a:effectLst/>
                        </a:rPr>
                        <a:t>1.</a:t>
                      </a:r>
                      <a:endParaRPr lang="fr-FR" sz="900" dirty="0">
                        <a:effectLst/>
                        <a:latin typeface="Calibri"/>
                        <a:ea typeface="Calibri"/>
                        <a:cs typeface="Times New Roman"/>
                      </a:endParaRPr>
                    </a:p>
                  </a:txBody>
                  <a:tcPr marL="55953" marR="55953" marT="0" marB="0"/>
                </a:tc>
                <a:tc>
                  <a:txBody>
                    <a:bodyPr/>
                    <a:lstStyle/>
                    <a:p>
                      <a:pPr>
                        <a:spcAft>
                          <a:spcPts val="0"/>
                        </a:spcAft>
                      </a:pPr>
                      <a:r>
                        <a:rPr lang="fr-FR" sz="1100" dirty="0">
                          <a:effectLst/>
                        </a:rPr>
                        <a:t>Agriculture vivrière</a:t>
                      </a:r>
                      <a:endParaRPr lang="fr-FR" sz="900" dirty="0">
                        <a:effectLst/>
                        <a:latin typeface="Calibri"/>
                        <a:ea typeface="Calibri"/>
                        <a:cs typeface="Times New Roman"/>
                      </a:endParaRPr>
                    </a:p>
                  </a:txBody>
                  <a:tcPr marL="55953" marR="55953" marT="0" marB="0"/>
                </a:tc>
                <a:tc>
                  <a:txBody>
                    <a:bodyPr/>
                    <a:lstStyle/>
                    <a:p>
                      <a:pPr>
                        <a:spcAft>
                          <a:spcPts val="0"/>
                        </a:spcAft>
                        <a:tabLst>
                          <a:tab pos="390525" algn="l"/>
                        </a:tabLst>
                      </a:pPr>
                      <a:r>
                        <a:rPr lang="fr-FR" sz="1100">
                          <a:effectLst/>
                        </a:rPr>
                        <a:t>Produits de l'agriculture vivrière</a:t>
                      </a:r>
                      <a:endParaRPr lang="fr-FR" sz="900">
                        <a:effectLst/>
                        <a:latin typeface="Calibri"/>
                        <a:ea typeface="Calibri"/>
                        <a:cs typeface="Times New Roman"/>
                      </a:endParaRPr>
                    </a:p>
                  </a:txBody>
                  <a:tcPr marL="55953" marR="55953" marT="0" marB="0"/>
                </a:tc>
              </a:tr>
              <a:tr h="359874">
                <a:tc>
                  <a:txBody>
                    <a:bodyPr/>
                    <a:lstStyle/>
                    <a:p>
                      <a:pPr>
                        <a:spcAft>
                          <a:spcPts val="0"/>
                        </a:spcAft>
                      </a:pPr>
                      <a:r>
                        <a:rPr lang="fr-FR" sz="1100">
                          <a:effectLst/>
                        </a:rPr>
                        <a:t>2.</a:t>
                      </a:r>
                      <a:endParaRPr lang="fr-FR" sz="900">
                        <a:effectLst/>
                        <a:latin typeface="Calibri"/>
                        <a:ea typeface="Calibri"/>
                        <a:cs typeface="Times New Roman"/>
                      </a:endParaRPr>
                    </a:p>
                  </a:txBody>
                  <a:tcPr marL="55953" marR="55953" marT="0" marB="0"/>
                </a:tc>
                <a:tc>
                  <a:txBody>
                    <a:bodyPr/>
                    <a:lstStyle/>
                    <a:p>
                      <a:pPr>
                        <a:spcAft>
                          <a:spcPts val="0"/>
                        </a:spcAft>
                      </a:pPr>
                      <a:r>
                        <a:rPr lang="fr-FR" sz="1100">
                          <a:effectLst/>
                        </a:rPr>
                        <a:t>Agriculture d'exportation/industrielle</a:t>
                      </a:r>
                      <a:endParaRPr lang="fr-FR" sz="900">
                        <a:effectLst/>
                        <a:latin typeface="Calibri"/>
                        <a:ea typeface="Calibri"/>
                        <a:cs typeface="Times New Roman"/>
                      </a:endParaRPr>
                    </a:p>
                  </a:txBody>
                  <a:tcPr marL="55953" marR="55953" marT="0" marB="0"/>
                </a:tc>
                <a:tc>
                  <a:txBody>
                    <a:bodyPr/>
                    <a:lstStyle/>
                    <a:p>
                      <a:pPr>
                        <a:spcAft>
                          <a:spcPts val="0"/>
                        </a:spcAft>
                        <a:tabLst>
                          <a:tab pos="390525" algn="l"/>
                        </a:tabLst>
                      </a:pPr>
                      <a:r>
                        <a:rPr lang="fr-FR" sz="1100">
                          <a:effectLst/>
                        </a:rPr>
                        <a:t>Produits agricoles destinés à l'industrie ou l'exportation </a:t>
                      </a:r>
                      <a:endParaRPr lang="fr-FR" sz="900">
                        <a:effectLst/>
                        <a:latin typeface="Calibri"/>
                        <a:ea typeface="Calibri"/>
                        <a:cs typeface="Times New Roman"/>
                      </a:endParaRPr>
                    </a:p>
                  </a:txBody>
                  <a:tcPr marL="55953" marR="55953" marT="0" marB="0"/>
                </a:tc>
              </a:tr>
              <a:tr h="179937">
                <a:tc>
                  <a:txBody>
                    <a:bodyPr/>
                    <a:lstStyle/>
                    <a:p>
                      <a:pPr>
                        <a:spcAft>
                          <a:spcPts val="0"/>
                        </a:spcAft>
                      </a:pPr>
                      <a:r>
                        <a:rPr lang="fr-FR" sz="1100">
                          <a:effectLst/>
                        </a:rPr>
                        <a:t>3.</a:t>
                      </a:r>
                      <a:endParaRPr lang="fr-FR" sz="900">
                        <a:effectLst/>
                        <a:latin typeface="Calibri"/>
                        <a:ea typeface="Calibri"/>
                        <a:cs typeface="Times New Roman"/>
                      </a:endParaRPr>
                    </a:p>
                  </a:txBody>
                  <a:tcPr marL="55953" marR="55953" marT="0" marB="0"/>
                </a:tc>
                <a:tc>
                  <a:txBody>
                    <a:bodyPr/>
                    <a:lstStyle/>
                    <a:p>
                      <a:pPr>
                        <a:spcAft>
                          <a:spcPts val="0"/>
                        </a:spcAft>
                      </a:pPr>
                      <a:r>
                        <a:rPr lang="fr-FR" sz="1100" dirty="0">
                          <a:effectLst/>
                        </a:rPr>
                        <a:t>Elevage et chasse</a:t>
                      </a:r>
                      <a:endParaRPr lang="fr-FR" sz="900" dirty="0">
                        <a:effectLst/>
                        <a:latin typeface="Calibri"/>
                        <a:ea typeface="Calibri"/>
                        <a:cs typeface="Times New Roman"/>
                      </a:endParaRPr>
                    </a:p>
                  </a:txBody>
                  <a:tcPr marL="55953" marR="55953" marT="0" marB="0"/>
                </a:tc>
                <a:tc>
                  <a:txBody>
                    <a:bodyPr/>
                    <a:lstStyle/>
                    <a:p>
                      <a:pPr>
                        <a:spcAft>
                          <a:spcPts val="0"/>
                        </a:spcAft>
                        <a:tabLst>
                          <a:tab pos="390525" algn="l"/>
                        </a:tabLst>
                      </a:pPr>
                      <a:r>
                        <a:rPr lang="fr-FR" sz="1100">
                          <a:effectLst/>
                        </a:rPr>
                        <a:t>Produits de l'élevage et de la chasse</a:t>
                      </a:r>
                      <a:endParaRPr lang="fr-FR" sz="900">
                        <a:effectLst/>
                        <a:latin typeface="Calibri"/>
                        <a:ea typeface="Calibri"/>
                        <a:cs typeface="Times New Roman"/>
                      </a:endParaRPr>
                    </a:p>
                  </a:txBody>
                  <a:tcPr marL="55953" marR="55953" marT="0" marB="0"/>
                </a:tc>
              </a:tr>
              <a:tr h="359874">
                <a:tc>
                  <a:txBody>
                    <a:bodyPr/>
                    <a:lstStyle/>
                    <a:p>
                      <a:pPr>
                        <a:spcAft>
                          <a:spcPts val="0"/>
                        </a:spcAft>
                      </a:pPr>
                      <a:r>
                        <a:rPr lang="fr-FR" sz="1100" dirty="0">
                          <a:effectLst/>
                        </a:rPr>
                        <a:t>4.</a:t>
                      </a:r>
                      <a:endParaRPr lang="fr-FR" sz="900" dirty="0">
                        <a:effectLst/>
                        <a:latin typeface="Calibri"/>
                        <a:ea typeface="Calibri"/>
                        <a:cs typeface="Times New Roman"/>
                      </a:endParaRPr>
                    </a:p>
                  </a:txBody>
                  <a:tcPr marL="55953" marR="55953" marT="0" marB="0"/>
                </a:tc>
                <a:tc>
                  <a:txBody>
                    <a:bodyPr/>
                    <a:lstStyle/>
                    <a:p>
                      <a:pPr>
                        <a:spcAft>
                          <a:spcPts val="0"/>
                        </a:spcAft>
                      </a:pPr>
                      <a:r>
                        <a:rPr lang="fr-FR" sz="1100">
                          <a:effectLst/>
                        </a:rPr>
                        <a:t>Sylviculture, exploitation forestière, services annexes</a:t>
                      </a:r>
                      <a:endParaRPr lang="fr-FR" sz="900">
                        <a:effectLst/>
                        <a:latin typeface="Calibri"/>
                        <a:ea typeface="Calibri"/>
                        <a:cs typeface="Times New Roman"/>
                      </a:endParaRPr>
                    </a:p>
                  </a:txBody>
                  <a:tcPr marL="55953" marR="55953" marT="0" marB="0"/>
                </a:tc>
                <a:tc>
                  <a:txBody>
                    <a:bodyPr/>
                    <a:lstStyle/>
                    <a:p>
                      <a:pPr>
                        <a:spcAft>
                          <a:spcPts val="0"/>
                        </a:spcAft>
                        <a:tabLst>
                          <a:tab pos="390525" algn="l"/>
                        </a:tabLst>
                      </a:pPr>
                      <a:r>
                        <a:rPr lang="fr-FR" sz="1100">
                          <a:effectLst/>
                        </a:rPr>
                        <a:t>Produits sylviculture exploitation foret, services annexes</a:t>
                      </a:r>
                      <a:endParaRPr lang="fr-FR" sz="900">
                        <a:effectLst/>
                        <a:latin typeface="Calibri"/>
                        <a:ea typeface="Calibri"/>
                        <a:cs typeface="Times New Roman"/>
                      </a:endParaRPr>
                    </a:p>
                  </a:txBody>
                  <a:tcPr marL="55953" marR="55953" marT="0" marB="0"/>
                </a:tc>
              </a:tr>
              <a:tr h="179937">
                <a:tc>
                  <a:txBody>
                    <a:bodyPr/>
                    <a:lstStyle/>
                    <a:p>
                      <a:pPr>
                        <a:spcAft>
                          <a:spcPts val="0"/>
                        </a:spcAft>
                      </a:pPr>
                      <a:r>
                        <a:rPr lang="fr-FR" sz="1100">
                          <a:effectLst/>
                        </a:rPr>
                        <a:t>5.</a:t>
                      </a:r>
                      <a:endParaRPr lang="fr-FR" sz="900">
                        <a:effectLst/>
                        <a:latin typeface="Calibri"/>
                        <a:ea typeface="Calibri"/>
                        <a:cs typeface="Times New Roman"/>
                      </a:endParaRPr>
                    </a:p>
                  </a:txBody>
                  <a:tcPr marL="55953" marR="55953" marT="0" marB="0"/>
                </a:tc>
                <a:tc>
                  <a:txBody>
                    <a:bodyPr/>
                    <a:lstStyle/>
                    <a:p>
                      <a:pPr>
                        <a:spcAft>
                          <a:spcPts val="0"/>
                        </a:spcAft>
                      </a:pPr>
                      <a:r>
                        <a:rPr lang="fr-FR" sz="1100">
                          <a:effectLst/>
                        </a:rPr>
                        <a:t>Pêche</a:t>
                      </a:r>
                      <a:endParaRPr lang="fr-FR" sz="900">
                        <a:effectLst/>
                        <a:latin typeface="Calibri"/>
                        <a:ea typeface="Calibri"/>
                        <a:cs typeface="Times New Roman"/>
                      </a:endParaRPr>
                    </a:p>
                  </a:txBody>
                  <a:tcPr marL="55953" marR="55953" marT="0" marB="0"/>
                </a:tc>
                <a:tc>
                  <a:txBody>
                    <a:bodyPr/>
                    <a:lstStyle/>
                    <a:p>
                      <a:pPr>
                        <a:spcAft>
                          <a:spcPts val="0"/>
                        </a:spcAft>
                        <a:tabLst>
                          <a:tab pos="390525" algn="l"/>
                        </a:tabLst>
                      </a:pPr>
                      <a:r>
                        <a:rPr lang="fr-FR" sz="1100">
                          <a:effectLst/>
                        </a:rPr>
                        <a:t>Produits de la pêche</a:t>
                      </a:r>
                      <a:endParaRPr lang="fr-FR" sz="900">
                        <a:effectLst/>
                        <a:latin typeface="Calibri"/>
                        <a:ea typeface="Calibri"/>
                        <a:cs typeface="Times New Roman"/>
                      </a:endParaRPr>
                    </a:p>
                  </a:txBody>
                  <a:tcPr marL="55953" marR="55953" marT="0" marB="0"/>
                </a:tc>
              </a:tr>
              <a:tr h="179937">
                <a:tc>
                  <a:txBody>
                    <a:bodyPr/>
                    <a:lstStyle/>
                    <a:p>
                      <a:pPr>
                        <a:spcAft>
                          <a:spcPts val="0"/>
                        </a:spcAft>
                      </a:pPr>
                      <a:r>
                        <a:rPr lang="fr-FR" sz="1100">
                          <a:effectLst/>
                        </a:rPr>
                        <a:t>6.</a:t>
                      </a:r>
                      <a:endParaRPr lang="fr-FR" sz="900">
                        <a:effectLst/>
                        <a:latin typeface="Calibri"/>
                        <a:ea typeface="Calibri"/>
                        <a:cs typeface="Times New Roman"/>
                      </a:endParaRPr>
                    </a:p>
                  </a:txBody>
                  <a:tcPr marL="55953" marR="55953" marT="0" marB="0"/>
                </a:tc>
                <a:tc>
                  <a:txBody>
                    <a:bodyPr/>
                    <a:lstStyle/>
                    <a:p>
                      <a:pPr>
                        <a:spcAft>
                          <a:spcPts val="0"/>
                        </a:spcAft>
                      </a:pPr>
                      <a:r>
                        <a:rPr lang="fr-FR" sz="1100">
                          <a:effectLst/>
                        </a:rPr>
                        <a:t>Activités extractives</a:t>
                      </a:r>
                      <a:endParaRPr lang="fr-FR" sz="900">
                        <a:effectLst/>
                        <a:latin typeface="Calibri"/>
                        <a:ea typeface="Calibri"/>
                        <a:cs typeface="Times New Roman"/>
                      </a:endParaRPr>
                    </a:p>
                  </a:txBody>
                  <a:tcPr marL="55953" marR="55953" marT="0" marB="0"/>
                </a:tc>
                <a:tc>
                  <a:txBody>
                    <a:bodyPr/>
                    <a:lstStyle/>
                    <a:p>
                      <a:pPr>
                        <a:spcAft>
                          <a:spcPts val="0"/>
                        </a:spcAft>
                        <a:tabLst>
                          <a:tab pos="390525" algn="l"/>
                        </a:tabLst>
                      </a:pPr>
                      <a:r>
                        <a:rPr lang="fr-FR" sz="1100">
                          <a:effectLst/>
                        </a:rPr>
                        <a:t>Produits de l'extraction</a:t>
                      </a:r>
                      <a:endParaRPr lang="fr-FR" sz="900">
                        <a:effectLst/>
                        <a:latin typeface="Calibri"/>
                        <a:ea typeface="Calibri"/>
                        <a:cs typeface="Times New Roman"/>
                      </a:endParaRPr>
                    </a:p>
                  </a:txBody>
                  <a:tcPr marL="55953" marR="55953" marT="0" marB="0"/>
                </a:tc>
              </a:tr>
              <a:tr h="179937">
                <a:tc>
                  <a:txBody>
                    <a:bodyPr/>
                    <a:lstStyle/>
                    <a:p>
                      <a:pPr>
                        <a:spcAft>
                          <a:spcPts val="0"/>
                        </a:spcAft>
                      </a:pPr>
                      <a:r>
                        <a:rPr lang="fr-FR" sz="1100">
                          <a:effectLst/>
                        </a:rPr>
                        <a:t>7.</a:t>
                      </a:r>
                      <a:endParaRPr lang="fr-FR" sz="900">
                        <a:effectLst/>
                        <a:latin typeface="Calibri"/>
                        <a:ea typeface="Calibri"/>
                        <a:cs typeface="Times New Roman"/>
                      </a:endParaRPr>
                    </a:p>
                  </a:txBody>
                  <a:tcPr marL="55953" marR="55953" marT="0" marB="0"/>
                </a:tc>
                <a:tc>
                  <a:txBody>
                    <a:bodyPr/>
                    <a:lstStyle/>
                    <a:p>
                      <a:pPr>
                        <a:spcAft>
                          <a:spcPts val="0"/>
                        </a:spcAft>
                      </a:pPr>
                      <a:r>
                        <a:rPr lang="fr-FR" sz="1100">
                          <a:effectLst/>
                        </a:rPr>
                        <a:t>Industries agroalimentaires</a:t>
                      </a:r>
                      <a:endParaRPr lang="fr-FR" sz="900">
                        <a:effectLst/>
                        <a:latin typeface="Calibri"/>
                        <a:ea typeface="Calibri"/>
                        <a:cs typeface="Times New Roman"/>
                      </a:endParaRPr>
                    </a:p>
                  </a:txBody>
                  <a:tcPr marL="55953" marR="55953" marT="0" marB="0"/>
                </a:tc>
                <a:tc>
                  <a:txBody>
                    <a:bodyPr/>
                    <a:lstStyle/>
                    <a:p>
                      <a:pPr>
                        <a:spcAft>
                          <a:spcPts val="0"/>
                        </a:spcAft>
                        <a:tabLst>
                          <a:tab pos="390525" algn="l"/>
                        </a:tabLst>
                      </a:pPr>
                      <a:r>
                        <a:rPr lang="fr-FR" sz="1100">
                          <a:effectLst/>
                        </a:rPr>
                        <a:t>Produits de l'industrie agroalimentaire</a:t>
                      </a:r>
                      <a:endParaRPr lang="fr-FR" sz="900">
                        <a:effectLst/>
                        <a:latin typeface="Calibri"/>
                        <a:ea typeface="Calibri"/>
                        <a:cs typeface="Times New Roman"/>
                      </a:endParaRPr>
                    </a:p>
                  </a:txBody>
                  <a:tcPr marL="55953" marR="55953" marT="0" marB="0"/>
                </a:tc>
              </a:tr>
              <a:tr h="359874">
                <a:tc>
                  <a:txBody>
                    <a:bodyPr/>
                    <a:lstStyle/>
                    <a:p>
                      <a:pPr>
                        <a:spcAft>
                          <a:spcPts val="0"/>
                        </a:spcAft>
                      </a:pPr>
                      <a:r>
                        <a:rPr lang="fr-FR" sz="1100">
                          <a:effectLst/>
                        </a:rPr>
                        <a:t>8.</a:t>
                      </a:r>
                      <a:endParaRPr lang="fr-FR" sz="900">
                        <a:effectLst/>
                        <a:latin typeface="Calibri"/>
                        <a:ea typeface="Calibri"/>
                        <a:cs typeface="Times New Roman"/>
                      </a:endParaRPr>
                    </a:p>
                  </a:txBody>
                  <a:tcPr marL="55953" marR="55953" marT="0" marB="0"/>
                </a:tc>
                <a:tc>
                  <a:txBody>
                    <a:bodyPr/>
                    <a:lstStyle/>
                    <a:p>
                      <a:pPr>
                        <a:spcAft>
                          <a:spcPts val="0"/>
                        </a:spcAft>
                      </a:pPr>
                      <a:r>
                        <a:rPr lang="fr-FR" sz="1100" dirty="0">
                          <a:effectLst/>
                        </a:rPr>
                        <a:t>Fabrication des textiles, habillement et travail du cuir</a:t>
                      </a:r>
                      <a:endParaRPr lang="fr-FR" sz="900" dirty="0">
                        <a:effectLst/>
                        <a:latin typeface="Calibri"/>
                        <a:ea typeface="Calibri"/>
                        <a:cs typeface="Times New Roman"/>
                      </a:endParaRPr>
                    </a:p>
                  </a:txBody>
                  <a:tcPr marL="55953" marR="55953" marT="0" marB="0"/>
                </a:tc>
                <a:tc>
                  <a:txBody>
                    <a:bodyPr/>
                    <a:lstStyle/>
                    <a:p>
                      <a:pPr>
                        <a:spcAft>
                          <a:spcPts val="0"/>
                        </a:spcAft>
                        <a:tabLst>
                          <a:tab pos="390525" algn="l"/>
                        </a:tabLst>
                      </a:pPr>
                      <a:r>
                        <a:rPr lang="fr-FR" sz="1100">
                          <a:effectLst/>
                        </a:rPr>
                        <a:t>Textiles et articles d'habillement, articles du travail du cuir</a:t>
                      </a:r>
                      <a:endParaRPr lang="fr-FR" sz="900">
                        <a:effectLst/>
                        <a:latin typeface="Calibri"/>
                        <a:ea typeface="Calibri"/>
                        <a:cs typeface="Times New Roman"/>
                      </a:endParaRPr>
                    </a:p>
                  </a:txBody>
                  <a:tcPr marL="55953" marR="55953" marT="0" marB="0"/>
                </a:tc>
              </a:tr>
              <a:tr h="359874">
                <a:tc>
                  <a:txBody>
                    <a:bodyPr/>
                    <a:lstStyle/>
                    <a:p>
                      <a:pPr>
                        <a:spcAft>
                          <a:spcPts val="0"/>
                        </a:spcAft>
                      </a:pPr>
                      <a:r>
                        <a:rPr lang="fr-FR" sz="1100">
                          <a:effectLst/>
                        </a:rPr>
                        <a:t>9.</a:t>
                      </a:r>
                      <a:endParaRPr lang="fr-FR" sz="900">
                        <a:effectLst/>
                        <a:latin typeface="Calibri"/>
                        <a:ea typeface="Calibri"/>
                        <a:cs typeface="Times New Roman"/>
                      </a:endParaRPr>
                    </a:p>
                  </a:txBody>
                  <a:tcPr marL="55953" marR="55953" marT="0" marB="0"/>
                </a:tc>
                <a:tc>
                  <a:txBody>
                    <a:bodyPr/>
                    <a:lstStyle/>
                    <a:p>
                      <a:pPr>
                        <a:spcAft>
                          <a:spcPts val="0"/>
                        </a:spcAft>
                      </a:pPr>
                      <a:r>
                        <a:rPr lang="fr-FR" sz="1100">
                          <a:effectLst/>
                        </a:rPr>
                        <a:t>Autres activités industrielles</a:t>
                      </a:r>
                      <a:endParaRPr lang="fr-FR" sz="900">
                        <a:effectLst/>
                        <a:latin typeface="Calibri"/>
                        <a:ea typeface="Calibri"/>
                        <a:cs typeface="Times New Roman"/>
                      </a:endParaRPr>
                    </a:p>
                  </a:txBody>
                  <a:tcPr marL="55953" marR="55953" marT="0" marB="0"/>
                </a:tc>
                <a:tc>
                  <a:txBody>
                    <a:bodyPr/>
                    <a:lstStyle/>
                    <a:p>
                      <a:pPr>
                        <a:spcAft>
                          <a:spcPts val="0"/>
                        </a:spcAft>
                        <a:tabLst>
                          <a:tab pos="390525" algn="l"/>
                        </a:tabLst>
                      </a:pPr>
                      <a:r>
                        <a:rPr lang="fr-FR" sz="1100">
                          <a:effectLst/>
                        </a:rPr>
                        <a:t>Produits des autres activités industrielles</a:t>
                      </a:r>
                      <a:endParaRPr lang="fr-FR" sz="900">
                        <a:effectLst/>
                        <a:latin typeface="Calibri"/>
                        <a:ea typeface="Calibri"/>
                        <a:cs typeface="Times New Roman"/>
                      </a:endParaRPr>
                    </a:p>
                  </a:txBody>
                  <a:tcPr marL="55953" marR="55953" marT="0" marB="0"/>
                </a:tc>
              </a:tr>
              <a:tr h="179937">
                <a:tc>
                  <a:txBody>
                    <a:bodyPr/>
                    <a:lstStyle/>
                    <a:p>
                      <a:pPr>
                        <a:spcAft>
                          <a:spcPts val="0"/>
                        </a:spcAft>
                      </a:pPr>
                      <a:r>
                        <a:rPr lang="fr-FR" sz="1100">
                          <a:effectLst/>
                        </a:rPr>
                        <a:t>10.</a:t>
                      </a:r>
                      <a:endParaRPr lang="fr-FR" sz="900">
                        <a:effectLst/>
                        <a:latin typeface="Calibri"/>
                        <a:ea typeface="Calibri"/>
                        <a:cs typeface="Times New Roman"/>
                      </a:endParaRPr>
                    </a:p>
                  </a:txBody>
                  <a:tcPr marL="55953" marR="55953" marT="0" marB="0"/>
                </a:tc>
                <a:tc>
                  <a:txBody>
                    <a:bodyPr/>
                    <a:lstStyle/>
                    <a:p>
                      <a:pPr>
                        <a:spcAft>
                          <a:spcPts val="0"/>
                        </a:spcAft>
                      </a:pPr>
                      <a:r>
                        <a:rPr lang="fr-FR" sz="1100">
                          <a:effectLst/>
                        </a:rPr>
                        <a:t>Electricité, gaz et eau</a:t>
                      </a:r>
                      <a:endParaRPr lang="fr-FR" sz="900">
                        <a:effectLst/>
                        <a:latin typeface="Calibri"/>
                        <a:ea typeface="Calibri"/>
                        <a:cs typeface="Times New Roman"/>
                      </a:endParaRPr>
                    </a:p>
                  </a:txBody>
                  <a:tcPr marL="55953" marR="55953" marT="0" marB="0"/>
                </a:tc>
                <a:tc>
                  <a:txBody>
                    <a:bodyPr/>
                    <a:lstStyle/>
                    <a:p>
                      <a:pPr>
                        <a:spcAft>
                          <a:spcPts val="0"/>
                        </a:spcAft>
                        <a:tabLst>
                          <a:tab pos="390525" algn="l"/>
                        </a:tabLst>
                      </a:pPr>
                      <a:r>
                        <a:rPr lang="fr-FR" sz="1100">
                          <a:effectLst/>
                        </a:rPr>
                        <a:t>Electricité, gaz et eau</a:t>
                      </a:r>
                      <a:endParaRPr lang="fr-FR" sz="900">
                        <a:effectLst/>
                        <a:latin typeface="Calibri"/>
                        <a:ea typeface="Calibri"/>
                        <a:cs typeface="Times New Roman"/>
                      </a:endParaRPr>
                    </a:p>
                  </a:txBody>
                  <a:tcPr marL="55953" marR="55953" marT="0" marB="0"/>
                </a:tc>
              </a:tr>
              <a:tr h="179937">
                <a:tc>
                  <a:txBody>
                    <a:bodyPr/>
                    <a:lstStyle/>
                    <a:p>
                      <a:pPr>
                        <a:spcAft>
                          <a:spcPts val="0"/>
                        </a:spcAft>
                      </a:pPr>
                      <a:r>
                        <a:rPr lang="fr-FR" sz="1100">
                          <a:effectLst/>
                        </a:rPr>
                        <a:t>11.</a:t>
                      </a:r>
                      <a:endParaRPr lang="fr-FR" sz="900">
                        <a:effectLst/>
                        <a:latin typeface="Calibri"/>
                        <a:ea typeface="Calibri"/>
                        <a:cs typeface="Times New Roman"/>
                      </a:endParaRPr>
                    </a:p>
                  </a:txBody>
                  <a:tcPr marL="55953" marR="55953" marT="0" marB="0"/>
                </a:tc>
                <a:tc>
                  <a:txBody>
                    <a:bodyPr/>
                    <a:lstStyle/>
                    <a:p>
                      <a:pPr>
                        <a:spcAft>
                          <a:spcPts val="0"/>
                        </a:spcAft>
                      </a:pPr>
                      <a:r>
                        <a:rPr lang="fr-FR" sz="1100">
                          <a:effectLst/>
                        </a:rPr>
                        <a:t>Construction</a:t>
                      </a:r>
                      <a:endParaRPr lang="fr-FR" sz="900">
                        <a:effectLst/>
                        <a:latin typeface="Calibri"/>
                        <a:ea typeface="Calibri"/>
                        <a:cs typeface="Times New Roman"/>
                      </a:endParaRPr>
                    </a:p>
                  </a:txBody>
                  <a:tcPr marL="55953" marR="55953" marT="0" marB="0"/>
                </a:tc>
                <a:tc>
                  <a:txBody>
                    <a:bodyPr/>
                    <a:lstStyle/>
                    <a:p>
                      <a:pPr>
                        <a:spcAft>
                          <a:spcPts val="0"/>
                        </a:spcAft>
                        <a:tabLst>
                          <a:tab pos="390525" algn="l"/>
                        </a:tabLst>
                      </a:pPr>
                      <a:r>
                        <a:rPr lang="fr-FR" sz="1100">
                          <a:effectLst/>
                        </a:rPr>
                        <a:t>Travaux de construction</a:t>
                      </a:r>
                      <a:endParaRPr lang="fr-FR" sz="900">
                        <a:effectLst/>
                        <a:latin typeface="Calibri"/>
                        <a:ea typeface="Calibri"/>
                        <a:cs typeface="Times New Roman"/>
                      </a:endParaRPr>
                    </a:p>
                  </a:txBody>
                  <a:tcPr marL="55953" marR="55953" marT="0" marB="0"/>
                </a:tc>
              </a:tr>
              <a:tr h="179937">
                <a:tc>
                  <a:txBody>
                    <a:bodyPr/>
                    <a:lstStyle/>
                    <a:p>
                      <a:pPr>
                        <a:spcAft>
                          <a:spcPts val="0"/>
                        </a:spcAft>
                      </a:pPr>
                      <a:r>
                        <a:rPr lang="fr-FR" sz="1100">
                          <a:effectLst/>
                        </a:rPr>
                        <a:t>12.</a:t>
                      </a:r>
                      <a:endParaRPr lang="fr-FR" sz="900">
                        <a:effectLst/>
                        <a:latin typeface="Calibri"/>
                        <a:ea typeface="Calibri"/>
                        <a:cs typeface="Times New Roman"/>
                      </a:endParaRPr>
                    </a:p>
                  </a:txBody>
                  <a:tcPr marL="55953" marR="55953" marT="0" marB="0"/>
                </a:tc>
                <a:tc>
                  <a:txBody>
                    <a:bodyPr/>
                    <a:lstStyle/>
                    <a:p>
                      <a:pPr>
                        <a:spcAft>
                          <a:spcPts val="0"/>
                        </a:spcAft>
                      </a:pPr>
                      <a:r>
                        <a:rPr lang="fr-FR" sz="1100">
                          <a:effectLst/>
                        </a:rPr>
                        <a:t>Commerce</a:t>
                      </a:r>
                      <a:endParaRPr lang="fr-FR" sz="900">
                        <a:effectLst/>
                        <a:latin typeface="Calibri"/>
                        <a:ea typeface="Calibri"/>
                        <a:cs typeface="Times New Roman"/>
                      </a:endParaRPr>
                    </a:p>
                  </a:txBody>
                  <a:tcPr marL="55953" marR="55953" marT="0" marB="0"/>
                </a:tc>
                <a:tc>
                  <a:txBody>
                    <a:bodyPr/>
                    <a:lstStyle/>
                    <a:p>
                      <a:pPr>
                        <a:spcAft>
                          <a:spcPts val="0"/>
                        </a:spcAft>
                        <a:tabLst>
                          <a:tab pos="390525" algn="l"/>
                        </a:tabLst>
                      </a:pPr>
                      <a:r>
                        <a:rPr lang="fr-FR" sz="1100">
                          <a:effectLst/>
                        </a:rPr>
                        <a:t>Commerce</a:t>
                      </a:r>
                      <a:endParaRPr lang="fr-FR" sz="900">
                        <a:effectLst/>
                        <a:latin typeface="Calibri"/>
                        <a:ea typeface="Calibri"/>
                        <a:cs typeface="Times New Roman"/>
                      </a:endParaRPr>
                    </a:p>
                  </a:txBody>
                  <a:tcPr marL="55953" marR="55953" marT="0" marB="0"/>
                </a:tc>
              </a:tr>
              <a:tr h="359874">
                <a:tc>
                  <a:txBody>
                    <a:bodyPr/>
                    <a:lstStyle/>
                    <a:p>
                      <a:pPr>
                        <a:spcAft>
                          <a:spcPts val="0"/>
                        </a:spcAft>
                      </a:pPr>
                      <a:r>
                        <a:rPr lang="fr-FR" sz="1100">
                          <a:effectLst/>
                        </a:rPr>
                        <a:t>13.</a:t>
                      </a:r>
                      <a:endParaRPr lang="fr-FR" sz="900">
                        <a:effectLst/>
                        <a:latin typeface="Calibri"/>
                        <a:ea typeface="Calibri"/>
                        <a:cs typeface="Times New Roman"/>
                      </a:endParaRPr>
                    </a:p>
                  </a:txBody>
                  <a:tcPr marL="55953" marR="55953" marT="0" marB="0"/>
                </a:tc>
                <a:tc>
                  <a:txBody>
                    <a:bodyPr/>
                    <a:lstStyle/>
                    <a:p>
                      <a:pPr>
                        <a:spcAft>
                          <a:spcPts val="0"/>
                        </a:spcAft>
                      </a:pPr>
                      <a:r>
                        <a:rPr lang="fr-FR" sz="1100">
                          <a:effectLst/>
                        </a:rPr>
                        <a:t>Activités d'hébergement et de restauration</a:t>
                      </a:r>
                      <a:endParaRPr lang="fr-FR" sz="900">
                        <a:effectLst/>
                        <a:latin typeface="Calibri"/>
                        <a:ea typeface="Calibri"/>
                        <a:cs typeface="Times New Roman"/>
                      </a:endParaRPr>
                    </a:p>
                  </a:txBody>
                  <a:tcPr marL="55953" marR="55953" marT="0" marB="0"/>
                </a:tc>
                <a:tc>
                  <a:txBody>
                    <a:bodyPr/>
                    <a:lstStyle/>
                    <a:p>
                      <a:pPr>
                        <a:spcAft>
                          <a:spcPts val="0"/>
                        </a:spcAft>
                        <a:tabLst>
                          <a:tab pos="390525" algn="l"/>
                        </a:tabLst>
                      </a:pPr>
                      <a:r>
                        <a:rPr lang="fr-FR" sz="1100">
                          <a:effectLst/>
                        </a:rPr>
                        <a:t>Services d'hôtellerie et de restauration</a:t>
                      </a:r>
                      <a:endParaRPr lang="fr-FR" sz="900">
                        <a:effectLst/>
                        <a:latin typeface="Calibri"/>
                        <a:ea typeface="Calibri"/>
                        <a:cs typeface="Times New Roman"/>
                      </a:endParaRPr>
                    </a:p>
                  </a:txBody>
                  <a:tcPr marL="55953" marR="55953" marT="0" marB="0"/>
                </a:tc>
              </a:tr>
              <a:tr h="359874">
                <a:tc>
                  <a:txBody>
                    <a:bodyPr/>
                    <a:lstStyle/>
                    <a:p>
                      <a:pPr>
                        <a:spcAft>
                          <a:spcPts val="0"/>
                        </a:spcAft>
                      </a:pPr>
                      <a:r>
                        <a:rPr lang="fr-FR" sz="1100">
                          <a:effectLst/>
                        </a:rPr>
                        <a:t>14.</a:t>
                      </a:r>
                      <a:endParaRPr lang="fr-FR" sz="900">
                        <a:effectLst/>
                        <a:latin typeface="Calibri"/>
                        <a:ea typeface="Calibri"/>
                        <a:cs typeface="Times New Roman"/>
                      </a:endParaRPr>
                    </a:p>
                  </a:txBody>
                  <a:tcPr marL="55953" marR="55953" marT="0" marB="0"/>
                </a:tc>
                <a:tc>
                  <a:txBody>
                    <a:bodyPr/>
                    <a:lstStyle/>
                    <a:p>
                      <a:pPr>
                        <a:spcAft>
                          <a:spcPts val="0"/>
                        </a:spcAft>
                      </a:pPr>
                      <a:r>
                        <a:rPr lang="fr-FR" sz="1100">
                          <a:effectLst/>
                        </a:rPr>
                        <a:t>Transports et communications</a:t>
                      </a:r>
                      <a:endParaRPr lang="fr-FR" sz="900">
                        <a:effectLst/>
                        <a:latin typeface="Calibri"/>
                        <a:ea typeface="Calibri"/>
                        <a:cs typeface="Times New Roman"/>
                      </a:endParaRPr>
                    </a:p>
                  </a:txBody>
                  <a:tcPr marL="55953" marR="55953" marT="0" marB="0"/>
                </a:tc>
                <a:tc>
                  <a:txBody>
                    <a:bodyPr/>
                    <a:lstStyle/>
                    <a:p>
                      <a:pPr>
                        <a:spcAft>
                          <a:spcPts val="0"/>
                        </a:spcAft>
                        <a:tabLst>
                          <a:tab pos="390525" algn="l"/>
                        </a:tabLst>
                      </a:pPr>
                      <a:r>
                        <a:rPr lang="fr-FR" sz="1100">
                          <a:effectLst/>
                        </a:rPr>
                        <a:t>Services de transports et de communications</a:t>
                      </a:r>
                      <a:endParaRPr lang="fr-FR" sz="900">
                        <a:effectLst/>
                        <a:latin typeface="Calibri"/>
                        <a:ea typeface="Calibri"/>
                        <a:cs typeface="Times New Roman"/>
                      </a:endParaRPr>
                    </a:p>
                  </a:txBody>
                  <a:tcPr marL="55953" marR="55953" marT="0" marB="0"/>
                </a:tc>
              </a:tr>
              <a:tr h="179937">
                <a:tc>
                  <a:txBody>
                    <a:bodyPr/>
                    <a:lstStyle/>
                    <a:p>
                      <a:pPr>
                        <a:spcAft>
                          <a:spcPts val="0"/>
                        </a:spcAft>
                      </a:pPr>
                      <a:r>
                        <a:rPr lang="fr-FR" sz="1100">
                          <a:effectLst/>
                        </a:rPr>
                        <a:t>15.</a:t>
                      </a:r>
                      <a:endParaRPr lang="fr-FR" sz="900">
                        <a:effectLst/>
                        <a:latin typeface="Calibri"/>
                        <a:ea typeface="Calibri"/>
                        <a:cs typeface="Times New Roman"/>
                      </a:endParaRPr>
                    </a:p>
                  </a:txBody>
                  <a:tcPr marL="55953" marR="55953" marT="0" marB="0"/>
                </a:tc>
                <a:tc>
                  <a:txBody>
                    <a:bodyPr/>
                    <a:lstStyle/>
                    <a:p>
                      <a:pPr>
                        <a:spcAft>
                          <a:spcPts val="0"/>
                        </a:spcAft>
                      </a:pPr>
                      <a:r>
                        <a:rPr lang="fr-FR" sz="1100">
                          <a:effectLst/>
                        </a:rPr>
                        <a:t>Activités financières</a:t>
                      </a:r>
                      <a:endParaRPr lang="fr-FR" sz="900">
                        <a:effectLst/>
                        <a:latin typeface="Calibri"/>
                        <a:ea typeface="Calibri"/>
                        <a:cs typeface="Times New Roman"/>
                      </a:endParaRPr>
                    </a:p>
                  </a:txBody>
                  <a:tcPr marL="55953" marR="55953" marT="0" marB="0"/>
                </a:tc>
                <a:tc>
                  <a:txBody>
                    <a:bodyPr/>
                    <a:lstStyle/>
                    <a:p>
                      <a:pPr>
                        <a:spcAft>
                          <a:spcPts val="0"/>
                        </a:spcAft>
                        <a:tabLst>
                          <a:tab pos="390525" algn="l"/>
                        </a:tabLst>
                      </a:pPr>
                      <a:r>
                        <a:rPr lang="fr-FR" sz="1100">
                          <a:effectLst/>
                        </a:rPr>
                        <a:t>Services financiers</a:t>
                      </a:r>
                      <a:endParaRPr lang="fr-FR" sz="900">
                        <a:effectLst/>
                        <a:latin typeface="Calibri"/>
                        <a:ea typeface="Calibri"/>
                        <a:cs typeface="Times New Roman"/>
                      </a:endParaRPr>
                    </a:p>
                  </a:txBody>
                  <a:tcPr marL="55953" marR="55953" marT="0" marB="0"/>
                </a:tc>
              </a:tr>
              <a:tr h="179937">
                <a:tc>
                  <a:txBody>
                    <a:bodyPr/>
                    <a:lstStyle/>
                    <a:p>
                      <a:pPr>
                        <a:spcAft>
                          <a:spcPts val="0"/>
                        </a:spcAft>
                      </a:pPr>
                      <a:r>
                        <a:rPr lang="fr-FR" sz="1100">
                          <a:effectLst/>
                        </a:rPr>
                        <a:t>16.</a:t>
                      </a:r>
                      <a:endParaRPr lang="fr-FR" sz="900">
                        <a:effectLst/>
                        <a:latin typeface="Calibri"/>
                        <a:ea typeface="Calibri"/>
                        <a:cs typeface="Times New Roman"/>
                      </a:endParaRPr>
                    </a:p>
                  </a:txBody>
                  <a:tcPr marL="55953" marR="55953" marT="0" marB="0"/>
                </a:tc>
                <a:tc>
                  <a:txBody>
                    <a:bodyPr/>
                    <a:lstStyle/>
                    <a:p>
                      <a:pPr>
                        <a:spcAft>
                          <a:spcPts val="0"/>
                        </a:spcAft>
                      </a:pPr>
                      <a:r>
                        <a:rPr lang="fr-FR" sz="1100">
                          <a:effectLst/>
                        </a:rPr>
                        <a:t>Activités d'administration publique</a:t>
                      </a:r>
                      <a:endParaRPr lang="fr-FR" sz="900">
                        <a:effectLst/>
                        <a:latin typeface="Calibri"/>
                        <a:ea typeface="Calibri"/>
                        <a:cs typeface="Times New Roman"/>
                      </a:endParaRPr>
                    </a:p>
                  </a:txBody>
                  <a:tcPr marL="55953" marR="55953" marT="0" marB="0"/>
                </a:tc>
                <a:tc>
                  <a:txBody>
                    <a:bodyPr/>
                    <a:lstStyle/>
                    <a:p>
                      <a:pPr>
                        <a:spcAft>
                          <a:spcPts val="0"/>
                        </a:spcAft>
                        <a:tabLst>
                          <a:tab pos="390525" algn="l"/>
                        </a:tabLst>
                      </a:pPr>
                      <a:r>
                        <a:rPr lang="fr-FR" sz="1100">
                          <a:effectLst/>
                        </a:rPr>
                        <a:t>Services d'administration publique</a:t>
                      </a:r>
                      <a:endParaRPr lang="fr-FR" sz="900">
                        <a:effectLst/>
                        <a:latin typeface="Calibri"/>
                        <a:ea typeface="Calibri"/>
                        <a:cs typeface="Times New Roman"/>
                      </a:endParaRPr>
                    </a:p>
                  </a:txBody>
                  <a:tcPr marL="55953" marR="55953" marT="0" marB="0"/>
                </a:tc>
              </a:tr>
              <a:tr h="179937">
                <a:tc>
                  <a:txBody>
                    <a:bodyPr/>
                    <a:lstStyle/>
                    <a:p>
                      <a:pPr>
                        <a:spcAft>
                          <a:spcPts val="0"/>
                        </a:spcAft>
                      </a:pPr>
                      <a:r>
                        <a:rPr lang="fr-FR" sz="1100">
                          <a:effectLst/>
                        </a:rPr>
                        <a:t>17.</a:t>
                      </a:r>
                      <a:endParaRPr lang="fr-FR" sz="900">
                        <a:effectLst/>
                        <a:latin typeface="Calibri"/>
                        <a:ea typeface="Calibri"/>
                        <a:cs typeface="Times New Roman"/>
                      </a:endParaRPr>
                    </a:p>
                  </a:txBody>
                  <a:tcPr marL="55953" marR="55953" marT="0" marB="0"/>
                </a:tc>
                <a:tc>
                  <a:txBody>
                    <a:bodyPr/>
                    <a:lstStyle/>
                    <a:p>
                      <a:pPr>
                        <a:spcAft>
                          <a:spcPts val="0"/>
                        </a:spcAft>
                      </a:pPr>
                      <a:r>
                        <a:rPr lang="fr-FR" sz="1100">
                          <a:effectLst/>
                        </a:rPr>
                        <a:t>Education</a:t>
                      </a:r>
                      <a:endParaRPr lang="fr-FR" sz="900">
                        <a:effectLst/>
                        <a:latin typeface="Calibri"/>
                        <a:ea typeface="Calibri"/>
                        <a:cs typeface="Times New Roman"/>
                      </a:endParaRPr>
                    </a:p>
                  </a:txBody>
                  <a:tcPr marL="55953" marR="55953" marT="0" marB="0"/>
                </a:tc>
                <a:tc>
                  <a:txBody>
                    <a:bodyPr/>
                    <a:lstStyle/>
                    <a:p>
                      <a:pPr>
                        <a:spcAft>
                          <a:spcPts val="0"/>
                        </a:spcAft>
                        <a:tabLst>
                          <a:tab pos="390525" algn="l"/>
                        </a:tabLst>
                      </a:pPr>
                      <a:r>
                        <a:rPr lang="fr-FR" sz="1100">
                          <a:effectLst/>
                        </a:rPr>
                        <a:t>Education</a:t>
                      </a:r>
                      <a:endParaRPr lang="fr-FR" sz="900">
                        <a:effectLst/>
                        <a:latin typeface="Calibri"/>
                        <a:ea typeface="Calibri"/>
                        <a:cs typeface="Times New Roman"/>
                      </a:endParaRPr>
                    </a:p>
                  </a:txBody>
                  <a:tcPr marL="55953" marR="55953" marT="0" marB="0"/>
                </a:tc>
              </a:tr>
              <a:tr h="179937">
                <a:tc>
                  <a:txBody>
                    <a:bodyPr/>
                    <a:lstStyle/>
                    <a:p>
                      <a:pPr>
                        <a:spcAft>
                          <a:spcPts val="0"/>
                        </a:spcAft>
                      </a:pPr>
                      <a:r>
                        <a:rPr lang="fr-FR" sz="1100">
                          <a:effectLst/>
                        </a:rPr>
                        <a:t>18.</a:t>
                      </a:r>
                      <a:endParaRPr lang="fr-FR" sz="900">
                        <a:effectLst/>
                        <a:latin typeface="Calibri"/>
                        <a:ea typeface="Calibri"/>
                        <a:cs typeface="Times New Roman"/>
                      </a:endParaRPr>
                    </a:p>
                  </a:txBody>
                  <a:tcPr marL="55953" marR="55953" marT="0" marB="0"/>
                </a:tc>
                <a:tc>
                  <a:txBody>
                    <a:bodyPr/>
                    <a:lstStyle/>
                    <a:p>
                      <a:pPr>
                        <a:spcAft>
                          <a:spcPts val="0"/>
                        </a:spcAft>
                      </a:pPr>
                      <a:r>
                        <a:rPr lang="fr-FR" sz="1100">
                          <a:effectLst/>
                        </a:rPr>
                        <a:t>Activités de santé et action sociale</a:t>
                      </a:r>
                      <a:endParaRPr lang="fr-FR" sz="900">
                        <a:effectLst/>
                        <a:latin typeface="Calibri"/>
                        <a:ea typeface="Calibri"/>
                        <a:cs typeface="Times New Roman"/>
                      </a:endParaRPr>
                    </a:p>
                  </a:txBody>
                  <a:tcPr marL="55953" marR="55953" marT="0" marB="0"/>
                </a:tc>
                <a:tc>
                  <a:txBody>
                    <a:bodyPr/>
                    <a:lstStyle/>
                    <a:p>
                      <a:pPr>
                        <a:spcAft>
                          <a:spcPts val="0"/>
                        </a:spcAft>
                        <a:tabLst>
                          <a:tab pos="390525" algn="l"/>
                        </a:tabLst>
                      </a:pPr>
                      <a:r>
                        <a:rPr lang="fr-FR" sz="1100">
                          <a:effectLst/>
                        </a:rPr>
                        <a:t>Services de santé et d'action sociale</a:t>
                      </a:r>
                      <a:endParaRPr lang="fr-FR" sz="900">
                        <a:effectLst/>
                        <a:latin typeface="Calibri"/>
                        <a:ea typeface="Calibri"/>
                        <a:cs typeface="Times New Roman"/>
                      </a:endParaRPr>
                    </a:p>
                  </a:txBody>
                  <a:tcPr marL="55953" marR="55953" marT="0" marB="0"/>
                </a:tc>
              </a:tr>
              <a:tr h="179937">
                <a:tc>
                  <a:txBody>
                    <a:bodyPr/>
                    <a:lstStyle/>
                    <a:p>
                      <a:pPr>
                        <a:spcAft>
                          <a:spcPts val="0"/>
                        </a:spcAft>
                      </a:pPr>
                      <a:r>
                        <a:rPr lang="fr-FR" sz="1100">
                          <a:effectLst/>
                        </a:rPr>
                        <a:t>19.</a:t>
                      </a:r>
                      <a:endParaRPr lang="fr-FR" sz="900">
                        <a:effectLst/>
                        <a:latin typeface="Calibri"/>
                        <a:ea typeface="Calibri"/>
                        <a:cs typeface="Times New Roman"/>
                      </a:endParaRPr>
                    </a:p>
                  </a:txBody>
                  <a:tcPr marL="55953" marR="55953" marT="0" marB="0"/>
                </a:tc>
                <a:tc>
                  <a:txBody>
                    <a:bodyPr/>
                    <a:lstStyle/>
                    <a:p>
                      <a:pPr>
                        <a:spcAft>
                          <a:spcPts val="0"/>
                        </a:spcAft>
                      </a:pPr>
                      <a:r>
                        <a:rPr lang="fr-FR" sz="1100">
                          <a:effectLst/>
                        </a:rPr>
                        <a:t>Autres services</a:t>
                      </a:r>
                      <a:endParaRPr lang="fr-FR" sz="900">
                        <a:effectLst/>
                        <a:latin typeface="Calibri"/>
                        <a:ea typeface="Calibri"/>
                        <a:cs typeface="Times New Roman"/>
                      </a:endParaRPr>
                    </a:p>
                  </a:txBody>
                  <a:tcPr marL="55953" marR="55953" marT="0" marB="0"/>
                </a:tc>
                <a:tc>
                  <a:txBody>
                    <a:bodyPr/>
                    <a:lstStyle/>
                    <a:p>
                      <a:pPr>
                        <a:spcAft>
                          <a:spcPts val="0"/>
                        </a:spcAft>
                        <a:tabLst>
                          <a:tab pos="390525" algn="l"/>
                        </a:tabLst>
                      </a:pPr>
                      <a:r>
                        <a:rPr lang="fr-FR" sz="1100" dirty="0">
                          <a:effectLst/>
                        </a:rPr>
                        <a:t>Autres services</a:t>
                      </a:r>
                      <a:endParaRPr lang="fr-FR" sz="900" dirty="0">
                        <a:effectLst/>
                        <a:latin typeface="Calibri"/>
                        <a:ea typeface="Calibri"/>
                        <a:cs typeface="Times New Roman"/>
                      </a:endParaRPr>
                    </a:p>
                  </a:txBody>
                  <a:tcPr marL="55953" marR="55953" marT="0" marB="0"/>
                </a:tc>
              </a:tr>
            </a:tbl>
          </a:graphicData>
        </a:graphic>
      </p:graphicFrame>
      <p:sp>
        <p:nvSpPr>
          <p:cNvPr id="4" name="Espace réservé du pied de page 3"/>
          <p:cNvSpPr>
            <a:spLocks noGrp="1"/>
          </p:cNvSpPr>
          <p:nvPr>
            <p:ph type="ftr" sz="quarter" idx="11"/>
          </p:nvPr>
        </p:nvSpPr>
        <p:spPr/>
        <p:txBody>
          <a:bodyPr/>
          <a:lstStyle/>
          <a:p>
            <a:r>
              <a:rPr lang="fr-FR" smtClean="0"/>
              <a:t>PRESENTATION DE LA MCS &amp; DU MEGC DU MALI</a:t>
            </a:r>
            <a:endParaRPr lang="en-US" altLang="en-US" dirty="0"/>
          </a:p>
        </p:txBody>
      </p:sp>
      <p:sp>
        <p:nvSpPr>
          <p:cNvPr id="6" name="Rectangle 2"/>
          <p:cNvSpPr txBox="1">
            <a:spLocks noChangeArrowheads="1"/>
          </p:cNvSpPr>
          <p:nvPr/>
        </p:nvSpPr>
        <p:spPr bwMode="auto">
          <a:xfrm>
            <a:off x="381000" y="0"/>
            <a:ext cx="7543800" cy="1126595"/>
          </a:xfrm>
          <a:prstGeom prst="rect">
            <a:avLst/>
          </a:prstGeom>
          <a:extLst/>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b"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1" fontAlgn="base" hangingPunct="1">
              <a:spcBef>
                <a:spcPct val="0"/>
              </a:spcBef>
              <a:spcAft>
                <a:spcPct val="0"/>
              </a:spcAft>
              <a:defRPr sz="3600" b="1" cap="none" spc="0">
                <a:ln w="11430"/>
                <a:solidFill>
                  <a:schemeClr val="dk1"/>
                </a:solidFill>
                <a:effectLst>
                  <a:outerShdw blurRad="50800" dist="39000" dir="5460000" algn="tl">
                    <a:srgbClr val="000000">
                      <a:alpha val="38000"/>
                    </a:srgbClr>
                  </a:outerShdw>
                </a:effectLst>
                <a:latin typeface="+mn-lt"/>
                <a:ea typeface="+mn-ea"/>
                <a:cs typeface="+mn-cs"/>
              </a:defRPr>
            </a:lvl1pPr>
            <a:lvl2pPr algn="l" rtl="0" eaLnBrk="1" fontAlgn="base" hangingPunct="1">
              <a:spcBef>
                <a:spcPct val="0"/>
              </a:spcBef>
              <a:spcAft>
                <a:spcPct val="0"/>
              </a:spcAft>
              <a:defRPr sz="3900" b="1">
                <a:solidFill>
                  <a:schemeClr val="dk1"/>
                </a:solidFill>
                <a:latin typeface="+mn-lt"/>
                <a:ea typeface="+mn-ea"/>
                <a:cs typeface="+mn-cs"/>
              </a:defRPr>
            </a:lvl2pPr>
            <a:lvl3pPr algn="l" rtl="0" eaLnBrk="1" fontAlgn="base" hangingPunct="1">
              <a:spcBef>
                <a:spcPct val="0"/>
              </a:spcBef>
              <a:spcAft>
                <a:spcPct val="0"/>
              </a:spcAft>
              <a:defRPr sz="3900" b="1">
                <a:solidFill>
                  <a:schemeClr val="dk1"/>
                </a:solidFill>
                <a:latin typeface="+mn-lt"/>
                <a:ea typeface="+mn-ea"/>
                <a:cs typeface="+mn-cs"/>
              </a:defRPr>
            </a:lvl3pPr>
            <a:lvl4pPr algn="l" rtl="0" eaLnBrk="1" fontAlgn="base" hangingPunct="1">
              <a:spcBef>
                <a:spcPct val="0"/>
              </a:spcBef>
              <a:spcAft>
                <a:spcPct val="0"/>
              </a:spcAft>
              <a:defRPr sz="3900" b="1">
                <a:solidFill>
                  <a:schemeClr val="dk1"/>
                </a:solidFill>
                <a:latin typeface="+mn-lt"/>
                <a:ea typeface="+mn-ea"/>
                <a:cs typeface="+mn-cs"/>
              </a:defRPr>
            </a:lvl4pPr>
            <a:lvl5pPr algn="l" rtl="0" eaLnBrk="1" fontAlgn="base" hangingPunct="1">
              <a:spcBef>
                <a:spcPct val="0"/>
              </a:spcBef>
              <a:spcAft>
                <a:spcPct val="0"/>
              </a:spcAft>
              <a:defRPr sz="3900" b="1">
                <a:solidFill>
                  <a:schemeClr val="dk1"/>
                </a:solidFill>
                <a:latin typeface="+mn-lt"/>
                <a:ea typeface="+mn-ea"/>
                <a:cs typeface="+mn-cs"/>
              </a:defRPr>
            </a:lvl5pPr>
            <a:lvl6pPr marL="457200" algn="l" rtl="0" eaLnBrk="1" fontAlgn="base" hangingPunct="1">
              <a:spcBef>
                <a:spcPct val="0"/>
              </a:spcBef>
              <a:spcAft>
                <a:spcPct val="0"/>
              </a:spcAft>
              <a:defRPr sz="3900" b="1">
                <a:solidFill>
                  <a:schemeClr val="dk1"/>
                </a:solidFill>
                <a:latin typeface="+mn-lt"/>
                <a:ea typeface="+mn-ea"/>
                <a:cs typeface="+mn-cs"/>
              </a:defRPr>
            </a:lvl6pPr>
            <a:lvl7pPr marL="914400" algn="l" rtl="0" eaLnBrk="1" fontAlgn="base" hangingPunct="1">
              <a:spcBef>
                <a:spcPct val="0"/>
              </a:spcBef>
              <a:spcAft>
                <a:spcPct val="0"/>
              </a:spcAft>
              <a:defRPr sz="3900" b="1">
                <a:solidFill>
                  <a:schemeClr val="dk1"/>
                </a:solidFill>
                <a:latin typeface="+mn-lt"/>
                <a:ea typeface="+mn-ea"/>
                <a:cs typeface="+mn-cs"/>
              </a:defRPr>
            </a:lvl7pPr>
            <a:lvl8pPr marL="1371600" algn="l" rtl="0" eaLnBrk="1" fontAlgn="base" hangingPunct="1">
              <a:spcBef>
                <a:spcPct val="0"/>
              </a:spcBef>
              <a:spcAft>
                <a:spcPct val="0"/>
              </a:spcAft>
              <a:defRPr sz="3900" b="1">
                <a:solidFill>
                  <a:schemeClr val="dk1"/>
                </a:solidFill>
                <a:latin typeface="+mn-lt"/>
                <a:ea typeface="+mn-ea"/>
                <a:cs typeface="+mn-cs"/>
              </a:defRPr>
            </a:lvl8pPr>
            <a:lvl9pPr marL="1828800" algn="l" rtl="0" eaLnBrk="1" fontAlgn="base" hangingPunct="1">
              <a:spcBef>
                <a:spcPct val="0"/>
              </a:spcBef>
              <a:spcAft>
                <a:spcPct val="0"/>
              </a:spcAft>
              <a:defRPr sz="3900" b="1">
                <a:solidFill>
                  <a:schemeClr val="dk1"/>
                </a:solidFill>
                <a:latin typeface="+mn-lt"/>
                <a:ea typeface="+mn-ea"/>
                <a:cs typeface="+mn-cs"/>
              </a:defRPr>
            </a:lvl9pPr>
          </a:lstStyle>
          <a:p>
            <a:r>
              <a:rPr lang="fr-FR" dirty="0">
                <a:effectLst/>
              </a:rPr>
              <a:t>Nomenclatures des branches </a:t>
            </a:r>
            <a:r>
              <a:rPr lang="fr-FR" dirty="0" smtClean="0">
                <a:effectLst/>
              </a:rPr>
              <a:t>et produits </a:t>
            </a:r>
            <a:r>
              <a:rPr lang="fr-FR" dirty="0">
                <a:effectLst/>
              </a:rPr>
              <a:t>retenus</a:t>
            </a:r>
          </a:p>
        </p:txBody>
      </p:sp>
      <p:sp>
        <p:nvSpPr>
          <p:cNvPr id="7" name="Espace réservé de la date 6"/>
          <p:cNvSpPr>
            <a:spLocks noGrp="1"/>
          </p:cNvSpPr>
          <p:nvPr>
            <p:ph type="dt" sz="half" idx="10"/>
          </p:nvPr>
        </p:nvSpPr>
        <p:spPr/>
        <p:txBody>
          <a:bodyPr/>
          <a:lstStyle/>
          <a:p>
            <a:pPr eaLnBrk="1" latinLnBrk="0" hangingPunct="1"/>
            <a:fld id="{CC86B47B-3A4C-44E6-8305-6AEF6AF7C73A}" type="datetime1">
              <a:rPr lang="fr-FR" smtClean="0"/>
              <a:pPr eaLnBrk="1" latinLnBrk="0" hangingPunct="1"/>
              <a:t>15/10/2014</a:t>
            </a:fld>
            <a:endParaRPr lang="en-US"/>
          </a:p>
        </p:txBody>
      </p:sp>
      <p:sp>
        <p:nvSpPr>
          <p:cNvPr id="8" name="Espace réservé du numéro de diapositive 7"/>
          <p:cNvSpPr>
            <a:spLocks noGrp="1"/>
          </p:cNvSpPr>
          <p:nvPr>
            <p:ph type="sldNum" sz="quarter" idx="12"/>
          </p:nvPr>
        </p:nvSpPr>
        <p:spPr/>
        <p:txBody>
          <a:bodyPr/>
          <a:lstStyle/>
          <a:p>
            <a:r>
              <a:rPr lang="en-US" altLang="en-US" smtClean="0"/>
              <a:t>Page </a:t>
            </a:r>
            <a:fld id="{1AA4FAC1-E5EA-4F37-AC9C-EC20A35775CF}" type="slidenum">
              <a:rPr lang="en-US" altLang="en-US" smtClean="0"/>
              <a:pPr/>
              <a:t>10</a:t>
            </a:fld>
            <a:r>
              <a:rPr lang="en-US" altLang="en-US" smtClean="0"/>
              <a:t> / </a:t>
            </a:r>
            <a:endParaRPr lang="en-US" altLang="en-US" dirty="0"/>
          </a:p>
        </p:txBody>
      </p:sp>
    </p:spTree>
    <p:extLst>
      <p:ext uri="{BB962C8B-B14F-4D97-AF65-F5344CB8AC3E}">
        <p14:creationId xmlns:p14="http://schemas.microsoft.com/office/powerpoint/2010/main" xmlns="" val="993793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solidFill>
                  <a:schemeClr val="dk1"/>
                </a:solidFill>
                <a:latin typeface="+mn-lt"/>
                <a:ea typeface="+mn-ea"/>
                <a:cs typeface="+mn-cs"/>
              </a:rPr>
              <a:t>PRESENTATION</a:t>
            </a:r>
            <a:r>
              <a:rPr lang="en-US" dirty="0" smtClean="0"/>
              <a:t> DE LA MCS DU MALI (Micro)</a:t>
            </a:r>
            <a:endParaRPr lang="fr-FR" dirty="0"/>
          </a:p>
        </p:txBody>
      </p:sp>
      <p:sp>
        <p:nvSpPr>
          <p:cNvPr id="3" name="Espace réservé du contenu 2"/>
          <p:cNvSpPr>
            <a:spLocks noGrp="1"/>
          </p:cNvSpPr>
          <p:nvPr>
            <p:ph idx="1"/>
          </p:nvPr>
        </p:nvSpPr>
        <p:spPr/>
        <p:txBody>
          <a:bodyPr/>
          <a:lstStyle/>
          <a:p>
            <a:pPr algn="just">
              <a:buFont typeface="Wingdings" pitchFamily="2" charset="2"/>
              <a:buChar char="v"/>
            </a:pPr>
            <a:r>
              <a:rPr lang="fr-FR" sz="2400" dirty="0" smtClean="0"/>
              <a:t>Pour ce qui est du compte des facteurs, la catégorisation est celle fournie par l’enquête ménages pour le travail il s’agit:</a:t>
            </a:r>
          </a:p>
          <a:p>
            <a:pPr algn="just">
              <a:buNone/>
            </a:pPr>
            <a:endParaRPr lang="fr-FR" sz="2400" dirty="0" smtClean="0"/>
          </a:p>
          <a:p>
            <a:pPr algn="just">
              <a:buFont typeface="Wingdings" pitchFamily="2" charset="2"/>
              <a:buChar char="v"/>
            </a:pPr>
            <a:r>
              <a:rPr lang="fr-FR" sz="2400" dirty="0" smtClean="0"/>
              <a:t>Pour les niveaux de qualifications</a:t>
            </a:r>
          </a:p>
          <a:p>
            <a:pPr lvl="2" algn="just"/>
            <a:r>
              <a:rPr lang="fr-FR" dirty="0" smtClean="0"/>
              <a:t>Travail </a:t>
            </a:r>
            <a:r>
              <a:rPr lang="fr-FR" dirty="0"/>
              <a:t>non qualifié</a:t>
            </a:r>
          </a:p>
          <a:p>
            <a:pPr lvl="2" algn="just"/>
            <a:r>
              <a:rPr lang="fr-FR" dirty="0" smtClean="0"/>
              <a:t>Travail </a:t>
            </a:r>
            <a:r>
              <a:rPr lang="fr-FR" dirty="0"/>
              <a:t>qualifié</a:t>
            </a:r>
          </a:p>
          <a:p>
            <a:pPr>
              <a:buNone/>
            </a:pPr>
            <a:endParaRPr lang="fr-FR" dirty="0" smtClean="0"/>
          </a:p>
          <a:p>
            <a:pPr>
              <a:buNone/>
            </a:pPr>
            <a:endParaRPr lang="fr-FR" dirty="0" smtClean="0"/>
          </a:p>
          <a:p>
            <a:endParaRPr lang="fr-FR" dirty="0"/>
          </a:p>
        </p:txBody>
      </p:sp>
      <p:sp>
        <p:nvSpPr>
          <p:cNvPr id="4" name="Espace réservé de la date 3"/>
          <p:cNvSpPr>
            <a:spLocks noGrp="1"/>
          </p:cNvSpPr>
          <p:nvPr>
            <p:ph type="dt" sz="half" idx="10"/>
          </p:nvPr>
        </p:nvSpPr>
        <p:spPr/>
        <p:txBody>
          <a:bodyPr/>
          <a:lstStyle/>
          <a:p>
            <a:pPr eaLnBrk="1" latinLnBrk="0" hangingPunct="1"/>
            <a:fld id="{3538D6AB-B8DB-46CD-8DD6-176E2D8CE9A8}" type="datetime1">
              <a:rPr lang="fr-FR" smtClean="0"/>
              <a:pPr eaLnBrk="1" latinLnBrk="0" hangingPunct="1"/>
              <a:t>15/10/2014</a:t>
            </a:fld>
            <a:endParaRPr lang="en-US" dirty="0"/>
          </a:p>
        </p:txBody>
      </p:sp>
      <p:sp>
        <p:nvSpPr>
          <p:cNvPr id="5" name="Espace réservé du pied de page 4"/>
          <p:cNvSpPr>
            <a:spLocks noGrp="1"/>
          </p:cNvSpPr>
          <p:nvPr>
            <p:ph type="ftr" sz="quarter" idx="11"/>
          </p:nvPr>
        </p:nvSpPr>
        <p:spPr/>
        <p:txBody>
          <a:bodyPr/>
          <a:lstStyle/>
          <a:p>
            <a:r>
              <a:rPr lang="fr-FR" altLang="en-US" smtClean="0"/>
              <a:t>PRESENTATION DE LA MCS &amp; DU MEGC DU MALI</a:t>
            </a:r>
            <a:endParaRPr lang="en-US" altLang="en-US" dirty="0"/>
          </a:p>
        </p:txBody>
      </p:sp>
      <p:sp>
        <p:nvSpPr>
          <p:cNvPr id="6" name="Espace réservé du numéro de diapositive 5"/>
          <p:cNvSpPr>
            <a:spLocks noGrp="1"/>
          </p:cNvSpPr>
          <p:nvPr>
            <p:ph type="sldNum" sz="quarter" idx="12"/>
          </p:nvPr>
        </p:nvSpPr>
        <p:spPr/>
        <p:txBody>
          <a:bodyPr/>
          <a:lstStyle/>
          <a:p>
            <a:r>
              <a:rPr lang="en-US" altLang="en-US" smtClean="0"/>
              <a:t>Page </a:t>
            </a:r>
            <a:fld id="{1AA4FAC1-E5EA-4F37-AC9C-EC20A35775CF}" type="slidenum">
              <a:rPr lang="en-US" altLang="en-US" smtClean="0"/>
              <a:pPr/>
              <a:t>11</a:t>
            </a:fld>
            <a:r>
              <a:rPr lang="en-US" altLang="en-US" smtClean="0"/>
              <a:t> / </a:t>
            </a:r>
            <a:endParaRPr lang="en-US" altLang="en-US" dirty="0"/>
          </a:p>
        </p:txBody>
      </p:sp>
      <p:sp>
        <p:nvSpPr>
          <p:cNvPr id="7" name="Rectangle 2"/>
          <p:cNvSpPr txBox="1">
            <a:spLocks noChangeArrowheads="1"/>
          </p:cNvSpPr>
          <p:nvPr/>
        </p:nvSpPr>
        <p:spPr>
          <a:xfrm>
            <a:off x="614082" y="0"/>
            <a:ext cx="8229600" cy="1447800"/>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dk1"/>
                </a:solidFill>
                <a:effectLst/>
                <a:uLnTx/>
                <a:uFillTx/>
                <a:latin typeface="+mn-lt"/>
                <a:ea typeface="+mn-ea"/>
                <a:cs typeface="+mn-cs"/>
              </a:rPr>
              <a:t>PRESENTATION DE LA MCS DU MALI (Micro)</a:t>
            </a:r>
            <a:endParaRPr kumimoji="0" lang="en-US" sz="4400" b="0" i="0" u="none" strike="noStrike" kern="1200" cap="none" spc="0" normalizeH="0" baseline="0" noProof="0" dirty="0">
              <a:ln>
                <a:noFill/>
              </a:ln>
              <a:solidFill>
                <a:schemeClr val="dk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70000" lnSpcReduction="20000"/>
          </a:bodyPr>
          <a:lstStyle/>
          <a:p>
            <a:pPr>
              <a:buFont typeface="Wingdings" panose="05000000000000000000" pitchFamily="2" charset="2"/>
              <a:buChar char="v"/>
            </a:pPr>
            <a:r>
              <a:rPr lang="fr-FR" sz="4600" dirty="0" smtClean="0"/>
              <a:t>Catégories Socioprofessionnelles</a:t>
            </a:r>
          </a:p>
          <a:p>
            <a:pPr lvl="1">
              <a:buFont typeface="Arial" pitchFamily="34" charset="0"/>
              <a:buChar char="•"/>
            </a:pPr>
            <a:r>
              <a:rPr lang="fr-FR" sz="4200" dirty="0" smtClean="0"/>
              <a:t> Salariés du public </a:t>
            </a:r>
          </a:p>
          <a:p>
            <a:pPr lvl="1">
              <a:buFont typeface="Arial" pitchFamily="34" charset="0"/>
              <a:buChar char="•"/>
            </a:pPr>
            <a:r>
              <a:rPr lang="fr-FR" sz="4200" dirty="0" smtClean="0"/>
              <a:t> Salariés du privé formel </a:t>
            </a:r>
          </a:p>
          <a:p>
            <a:pPr lvl="1">
              <a:buFont typeface="Arial" pitchFamily="34" charset="0"/>
              <a:buChar char="•"/>
            </a:pPr>
            <a:r>
              <a:rPr lang="fr-FR" sz="4200" dirty="0" smtClean="0"/>
              <a:t> Salariés du privé informel </a:t>
            </a:r>
          </a:p>
          <a:p>
            <a:pPr lvl="1">
              <a:buFont typeface="Arial" pitchFamily="34" charset="0"/>
              <a:buChar char="•"/>
            </a:pPr>
            <a:r>
              <a:rPr lang="fr-FR" sz="4200" dirty="0" smtClean="0"/>
              <a:t> Agriculteurs industriels </a:t>
            </a:r>
          </a:p>
          <a:p>
            <a:pPr lvl="1">
              <a:buFont typeface="Arial" pitchFamily="34" charset="0"/>
              <a:buChar char="•"/>
            </a:pPr>
            <a:r>
              <a:rPr lang="fr-FR" sz="4200" dirty="0" smtClean="0"/>
              <a:t> Agriculteurs vivriers </a:t>
            </a:r>
          </a:p>
          <a:p>
            <a:pPr lvl="1">
              <a:buFont typeface="Arial" pitchFamily="34" charset="0"/>
              <a:buChar char="•"/>
            </a:pPr>
            <a:r>
              <a:rPr lang="fr-FR" sz="4200" dirty="0" smtClean="0"/>
              <a:t> Eleveurs </a:t>
            </a:r>
          </a:p>
          <a:p>
            <a:pPr lvl="1">
              <a:buFont typeface="Arial" pitchFamily="34" charset="0"/>
              <a:buChar char="•"/>
            </a:pPr>
            <a:r>
              <a:rPr lang="fr-FR" sz="4200" dirty="0" smtClean="0"/>
              <a:t> Pêcheurs </a:t>
            </a:r>
          </a:p>
          <a:p>
            <a:pPr lvl="1">
              <a:buFont typeface="Arial" pitchFamily="34" charset="0"/>
              <a:buChar char="•"/>
            </a:pPr>
            <a:r>
              <a:rPr lang="fr-FR" sz="4200" dirty="0" smtClean="0"/>
              <a:t> Indépendants et emplois non agricoles </a:t>
            </a:r>
          </a:p>
          <a:p>
            <a:pPr lvl="1">
              <a:buFont typeface="Arial" pitchFamily="34" charset="0"/>
              <a:buChar char="•"/>
            </a:pPr>
            <a:r>
              <a:rPr lang="fr-FR" sz="4200" dirty="0" smtClean="0"/>
              <a:t> Inactifs </a:t>
            </a:r>
          </a:p>
          <a:p>
            <a:endParaRPr lang="fr-FR" dirty="0"/>
          </a:p>
        </p:txBody>
      </p:sp>
      <p:sp>
        <p:nvSpPr>
          <p:cNvPr id="4" name="Espace réservé de la date 3"/>
          <p:cNvSpPr>
            <a:spLocks noGrp="1"/>
          </p:cNvSpPr>
          <p:nvPr>
            <p:ph type="dt" sz="half" idx="10"/>
          </p:nvPr>
        </p:nvSpPr>
        <p:spPr/>
        <p:txBody>
          <a:bodyPr/>
          <a:lstStyle/>
          <a:p>
            <a:pPr eaLnBrk="1" latinLnBrk="0" hangingPunct="1"/>
            <a:fld id="{3538D6AB-B8DB-46CD-8DD6-176E2D8CE9A8}" type="datetime1">
              <a:rPr lang="fr-FR" smtClean="0"/>
              <a:pPr eaLnBrk="1" latinLnBrk="0" hangingPunct="1"/>
              <a:t>15/10/2014</a:t>
            </a:fld>
            <a:endParaRPr lang="en-US" dirty="0"/>
          </a:p>
        </p:txBody>
      </p:sp>
      <p:sp>
        <p:nvSpPr>
          <p:cNvPr id="5" name="Espace réservé du pied de page 4"/>
          <p:cNvSpPr>
            <a:spLocks noGrp="1"/>
          </p:cNvSpPr>
          <p:nvPr>
            <p:ph type="ftr" sz="quarter" idx="11"/>
          </p:nvPr>
        </p:nvSpPr>
        <p:spPr/>
        <p:txBody>
          <a:bodyPr/>
          <a:lstStyle/>
          <a:p>
            <a:r>
              <a:rPr lang="fr-FR" altLang="en-US" smtClean="0"/>
              <a:t>PRESENTATION DE LA MCS &amp; DU MEGC DU MALI</a:t>
            </a:r>
            <a:endParaRPr lang="en-US" altLang="en-US" dirty="0"/>
          </a:p>
        </p:txBody>
      </p:sp>
      <p:sp>
        <p:nvSpPr>
          <p:cNvPr id="6" name="Espace réservé du numéro de diapositive 5"/>
          <p:cNvSpPr>
            <a:spLocks noGrp="1"/>
          </p:cNvSpPr>
          <p:nvPr>
            <p:ph type="sldNum" sz="quarter" idx="12"/>
          </p:nvPr>
        </p:nvSpPr>
        <p:spPr/>
        <p:txBody>
          <a:bodyPr/>
          <a:lstStyle/>
          <a:p>
            <a:r>
              <a:rPr lang="en-US" altLang="en-US" smtClean="0"/>
              <a:t>Page </a:t>
            </a:r>
            <a:fld id="{1AA4FAC1-E5EA-4F37-AC9C-EC20A35775CF}" type="slidenum">
              <a:rPr lang="en-US" altLang="en-US" smtClean="0"/>
              <a:pPr/>
              <a:t>12</a:t>
            </a:fld>
            <a:r>
              <a:rPr lang="en-US" altLang="en-US" smtClean="0"/>
              <a:t> / </a:t>
            </a:r>
            <a:endParaRPr lang="en-US" altLang="en-US" dirty="0"/>
          </a:p>
        </p:txBody>
      </p:sp>
      <p:sp>
        <p:nvSpPr>
          <p:cNvPr id="8" name="Rectangle 2"/>
          <p:cNvSpPr txBox="1">
            <a:spLocks noGrp="1" noChangeArrowheads="1"/>
          </p:cNvSpPr>
          <p:nvPr>
            <p:ph type="title"/>
          </p:nvPr>
        </p:nvSpPr>
        <p:spPr>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dk1"/>
                </a:solidFill>
                <a:effectLst/>
                <a:uLnTx/>
                <a:uFillTx/>
                <a:latin typeface="+mn-lt"/>
                <a:ea typeface="+mn-ea"/>
                <a:cs typeface="+mn-cs"/>
              </a:rPr>
              <a:t>PRESENTATION DE LA MCS DU MALI (Micro)</a:t>
            </a:r>
            <a:endParaRPr kumimoji="0" lang="en-US" sz="4400" b="0" i="0" u="none" strike="noStrike" kern="1200" cap="none" spc="0" normalizeH="0" baseline="0" noProof="0" dirty="0">
              <a:ln>
                <a:noFill/>
              </a:ln>
              <a:solidFill>
                <a:schemeClr val="dk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20000"/>
          </a:bodyPr>
          <a:lstStyle/>
          <a:p>
            <a:pPr>
              <a:buFont typeface="Wingdings" pitchFamily="2" charset="2"/>
              <a:buChar char="v"/>
            </a:pPr>
            <a:r>
              <a:rPr lang="fr-FR" sz="2800" dirty="0" smtClean="0"/>
              <a:t>Les impôts et taxes du Gouvernement suivant le Tableau des opérations Financières de l’Etat (TOFE) et  loi de règlements ; </a:t>
            </a:r>
            <a:endParaRPr lang="fr-FR" sz="2800" dirty="0" smtClean="0"/>
          </a:p>
          <a:p>
            <a:pPr>
              <a:buNone/>
            </a:pPr>
            <a:r>
              <a:rPr lang="fr-FR" sz="2800" dirty="0" smtClean="0"/>
              <a:t> </a:t>
            </a:r>
            <a:endParaRPr lang="fr-FR" sz="2800" dirty="0" smtClean="0"/>
          </a:p>
          <a:p>
            <a:pPr>
              <a:buFont typeface="Wingdings" pitchFamily="2" charset="2"/>
              <a:buChar char="v"/>
            </a:pPr>
            <a:r>
              <a:rPr lang="fr-FR" sz="2800" dirty="0" smtClean="0"/>
              <a:t>Le capital est décliné en public et privé </a:t>
            </a:r>
            <a:r>
              <a:rPr lang="fr-FR" sz="2800" dirty="0" smtClean="0"/>
              <a:t>;</a:t>
            </a:r>
          </a:p>
          <a:p>
            <a:pPr>
              <a:buNone/>
            </a:pPr>
            <a:endParaRPr lang="fr-FR" sz="2800" dirty="0" smtClean="0"/>
          </a:p>
          <a:p>
            <a:pPr>
              <a:buFont typeface="Wingdings" pitchFamily="2" charset="2"/>
              <a:buChar char="v"/>
            </a:pPr>
            <a:r>
              <a:rPr lang="fr-FR" sz="2800" dirty="0" smtClean="0"/>
              <a:t>les transferts sont de trois catégories suivants l’enquête ménages, TOFE et la balance des paiements, il s’agit:</a:t>
            </a:r>
          </a:p>
          <a:p>
            <a:pPr lvl="2"/>
            <a:r>
              <a:rPr lang="fr-FR" sz="2800" dirty="0" smtClean="0"/>
              <a:t>Transfert nets étrangers</a:t>
            </a:r>
          </a:p>
          <a:p>
            <a:pPr lvl="2"/>
            <a:r>
              <a:rPr lang="fr-FR" sz="2800" dirty="0" smtClean="0"/>
              <a:t>transferts nets APU</a:t>
            </a:r>
          </a:p>
          <a:p>
            <a:pPr lvl="2"/>
            <a:r>
              <a:rPr lang="fr-FR" sz="2800" dirty="0" smtClean="0"/>
              <a:t>transferts des autres ménages </a:t>
            </a:r>
            <a:r>
              <a:rPr lang="fr-FR" sz="2800" dirty="0" smtClean="0">
                <a:hlinkClick r:id="rId2" action="ppaction://hlinkfile"/>
              </a:rPr>
              <a:t>MCS MALI.xlsx</a:t>
            </a:r>
            <a:endParaRPr lang="fr-FR" sz="2800" dirty="0" smtClean="0"/>
          </a:p>
          <a:p>
            <a:pPr>
              <a:buFont typeface="Wingdings" pitchFamily="2" charset="2"/>
              <a:buChar char="v"/>
            </a:pPr>
            <a:endParaRPr lang="fr-FR" sz="3000" dirty="0">
              <a:latin typeface="+mj-lt"/>
            </a:endParaRPr>
          </a:p>
        </p:txBody>
      </p:sp>
      <p:sp>
        <p:nvSpPr>
          <p:cNvPr id="4" name="Espace réservé de la date 3"/>
          <p:cNvSpPr>
            <a:spLocks noGrp="1"/>
          </p:cNvSpPr>
          <p:nvPr>
            <p:ph type="dt" sz="half" idx="10"/>
          </p:nvPr>
        </p:nvSpPr>
        <p:spPr/>
        <p:txBody>
          <a:bodyPr/>
          <a:lstStyle/>
          <a:p>
            <a:pPr eaLnBrk="1" latinLnBrk="0" hangingPunct="1"/>
            <a:fld id="{3538D6AB-B8DB-46CD-8DD6-176E2D8CE9A8}" type="datetime1">
              <a:rPr lang="fr-FR" smtClean="0"/>
              <a:pPr eaLnBrk="1" latinLnBrk="0" hangingPunct="1"/>
              <a:t>15/10/2014</a:t>
            </a:fld>
            <a:endParaRPr lang="en-US" dirty="0"/>
          </a:p>
        </p:txBody>
      </p:sp>
      <p:sp>
        <p:nvSpPr>
          <p:cNvPr id="5" name="Espace réservé du pied de page 4"/>
          <p:cNvSpPr>
            <a:spLocks noGrp="1"/>
          </p:cNvSpPr>
          <p:nvPr>
            <p:ph type="ftr" sz="quarter" idx="11"/>
          </p:nvPr>
        </p:nvSpPr>
        <p:spPr/>
        <p:txBody>
          <a:bodyPr/>
          <a:lstStyle/>
          <a:p>
            <a:r>
              <a:rPr lang="fr-FR" altLang="en-US" smtClean="0"/>
              <a:t>PRESENTATION DE LA MCS &amp; DU MEGC DU MALI</a:t>
            </a:r>
            <a:endParaRPr lang="en-US" altLang="en-US" dirty="0"/>
          </a:p>
        </p:txBody>
      </p:sp>
      <p:sp>
        <p:nvSpPr>
          <p:cNvPr id="6" name="Espace réservé du numéro de diapositive 5"/>
          <p:cNvSpPr>
            <a:spLocks noGrp="1"/>
          </p:cNvSpPr>
          <p:nvPr>
            <p:ph type="sldNum" sz="quarter" idx="12"/>
          </p:nvPr>
        </p:nvSpPr>
        <p:spPr/>
        <p:txBody>
          <a:bodyPr/>
          <a:lstStyle/>
          <a:p>
            <a:r>
              <a:rPr lang="en-US" altLang="en-US" dirty="0" smtClean="0"/>
              <a:t>Page </a:t>
            </a:r>
            <a:fld id="{1AA4FAC1-E5EA-4F37-AC9C-EC20A35775CF}" type="slidenum">
              <a:rPr lang="en-US" altLang="en-US" smtClean="0"/>
              <a:pPr/>
              <a:t>13</a:t>
            </a:fld>
            <a:r>
              <a:rPr lang="en-US" altLang="en-US" dirty="0" smtClean="0"/>
              <a:t> / </a:t>
            </a:r>
            <a:endParaRPr lang="en-US" altLang="en-US" dirty="0"/>
          </a:p>
        </p:txBody>
      </p:sp>
      <p:sp>
        <p:nvSpPr>
          <p:cNvPr id="7" name="Rectangle 2"/>
          <p:cNvSpPr txBox="1">
            <a:spLocks noGrp="1" noChangeArrowheads="1"/>
          </p:cNvSpPr>
          <p:nvPr>
            <p:ph type="title"/>
          </p:nvPr>
        </p:nvSpPr>
        <p:spPr>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dk1"/>
                </a:solidFill>
                <a:effectLst/>
                <a:uLnTx/>
                <a:uFillTx/>
                <a:latin typeface="+mn-lt"/>
                <a:ea typeface="+mn-ea"/>
                <a:cs typeface="+mn-cs"/>
              </a:rPr>
              <a:t>PRESENTATION DE LA MCS DU MALI (Micro)</a:t>
            </a:r>
            <a:endParaRPr kumimoji="0" lang="en-US" sz="4400" b="0" i="0" u="none" strike="noStrike" kern="1200" cap="none" spc="0" normalizeH="0" baseline="0" noProof="0" dirty="0">
              <a:ln>
                <a:noFill/>
              </a:ln>
              <a:solidFill>
                <a:schemeClr val="dk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0"/>
            <a:ext cx="7924800" cy="1066800"/>
          </a:xfrm>
        </p:spPr>
        <p:style>
          <a:lnRef idx="1">
            <a:schemeClr val="accent6"/>
          </a:lnRef>
          <a:fillRef idx="2">
            <a:schemeClr val="accent6"/>
          </a:fillRef>
          <a:effectRef idx="1">
            <a:schemeClr val="accent6"/>
          </a:effectRef>
          <a:fontRef idx="minor">
            <a:schemeClr val="dk1"/>
          </a:fontRef>
        </p:style>
        <p:txBody>
          <a:bodyPr>
            <a:normAutofit/>
          </a:bodyPr>
          <a:lstStyle/>
          <a:p>
            <a:pPr fontAlgn="auto">
              <a:spcAft>
                <a:spcPts val="0"/>
              </a:spcAft>
              <a:defRPr/>
            </a:pPr>
            <a:r>
              <a:rPr lang="en-US" dirty="0" smtClean="0"/>
              <a:t>LES </a:t>
            </a:r>
            <a:r>
              <a:rPr lang="fr-FR" dirty="0" smtClean="0"/>
              <a:t>DIFFICULTÉS RENCONTRÉES</a:t>
            </a:r>
            <a:endParaRPr lang="en-US" dirty="0"/>
          </a:p>
        </p:txBody>
      </p:sp>
      <p:sp>
        <p:nvSpPr>
          <p:cNvPr id="2" name="Rectangle 1"/>
          <p:cNvSpPr/>
          <p:nvPr/>
        </p:nvSpPr>
        <p:spPr>
          <a:xfrm>
            <a:off x="381000" y="1066801"/>
            <a:ext cx="8534400" cy="4893647"/>
          </a:xfrm>
          <a:prstGeom prst="rect">
            <a:avLst/>
          </a:prstGeom>
        </p:spPr>
        <p:txBody>
          <a:bodyPr wrap="square">
            <a:spAutoFit/>
          </a:bodyPr>
          <a:lstStyle/>
          <a:p>
            <a:pPr algn="just"/>
            <a:r>
              <a:rPr lang="fr-FR" sz="2400" dirty="0">
                <a:latin typeface="+mj-lt"/>
              </a:rPr>
              <a:t>Au bout du processus, les difficultés relevées résident de façon générale dans l’obtention des informations au format requis et particulièrement il s’agit </a:t>
            </a:r>
            <a:r>
              <a:rPr lang="fr-FR" sz="2400" dirty="0" smtClean="0">
                <a:latin typeface="+mj-lt"/>
              </a:rPr>
              <a:t>:</a:t>
            </a:r>
          </a:p>
          <a:p>
            <a:pPr algn="just"/>
            <a:endParaRPr lang="fr-FR" sz="2400" dirty="0">
              <a:latin typeface="+mj-lt"/>
            </a:endParaRPr>
          </a:p>
          <a:p>
            <a:pPr lvl="0" algn="just">
              <a:buFont typeface="Wingdings" pitchFamily="2" charset="2"/>
              <a:buChar char="v"/>
            </a:pPr>
            <a:r>
              <a:rPr lang="fr-FR" sz="2400" dirty="0" smtClean="0">
                <a:latin typeface="+mj-lt"/>
              </a:rPr>
              <a:t>dans </a:t>
            </a:r>
            <a:r>
              <a:rPr lang="fr-FR" sz="2400" dirty="0">
                <a:latin typeface="+mj-lt"/>
              </a:rPr>
              <a:t>la désagrégation des éléments d’échanges avec le RDM. </a:t>
            </a:r>
          </a:p>
          <a:p>
            <a:pPr lvl="0" algn="just"/>
            <a:r>
              <a:rPr lang="fr-FR" sz="2400" dirty="0">
                <a:latin typeface="+mj-lt"/>
              </a:rPr>
              <a:t>Les questionnaires sur les enquêtes ménages ne renferment pas toujours les mêmes informations. Ce qui nécessite </a:t>
            </a:r>
            <a:r>
              <a:rPr lang="fr-FR" sz="2400" dirty="0" smtClean="0">
                <a:latin typeface="+mj-lt"/>
              </a:rPr>
              <a:t>généralement  </a:t>
            </a:r>
            <a:r>
              <a:rPr lang="fr-FR" sz="2400" dirty="0">
                <a:latin typeface="+mj-lt"/>
              </a:rPr>
              <a:t>des étapes de traitement dans le cas où le questionnaire n’en fait pas cas ou bien lorsque plusieurs informations sont logées dans une seule question </a:t>
            </a:r>
            <a:r>
              <a:rPr lang="fr-FR" sz="2400" dirty="0" smtClean="0">
                <a:latin typeface="+mj-lt"/>
              </a:rPr>
              <a:t>;</a:t>
            </a:r>
          </a:p>
          <a:p>
            <a:pPr lvl="0" algn="just"/>
            <a:endParaRPr lang="fr-FR" sz="2400" dirty="0">
              <a:latin typeface="+mj-lt"/>
            </a:endParaRPr>
          </a:p>
          <a:p>
            <a:pPr lvl="0" algn="just">
              <a:buFont typeface="Wingdings" pitchFamily="2" charset="2"/>
              <a:buChar char="v"/>
            </a:pPr>
            <a:r>
              <a:rPr lang="fr-FR" sz="2400" dirty="0" smtClean="0">
                <a:latin typeface="+mj-lt"/>
              </a:rPr>
              <a:t> Il </a:t>
            </a:r>
            <a:r>
              <a:rPr lang="fr-FR" sz="2400" dirty="0">
                <a:latin typeface="+mj-lt"/>
              </a:rPr>
              <a:t>y a également </a:t>
            </a:r>
            <a:r>
              <a:rPr lang="fr-FR" sz="2400" dirty="0" smtClean="0">
                <a:latin typeface="+mj-lt"/>
              </a:rPr>
              <a:t>la non finalisation du TCEI qui permet de voir la répartition </a:t>
            </a:r>
            <a:r>
              <a:rPr lang="fr-FR" sz="2400" dirty="0">
                <a:latin typeface="+mj-lt"/>
              </a:rPr>
              <a:t>de l’épargne entre </a:t>
            </a:r>
            <a:r>
              <a:rPr lang="fr-FR" sz="2400" dirty="0" smtClean="0">
                <a:latin typeface="+mj-lt"/>
              </a:rPr>
              <a:t>les secteurs institutionnels.</a:t>
            </a:r>
            <a:endParaRPr lang="fr-FR" sz="2400" dirty="0">
              <a:latin typeface="+mj-lt"/>
            </a:endParaRPr>
          </a:p>
        </p:txBody>
      </p:sp>
      <p:sp>
        <p:nvSpPr>
          <p:cNvPr id="7" name="Espace réservé du pied de page 7"/>
          <p:cNvSpPr>
            <a:spLocks noGrp="1"/>
          </p:cNvSpPr>
          <p:nvPr>
            <p:ph type="ftr" sz="quarter" idx="11"/>
          </p:nvPr>
        </p:nvSpPr>
        <p:spPr>
          <a:xfrm>
            <a:off x="3124200" y="6356350"/>
            <a:ext cx="2895600" cy="365125"/>
          </a:xfrm>
        </p:spPr>
        <p:txBody>
          <a:bodyPr/>
          <a:lstStyle/>
          <a:p>
            <a:r>
              <a:rPr lang="fr-FR" smtClean="0"/>
              <a:t>PRESENTATION DE LA MCS &amp; DU MEGC DU MALI</a:t>
            </a:r>
            <a:endParaRPr lang="en-US" altLang="en-US" dirty="0"/>
          </a:p>
        </p:txBody>
      </p:sp>
      <p:sp>
        <p:nvSpPr>
          <p:cNvPr id="5" name="Espace réservé de la date 4"/>
          <p:cNvSpPr>
            <a:spLocks noGrp="1"/>
          </p:cNvSpPr>
          <p:nvPr>
            <p:ph type="dt" sz="half" idx="10"/>
          </p:nvPr>
        </p:nvSpPr>
        <p:spPr/>
        <p:txBody>
          <a:bodyPr/>
          <a:lstStyle/>
          <a:p>
            <a:pPr eaLnBrk="1" latinLnBrk="0" hangingPunct="1"/>
            <a:fld id="{01AE3543-E036-42F1-8AEC-0DC6886D014E}" type="datetime1">
              <a:rPr lang="fr-FR" smtClean="0"/>
              <a:pPr eaLnBrk="1" latinLnBrk="0" hangingPunct="1"/>
              <a:t>15/10/2014</a:t>
            </a:fld>
            <a:endParaRPr lang="en-US"/>
          </a:p>
        </p:txBody>
      </p:sp>
      <p:sp>
        <p:nvSpPr>
          <p:cNvPr id="6" name="Espace réservé du numéro de diapositive 5"/>
          <p:cNvSpPr>
            <a:spLocks noGrp="1"/>
          </p:cNvSpPr>
          <p:nvPr>
            <p:ph type="sldNum" sz="quarter" idx="12"/>
          </p:nvPr>
        </p:nvSpPr>
        <p:spPr/>
        <p:txBody>
          <a:bodyPr/>
          <a:lstStyle/>
          <a:p>
            <a:r>
              <a:rPr lang="en-US" altLang="en-US" dirty="0" smtClean="0"/>
              <a:t>Page </a:t>
            </a:r>
            <a:fld id="{1AA4FAC1-E5EA-4F37-AC9C-EC20A35775CF}" type="slidenum">
              <a:rPr lang="en-US" altLang="en-US" smtClean="0"/>
              <a:pPr/>
              <a:t>14</a:t>
            </a:fld>
            <a:r>
              <a:rPr lang="en-US" altLang="en-US" dirty="0" smtClean="0"/>
              <a:t> / </a:t>
            </a:r>
            <a:endParaRPr lang="en-US" altLang="en-US" dirty="0"/>
          </a:p>
        </p:txBody>
      </p:sp>
    </p:spTree>
    <p:extLst>
      <p:ext uri="{BB962C8B-B14F-4D97-AF65-F5344CB8AC3E}">
        <p14:creationId xmlns:p14="http://schemas.microsoft.com/office/powerpoint/2010/main" xmlns="" val="22723556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just">
              <a:buFont typeface="Wingdings" pitchFamily="2" charset="2"/>
              <a:buChar char="v"/>
            </a:pPr>
            <a:r>
              <a:rPr lang="fr-FR" sz="2600" dirty="0" smtClean="0">
                <a:latin typeface="+mj-lt"/>
              </a:rPr>
              <a:t>Compte tenu de la disponibilité des informations plus actuelles sur les comptes nationaux et d’enquête ménages;</a:t>
            </a:r>
          </a:p>
          <a:p>
            <a:pPr algn="just">
              <a:buFont typeface="Wingdings" pitchFamily="2" charset="2"/>
              <a:buChar char="v"/>
            </a:pPr>
            <a:r>
              <a:rPr lang="fr-FR" sz="2600" dirty="0" smtClean="0">
                <a:latin typeface="+mj-lt"/>
              </a:rPr>
              <a:t>Soucieux de produire une MCS plus adaptée à l’utilisation judicieuse du modèle;</a:t>
            </a:r>
          </a:p>
          <a:p>
            <a:pPr algn="just">
              <a:buFont typeface="Wingdings" pitchFamily="2" charset="2"/>
              <a:buChar char="v"/>
            </a:pPr>
            <a:r>
              <a:rPr lang="fr-FR" sz="2600" dirty="0" smtClean="0">
                <a:latin typeface="+mj-lt"/>
              </a:rPr>
              <a:t>Pour une maîtrise parfaite de l’outil et sur recommandation</a:t>
            </a:r>
            <a:r>
              <a:rPr lang="fr-FR" sz="2600" dirty="0">
                <a:latin typeface="+mj-lt"/>
              </a:rPr>
              <a:t> </a:t>
            </a:r>
            <a:r>
              <a:rPr lang="fr-FR" sz="2600" dirty="0" smtClean="0">
                <a:latin typeface="+mj-lt"/>
              </a:rPr>
              <a:t>de l’UEMOA aux Etats membres;</a:t>
            </a:r>
          </a:p>
          <a:p>
            <a:pPr algn="just">
              <a:buFont typeface="Wingdings" pitchFamily="2" charset="2"/>
              <a:buChar char="v"/>
            </a:pPr>
            <a:r>
              <a:rPr lang="fr-FR" sz="2600" dirty="0" smtClean="0">
                <a:latin typeface="+mj-lt"/>
              </a:rPr>
              <a:t>Le Mali a entamé les travaux de mise à jour de sa matrice en retenant comme année de base 2010.</a:t>
            </a:r>
          </a:p>
          <a:p>
            <a:pPr algn="just">
              <a:buFont typeface="Wingdings" pitchFamily="2" charset="2"/>
              <a:buChar char="v"/>
            </a:pPr>
            <a:endParaRPr lang="fr-FR" dirty="0"/>
          </a:p>
        </p:txBody>
      </p:sp>
      <p:sp>
        <p:nvSpPr>
          <p:cNvPr id="4" name="Espace réservé de la date 3"/>
          <p:cNvSpPr>
            <a:spLocks noGrp="1"/>
          </p:cNvSpPr>
          <p:nvPr>
            <p:ph type="dt" sz="half" idx="10"/>
          </p:nvPr>
        </p:nvSpPr>
        <p:spPr/>
        <p:txBody>
          <a:bodyPr/>
          <a:lstStyle/>
          <a:p>
            <a:pPr eaLnBrk="1" latinLnBrk="0" hangingPunct="1"/>
            <a:fld id="{3538D6AB-B8DB-46CD-8DD6-176E2D8CE9A8}" type="datetime1">
              <a:rPr lang="fr-FR" smtClean="0"/>
              <a:pPr eaLnBrk="1" latinLnBrk="0" hangingPunct="1"/>
              <a:t>15/10/2014</a:t>
            </a:fld>
            <a:endParaRPr lang="en-US"/>
          </a:p>
        </p:txBody>
      </p:sp>
      <p:sp>
        <p:nvSpPr>
          <p:cNvPr id="5" name="Espace réservé du pied de page 4"/>
          <p:cNvSpPr>
            <a:spLocks noGrp="1"/>
          </p:cNvSpPr>
          <p:nvPr>
            <p:ph type="ftr" sz="quarter" idx="11"/>
          </p:nvPr>
        </p:nvSpPr>
        <p:spPr/>
        <p:txBody>
          <a:bodyPr/>
          <a:lstStyle/>
          <a:p>
            <a:r>
              <a:rPr lang="fr-FR" altLang="en-US" smtClean="0"/>
              <a:t>PRESENTATION DE LA MCS &amp; DU MEGC DU MALI</a:t>
            </a:r>
            <a:endParaRPr lang="en-US" altLang="en-US" dirty="0"/>
          </a:p>
        </p:txBody>
      </p:sp>
      <p:sp>
        <p:nvSpPr>
          <p:cNvPr id="6" name="Espace réservé du numéro de diapositive 5"/>
          <p:cNvSpPr>
            <a:spLocks noGrp="1"/>
          </p:cNvSpPr>
          <p:nvPr>
            <p:ph type="sldNum" sz="quarter" idx="12"/>
          </p:nvPr>
        </p:nvSpPr>
        <p:spPr/>
        <p:txBody>
          <a:bodyPr/>
          <a:lstStyle/>
          <a:p>
            <a:r>
              <a:rPr lang="en-US" altLang="en-US" smtClean="0"/>
              <a:t>Page </a:t>
            </a:r>
            <a:fld id="{1AA4FAC1-E5EA-4F37-AC9C-EC20A35775CF}" type="slidenum">
              <a:rPr lang="en-US" altLang="en-US" smtClean="0"/>
              <a:pPr/>
              <a:t>15</a:t>
            </a:fld>
            <a:r>
              <a:rPr lang="en-US" altLang="en-US" smtClean="0"/>
              <a:t> / </a:t>
            </a:r>
            <a:endParaRPr lang="en-US" altLang="en-US" dirty="0"/>
          </a:p>
        </p:txBody>
      </p:sp>
      <p:sp>
        <p:nvSpPr>
          <p:cNvPr id="7" name="Rectangle 2"/>
          <p:cNvSpPr>
            <a:spLocks noGrp="1" noChangeArrowheads="1"/>
          </p:cNvSpPr>
          <p:nvPr>
            <p:ph type="title"/>
          </p:nvPr>
        </p:nvSpPr>
        <p:spPr>
          <a:xfrm>
            <a:off x="457200" y="0"/>
            <a:ext cx="8229600" cy="1417638"/>
          </a:xfrm>
        </p:spPr>
        <p:style>
          <a:lnRef idx="1">
            <a:schemeClr val="accent6"/>
          </a:lnRef>
          <a:fillRef idx="2">
            <a:schemeClr val="accent6"/>
          </a:fillRef>
          <a:effectRef idx="1">
            <a:schemeClr val="accent6"/>
          </a:effectRef>
          <a:fontRef idx="minor">
            <a:schemeClr val="dk1"/>
          </a:fontRef>
        </p:style>
        <p:txBody>
          <a:bodyPr>
            <a:normAutofit/>
          </a:bodyPr>
          <a:lstStyle/>
          <a:p>
            <a:pPr fontAlgn="auto">
              <a:spcAft>
                <a:spcPts val="0"/>
              </a:spcAft>
              <a:defRPr/>
            </a:pPr>
            <a:r>
              <a:rPr lang="en-US" dirty="0" smtClean="0"/>
              <a:t>LES </a:t>
            </a:r>
            <a:r>
              <a:rPr lang="fr-FR" dirty="0" smtClean="0"/>
              <a:t>PERSPECTIVES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just">
              <a:buFont typeface="Wingdings" pitchFamily="2" charset="2"/>
              <a:buChar char="v"/>
            </a:pPr>
            <a:r>
              <a:rPr lang="fr-FR" sz="2400" dirty="0" smtClean="0">
                <a:latin typeface="+mj-lt"/>
              </a:rPr>
              <a:t>Avec l’appui technique d’AFRISTAT, le CNPE a bénéficié d’un premier appui qui lui a permis d’avoir un </a:t>
            </a:r>
            <a:r>
              <a:rPr lang="fr-FR" sz="2400" dirty="0" err="1" smtClean="0">
                <a:latin typeface="+mj-lt"/>
              </a:rPr>
              <a:t>draft</a:t>
            </a:r>
            <a:r>
              <a:rPr lang="fr-FR" sz="2400" dirty="0" smtClean="0">
                <a:latin typeface="+mj-lt"/>
              </a:rPr>
              <a:t> de macro MCS 2010 élaborée à partir de la micro 2007. </a:t>
            </a:r>
            <a:r>
              <a:rPr lang="fr-FR" sz="2400" dirty="0" smtClean="0">
                <a:latin typeface="+mj-lt"/>
                <a:hlinkClick r:id="rId2" action="ppaction://hlinkfile"/>
              </a:rPr>
              <a:t>MCS MALI.xlsx</a:t>
            </a:r>
            <a:endParaRPr lang="fr-FR" sz="2400" dirty="0" smtClean="0">
              <a:latin typeface="+mj-lt"/>
            </a:endParaRPr>
          </a:p>
          <a:p>
            <a:pPr algn="just">
              <a:buNone/>
            </a:pPr>
            <a:endParaRPr lang="fr-FR" sz="2400" dirty="0" smtClean="0">
              <a:latin typeface="+mj-lt"/>
            </a:endParaRPr>
          </a:p>
          <a:p>
            <a:pPr algn="just">
              <a:buFont typeface="Wingdings" pitchFamily="2" charset="2"/>
              <a:buChar char="v"/>
            </a:pPr>
            <a:r>
              <a:rPr lang="fr-FR" sz="2400" dirty="0" smtClean="0">
                <a:latin typeface="+mj-lt"/>
              </a:rPr>
              <a:t>Le processus doit continuer avec un noyau dur qui doit produire une micro MCS 2010 et  un guide d’élaboration. (présentation de la macro MCS 2010)</a:t>
            </a:r>
            <a:endParaRPr lang="fr-FR" sz="2400" dirty="0">
              <a:latin typeface="+mj-lt"/>
            </a:endParaRPr>
          </a:p>
        </p:txBody>
      </p:sp>
      <p:sp>
        <p:nvSpPr>
          <p:cNvPr id="4" name="Espace réservé de la date 3"/>
          <p:cNvSpPr>
            <a:spLocks noGrp="1"/>
          </p:cNvSpPr>
          <p:nvPr>
            <p:ph type="dt" sz="half" idx="10"/>
          </p:nvPr>
        </p:nvSpPr>
        <p:spPr/>
        <p:txBody>
          <a:bodyPr/>
          <a:lstStyle/>
          <a:p>
            <a:pPr eaLnBrk="1" latinLnBrk="0" hangingPunct="1"/>
            <a:fld id="{3538D6AB-B8DB-46CD-8DD6-176E2D8CE9A8}" type="datetime1">
              <a:rPr lang="fr-FR" smtClean="0"/>
              <a:pPr eaLnBrk="1" latinLnBrk="0" hangingPunct="1"/>
              <a:t>15/10/2014</a:t>
            </a:fld>
            <a:endParaRPr lang="en-US"/>
          </a:p>
        </p:txBody>
      </p:sp>
      <p:sp>
        <p:nvSpPr>
          <p:cNvPr id="5" name="Espace réservé du pied de page 4"/>
          <p:cNvSpPr>
            <a:spLocks noGrp="1"/>
          </p:cNvSpPr>
          <p:nvPr>
            <p:ph type="ftr" sz="quarter" idx="11"/>
          </p:nvPr>
        </p:nvSpPr>
        <p:spPr/>
        <p:txBody>
          <a:bodyPr/>
          <a:lstStyle/>
          <a:p>
            <a:r>
              <a:rPr lang="fr-FR" altLang="en-US" smtClean="0"/>
              <a:t>PRESENTATION DE LA MCS &amp; DU MEGC DU MALI</a:t>
            </a:r>
            <a:endParaRPr lang="en-US" altLang="en-US" dirty="0"/>
          </a:p>
        </p:txBody>
      </p:sp>
      <p:sp>
        <p:nvSpPr>
          <p:cNvPr id="6" name="Espace réservé du numéro de diapositive 5"/>
          <p:cNvSpPr>
            <a:spLocks noGrp="1"/>
          </p:cNvSpPr>
          <p:nvPr>
            <p:ph type="sldNum" sz="quarter" idx="12"/>
          </p:nvPr>
        </p:nvSpPr>
        <p:spPr/>
        <p:txBody>
          <a:bodyPr/>
          <a:lstStyle/>
          <a:p>
            <a:r>
              <a:rPr lang="en-US" altLang="en-US" smtClean="0"/>
              <a:t>Page </a:t>
            </a:r>
            <a:fld id="{1AA4FAC1-E5EA-4F37-AC9C-EC20A35775CF}" type="slidenum">
              <a:rPr lang="en-US" altLang="en-US" smtClean="0"/>
              <a:pPr/>
              <a:t>16</a:t>
            </a:fld>
            <a:r>
              <a:rPr lang="en-US" altLang="en-US" smtClean="0"/>
              <a:t> / </a:t>
            </a:r>
            <a:endParaRPr lang="en-US" altLang="en-US" dirty="0"/>
          </a:p>
        </p:txBody>
      </p:sp>
      <p:sp>
        <p:nvSpPr>
          <p:cNvPr id="7" name="Rectangle 2"/>
          <p:cNvSpPr>
            <a:spLocks noGrp="1" noChangeArrowheads="1"/>
          </p:cNvSpPr>
          <p:nvPr>
            <p:ph type="title"/>
          </p:nvPr>
        </p:nvSpPr>
        <p:spPr>
          <a:xfrm>
            <a:off x="457200" y="0"/>
            <a:ext cx="8229600" cy="1417638"/>
          </a:xfrm>
        </p:spPr>
        <p:style>
          <a:lnRef idx="1">
            <a:schemeClr val="accent6"/>
          </a:lnRef>
          <a:fillRef idx="2">
            <a:schemeClr val="accent6"/>
          </a:fillRef>
          <a:effectRef idx="1">
            <a:schemeClr val="accent6"/>
          </a:effectRef>
          <a:fontRef idx="minor">
            <a:schemeClr val="dk1"/>
          </a:fontRef>
        </p:style>
        <p:txBody>
          <a:bodyPr>
            <a:normAutofit/>
          </a:bodyPr>
          <a:lstStyle/>
          <a:p>
            <a:pPr fontAlgn="auto">
              <a:spcAft>
                <a:spcPts val="0"/>
              </a:spcAft>
              <a:defRPr/>
            </a:pPr>
            <a:r>
              <a:rPr lang="en-US" dirty="0" smtClean="0"/>
              <a:t>LES </a:t>
            </a:r>
            <a:r>
              <a:rPr lang="fr-FR" dirty="0" smtClean="0"/>
              <a:t>PERSPECTIVES (suite)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style>
          <a:lnRef idx="1">
            <a:schemeClr val="accent6"/>
          </a:lnRef>
          <a:fillRef idx="2">
            <a:schemeClr val="accent6"/>
          </a:fillRef>
          <a:effectRef idx="1">
            <a:schemeClr val="accent6"/>
          </a:effectRef>
          <a:fontRef idx="minor">
            <a:schemeClr val="dk1"/>
          </a:fontRef>
        </p:style>
        <p:txBody>
          <a:bodyPr>
            <a:normAutofit/>
          </a:bodyPr>
          <a:lstStyle/>
          <a:p>
            <a:r>
              <a:rPr lang="en-US" dirty="0" smtClean="0"/>
              <a:t>PRESENTATION DU MODELE</a:t>
            </a:r>
            <a:endParaRPr lang="en-US" dirty="0"/>
          </a:p>
        </p:txBody>
      </p:sp>
      <p:sp>
        <p:nvSpPr>
          <p:cNvPr id="12" name="Segnaposto contenuto 2"/>
          <p:cNvSpPr>
            <a:spLocks noGrp="1"/>
          </p:cNvSpPr>
          <p:nvPr>
            <p:ph idx="1"/>
          </p:nvPr>
        </p:nvSpPr>
        <p:spPr>
          <a:xfrm>
            <a:off x="457200" y="1676400"/>
            <a:ext cx="8534400" cy="4648200"/>
          </a:xfrm>
        </p:spPr>
        <p:txBody>
          <a:bodyPr>
            <a:normAutofit/>
          </a:bodyPr>
          <a:lstStyle/>
          <a:p>
            <a:pPr>
              <a:buFont typeface="Wingdings" pitchFamily="2" charset="2"/>
              <a:buChar char="v"/>
            </a:pPr>
            <a:r>
              <a:rPr lang="fr-FR" sz="3000" dirty="0" smtClean="0"/>
              <a:t> Au sein des modèles PEP BASE qui ont été utilisés pour l’élaboration des modèles de la Commission de l’UEMOA, on a:</a:t>
            </a:r>
          </a:p>
          <a:p>
            <a:endParaRPr lang="fr-FR" sz="3000" dirty="0" smtClean="0"/>
          </a:p>
          <a:p>
            <a:pPr lvl="2">
              <a:buFont typeface="Wingdings" pitchFamily="2" charset="2"/>
              <a:buChar char="ü"/>
            </a:pPr>
            <a:r>
              <a:rPr lang="fr-FR" sz="3000" dirty="0" smtClean="0"/>
              <a:t> Le modèle statique PEP – 1 – 1 de </a:t>
            </a:r>
            <a:r>
              <a:rPr lang="fr-FR" sz="3000" dirty="0" err="1" smtClean="0"/>
              <a:t>Décaluwé</a:t>
            </a:r>
            <a:r>
              <a:rPr lang="fr-FR" sz="3000" dirty="0" smtClean="0"/>
              <a:t> et al (2009) ;</a:t>
            </a:r>
          </a:p>
          <a:p>
            <a:pPr marL="914400" lvl="2" indent="0">
              <a:buNone/>
            </a:pPr>
            <a:endParaRPr lang="fr-FR" sz="3000" dirty="0" smtClean="0"/>
          </a:p>
          <a:p>
            <a:pPr lvl="2">
              <a:buFont typeface="Wingdings" pitchFamily="2" charset="2"/>
              <a:buChar char="ü"/>
            </a:pPr>
            <a:r>
              <a:rPr lang="fr-FR" sz="3000" dirty="0" smtClean="0"/>
              <a:t> Le modèle dynamique PEP – 1 – t de </a:t>
            </a:r>
            <a:r>
              <a:rPr lang="fr-FR" sz="3000" dirty="0" err="1" smtClean="0"/>
              <a:t>Décaluwé</a:t>
            </a:r>
            <a:r>
              <a:rPr lang="fr-FR" sz="3000" dirty="0"/>
              <a:t> </a:t>
            </a:r>
            <a:r>
              <a:rPr lang="fr-FR" sz="3000" dirty="0" smtClean="0"/>
              <a:t>et al. (2010);</a:t>
            </a:r>
          </a:p>
          <a:p>
            <a:endParaRPr lang="fr-FR" sz="3000" dirty="0" smtClean="0"/>
          </a:p>
          <a:p>
            <a:pPr>
              <a:buFont typeface="Wingdings" pitchFamily="2" charset="2"/>
              <a:buChar char="§"/>
            </a:pPr>
            <a:endParaRPr lang="fr-FR" sz="2600" b="0" i="0" dirty="0">
              <a:latin typeface="Trebuchet MS" pitchFamily="34" charset="0"/>
            </a:endParaRPr>
          </a:p>
        </p:txBody>
      </p:sp>
      <p:sp>
        <p:nvSpPr>
          <p:cNvPr id="6" name="Espace réservé du pied de page 7"/>
          <p:cNvSpPr>
            <a:spLocks noGrp="1"/>
          </p:cNvSpPr>
          <p:nvPr>
            <p:ph type="ftr" sz="quarter" idx="11"/>
          </p:nvPr>
        </p:nvSpPr>
        <p:spPr>
          <a:xfrm>
            <a:off x="3124200" y="6356350"/>
            <a:ext cx="2895600" cy="365125"/>
          </a:xfrm>
        </p:spPr>
        <p:txBody>
          <a:bodyPr/>
          <a:lstStyle/>
          <a:p>
            <a:r>
              <a:rPr lang="fr-FR" smtClean="0"/>
              <a:t>PRESENTATION DE LA MCS &amp; DU MEGC DU MALI</a:t>
            </a:r>
            <a:endParaRPr lang="en-US" altLang="en-US" dirty="0"/>
          </a:p>
        </p:txBody>
      </p:sp>
      <p:sp>
        <p:nvSpPr>
          <p:cNvPr id="3" name="Espace réservé de la date 2"/>
          <p:cNvSpPr>
            <a:spLocks noGrp="1"/>
          </p:cNvSpPr>
          <p:nvPr>
            <p:ph type="dt" sz="half" idx="10"/>
          </p:nvPr>
        </p:nvSpPr>
        <p:spPr/>
        <p:txBody>
          <a:bodyPr/>
          <a:lstStyle/>
          <a:p>
            <a:pPr eaLnBrk="1" latinLnBrk="0" hangingPunct="1"/>
            <a:fld id="{3E3583AB-6F53-4B16-BC3C-03A115092D8E}" type="datetime1">
              <a:rPr lang="fr-FR" smtClean="0"/>
              <a:pPr eaLnBrk="1" latinLnBrk="0" hangingPunct="1"/>
              <a:t>15/10/2014</a:t>
            </a:fld>
            <a:endParaRPr lang="en-US"/>
          </a:p>
        </p:txBody>
      </p:sp>
      <p:sp>
        <p:nvSpPr>
          <p:cNvPr id="7" name="Espace réservé du numéro de diapositive 6"/>
          <p:cNvSpPr>
            <a:spLocks noGrp="1"/>
          </p:cNvSpPr>
          <p:nvPr>
            <p:ph type="sldNum" sz="quarter" idx="12"/>
          </p:nvPr>
        </p:nvSpPr>
        <p:spPr/>
        <p:txBody>
          <a:bodyPr/>
          <a:lstStyle/>
          <a:p>
            <a:r>
              <a:rPr lang="en-US" altLang="en-US" smtClean="0"/>
              <a:t>Page </a:t>
            </a:r>
            <a:fld id="{1AA4FAC1-E5EA-4F37-AC9C-EC20A35775CF}" type="slidenum">
              <a:rPr lang="en-US" altLang="en-US" smtClean="0"/>
              <a:pPr/>
              <a:t>17</a:t>
            </a:fld>
            <a:r>
              <a:rPr lang="en-US" altLang="en-US" smtClean="0"/>
              <a:t> / </a:t>
            </a:r>
            <a:endParaRPr lang="en-US" altLang="en-US" dirty="0"/>
          </a:p>
        </p:txBody>
      </p:sp>
    </p:spTree>
    <p:extLst>
      <p:ext uri="{BB962C8B-B14F-4D97-AF65-F5344CB8AC3E}">
        <p14:creationId xmlns:p14="http://schemas.microsoft.com/office/powerpoint/2010/main" xmlns="" val="2458788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barn(inVertical)">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2">
                                            <p:txEl>
                                              <p:pRg st="2" end="2"/>
                                            </p:txEl>
                                          </p:spTgt>
                                        </p:tgtEl>
                                        <p:attrNameLst>
                                          <p:attrName>style.visibility</p:attrName>
                                        </p:attrNameLst>
                                      </p:cBhvr>
                                      <p:to>
                                        <p:strVal val="visible"/>
                                      </p:to>
                                    </p:set>
                                    <p:animEffect transition="in" filter="barn(inVertical)">
                                      <p:cBhvr>
                                        <p:cTn id="12" dur="500"/>
                                        <p:tgtEl>
                                          <p:spTgt spid="1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2">
                                            <p:txEl>
                                              <p:pRg st="4" end="4"/>
                                            </p:txEl>
                                          </p:spTgt>
                                        </p:tgtEl>
                                        <p:attrNameLst>
                                          <p:attrName>style.visibility</p:attrName>
                                        </p:attrNameLst>
                                      </p:cBhvr>
                                      <p:to>
                                        <p:strVal val="visible"/>
                                      </p:to>
                                    </p:set>
                                    <p:animEffect transition="in" filter="barn(inVertical)">
                                      <p:cBhvr>
                                        <p:cTn id="17" dur="500"/>
                                        <p:tgtEl>
                                          <p:spTgt spid="1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62000" y="274638"/>
            <a:ext cx="7696200" cy="868362"/>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en-US" dirty="0" smtClean="0"/>
              <a:t>DESCRIPTION DU MODELE DU MALI</a:t>
            </a:r>
            <a:endParaRPr lang="en-US" dirty="0"/>
          </a:p>
        </p:txBody>
      </p:sp>
      <p:sp>
        <p:nvSpPr>
          <p:cNvPr id="6147" name="Rectangle 3"/>
          <p:cNvSpPr>
            <a:spLocks noGrp="1" noChangeArrowheads="1"/>
          </p:cNvSpPr>
          <p:nvPr>
            <p:ph idx="1"/>
          </p:nvPr>
        </p:nvSpPr>
        <p:spPr/>
        <p:txBody>
          <a:bodyPr>
            <a:normAutofit fontScale="85000" lnSpcReduction="10000"/>
          </a:bodyPr>
          <a:lstStyle/>
          <a:p>
            <a:pPr>
              <a:buFont typeface="Wingdings" pitchFamily="2" charset="2"/>
              <a:buChar char="v"/>
            </a:pPr>
            <a:r>
              <a:rPr lang="fr-FR" sz="2800" dirty="0"/>
              <a:t>L</a:t>
            </a:r>
            <a:r>
              <a:rPr lang="fr-FR" sz="2800" dirty="0" smtClean="0"/>
              <a:t>e modèle structure l’économie en:</a:t>
            </a:r>
          </a:p>
          <a:p>
            <a:endParaRPr lang="fr-FR" sz="2800" dirty="0"/>
          </a:p>
          <a:p>
            <a:pPr lvl="2">
              <a:buFont typeface="Wingdings" pitchFamily="2" charset="2"/>
              <a:buChar char="Ø"/>
            </a:pPr>
            <a:r>
              <a:rPr lang="fr-FR" sz="2800" dirty="0"/>
              <a:t> dix-neuf (19) secteurs de production.</a:t>
            </a:r>
          </a:p>
          <a:p>
            <a:pPr lvl="2">
              <a:buFont typeface="Wingdings" pitchFamily="2" charset="2"/>
              <a:buChar char="Ø"/>
            </a:pPr>
            <a:r>
              <a:rPr lang="fr-FR" sz="2800" dirty="0" smtClean="0"/>
              <a:t> neuf </a:t>
            </a:r>
            <a:r>
              <a:rPr lang="fr-FR" sz="2800" dirty="0"/>
              <a:t>(09) catégories de ménages.</a:t>
            </a:r>
          </a:p>
          <a:p>
            <a:pPr lvl="2">
              <a:buFont typeface="Wingdings" pitchFamily="2" charset="2"/>
              <a:buChar char="Ø"/>
            </a:pPr>
            <a:r>
              <a:rPr lang="fr-FR" sz="2800" dirty="0" smtClean="0"/>
              <a:t> six(06</a:t>
            </a:r>
            <a:r>
              <a:rPr lang="fr-FR" sz="2800" dirty="0"/>
              <a:t>) comptes de </a:t>
            </a:r>
            <a:r>
              <a:rPr lang="fr-FR" sz="2800" dirty="0" smtClean="0"/>
              <a:t>fiscalité.</a:t>
            </a:r>
          </a:p>
          <a:p>
            <a:pPr marL="342900" lvl="2" indent="-342900">
              <a:buFont typeface="Wingdings" pitchFamily="2" charset="2"/>
              <a:buChar char="v"/>
            </a:pPr>
            <a:r>
              <a:rPr lang="fr-FR" sz="2800" dirty="0"/>
              <a:t>les principaux blocs d’équations du modèle selon un découpage standard  en équilibre général calculable à savoir : </a:t>
            </a:r>
          </a:p>
          <a:p>
            <a:pPr lvl="2">
              <a:buFont typeface="Wingdings" pitchFamily="2" charset="2"/>
              <a:buChar char="Ø"/>
            </a:pPr>
            <a:r>
              <a:rPr lang="fr-FR" sz="2800" dirty="0"/>
              <a:t> Production;</a:t>
            </a:r>
          </a:p>
          <a:p>
            <a:pPr lvl="2">
              <a:buFont typeface="Wingdings" pitchFamily="2" charset="2"/>
              <a:buChar char="Ø"/>
            </a:pPr>
            <a:r>
              <a:rPr lang="fr-FR" sz="2800" dirty="0"/>
              <a:t> Demande; </a:t>
            </a:r>
          </a:p>
          <a:p>
            <a:pPr lvl="2">
              <a:buFont typeface="Wingdings" pitchFamily="2" charset="2"/>
              <a:buChar char="Ø"/>
            </a:pPr>
            <a:r>
              <a:rPr lang="fr-FR" sz="2800" dirty="0"/>
              <a:t> Prix et Offre de produits;</a:t>
            </a:r>
          </a:p>
          <a:p>
            <a:pPr lvl="2">
              <a:buFont typeface="Wingdings" pitchFamily="2" charset="2"/>
              <a:buChar char="Ø"/>
            </a:pPr>
            <a:r>
              <a:rPr lang="fr-FR" sz="2800" dirty="0"/>
              <a:t> et commerce extérieur. </a:t>
            </a:r>
          </a:p>
          <a:p>
            <a:pPr marL="0" indent="0">
              <a:buNone/>
            </a:pPr>
            <a:endParaRPr lang="en-US" sz="2600" dirty="0">
              <a:latin typeface="Trebuchet MS" pitchFamily="34" charset="0"/>
            </a:endParaRPr>
          </a:p>
        </p:txBody>
      </p:sp>
      <p:sp>
        <p:nvSpPr>
          <p:cNvPr id="6" name="Espace réservé du pied de page 7"/>
          <p:cNvSpPr>
            <a:spLocks noGrp="1"/>
          </p:cNvSpPr>
          <p:nvPr>
            <p:ph type="ftr" sz="quarter" idx="11"/>
          </p:nvPr>
        </p:nvSpPr>
        <p:spPr>
          <a:xfrm>
            <a:off x="3124200" y="6356350"/>
            <a:ext cx="2895600" cy="365125"/>
          </a:xfrm>
        </p:spPr>
        <p:txBody>
          <a:bodyPr/>
          <a:lstStyle/>
          <a:p>
            <a:r>
              <a:rPr lang="fr-FR" smtClean="0"/>
              <a:t>PRESENTATION DE LA MCS &amp; DU MEGC DU MALI</a:t>
            </a:r>
            <a:endParaRPr lang="en-US" altLang="en-US" dirty="0"/>
          </a:p>
        </p:txBody>
      </p:sp>
      <p:sp>
        <p:nvSpPr>
          <p:cNvPr id="3" name="Espace réservé de la date 2"/>
          <p:cNvSpPr>
            <a:spLocks noGrp="1"/>
          </p:cNvSpPr>
          <p:nvPr>
            <p:ph type="dt" sz="half" idx="10"/>
          </p:nvPr>
        </p:nvSpPr>
        <p:spPr/>
        <p:txBody>
          <a:bodyPr/>
          <a:lstStyle/>
          <a:p>
            <a:pPr eaLnBrk="1" latinLnBrk="0" hangingPunct="1"/>
            <a:fld id="{2CB1B98E-8767-4567-A45E-3FE5B0936B7B}" type="datetime1">
              <a:rPr lang="fr-FR" smtClean="0"/>
              <a:pPr eaLnBrk="1" latinLnBrk="0" hangingPunct="1"/>
              <a:t>15/10/2014</a:t>
            </a:fld>
            <a:endParaRPr lang="en-US"/>
          </a:p>
        </p:txBody>
      </p:sp>
      <p:sp>
        <p:nvSpPr>
          <p:cNvPr id="7" name="Espace réservé du numéro de diapositive 6"/>
          <p:cNvSpPr>
            <a:spLocks noGrp="1"/>
          </p:cNvSpPr>
          <p:nvPr>
            <p:ph type="sldNum" sz="quarter" idx="12"/>
          </p:nvPr>
        </p:nvSpPr>
        <p:spPr/>
        <p:txBody>
          <a:bodyPr/>
          <a:lstStyle/>
          <a:p>
            <a:r>
              <a:rPr lang="en-US" altLang="en-US" smtClean="0"/>
              <a:t>Page </a:t>
            </a:r>
            <a:fld id="{1AA4FAC1-E5EA-4F37-AC9C-EC20A35775CF}" type="slidenum">
              <a:rPr lang="en-US" altLang="en-US" smtClean="0"/>
              <a:pPr/>
              <a:t>18</a:t>
            </a:fld>
            <a:r>
              <a:rPr lang="en-US" altLang="en-US" smtClean="0"/>
              <a:t> / </a:t>
            </a:r>
            <a:endParaRPr lang="en-US" altLang="en-US" dirty="0"/>
          </a:p>
        </p:txBody>
      </p:sp>
    </p:spTree>
    <p:extLst>
      <p:ext uri="{BB962C8B-B14F-4D97-AF65-F5344CB8AC3E}">
        <p14:creationId xmlns:p14="http://schemas.microsoft.com/office/powerpoint/2010/main" xmlns="" val="1353141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p:cTn id="7" dur="1000" fill="hold"/>
                                        <p:tgtEl>
                                          <p:spTgt spid="6146"/>
                                        </p:tgtEl>
                                        <p:attrNameLst>
                                          <p:attrName>ppt_w</p:attrName>
                                        </p:attrNameLst>
                                      </p:cBhvr>
                                      <p:tavLst>
                                        <p:tav tm="0">
                                          <p:val>
                                            <p:fltVal val="0"/>
                                          </p:val>
                                        </p:tav>
                                        <p:tav tm="100000">
                                          <p:val>
                                            <p:strVal val="#ppt_w"/>
                                          </p:val>
                                        </p:tav>
                                      </p:tavLst>
                                    </p:anim>
                                    <p:anim calcmode="lin" valueType="num">
                                      <p:cBhvr>
                                        <p:cTn id="8" dur="1000" fill="hold"/>
                                        <p:tgtEl>
                                          <p:spTgt spid="6146"/>
                                        </p:tgtEl>
                                        <p:attrNameLst>
                                          <p:attrName>ppt_h</p:attrName>
                                        </p:attrNameLst>
                                      </p:cBhvr>
                                      <p:tavLst>
                                        <p:tav tm="0">
                                          <p:val>
                                            <p:fltVal val="0"/>
                                          </p:val>
                                        </p:tav>
                                        <p:tav tm="100000">
                                          <p:val>
                                            <p:strVal val="#ppt_h"/>
                                          </p:val>
                                        </p:tav>
                                      </p:tavLst>
                                    </p:anim>
                                    <p:anim calcmode="lin" valueType="num">
                                      <p:cBhvr>
                                        <p:cTn id="9" dur="1000" fill="hold"/>
                                        <p:tgtEl>
                                          <p:spTgt spid="6146"/>
                                        </p:tgtEl>
                                        <p:attrNameLst>
                                          <p:attrName>style.rotation</p:attrName>
                                        </p:attrNameLst>
                                      </p:cBhvr>
                                      <p:tavLst>
                                        <p:tav tm="0">
                                          <p:val>
                                            <p:fltVal val="90"/>
                                          </p:val>
                                        </p:tav>
                                        <p:tav tm="100000">
                                          <p:val>
                                            <p:fltVal val="0"/>
                                          </p:val>
                                        </p:tav>
                                      </p:tavLst>
                                    </p:anim>
                                    <p:animEffect transition="in" filter="fade">
                                      <p:cBhvr>
                                        <p:cTn id="10" dur="1000"/>
                                        <p:tgtEl>
                                          <p:spTgt spid="6146"/>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6147">
                                            <p:txEl>
                                              <p:pRg st="0" end="0"/>
                                            </p:txEl>
                                          </p:spTgt>
                                        </p:tgtEl>
                                        <p:attrNameLst>
                                          <p:attrName>style.visibility</p:attrName>
                                        </p:attrNameLst>
                                      </p:cBhvr>
                                      <p:to>
                                        <p:strVal val="visible"/>
                                      </p:to>
                                    </p:set>
                                    <p:anim calcmode="lin" valueType="num">
                                      <p:cBhvr additive="base">
                                        <p:cTn id="15" dur="500" fill="hold"/>
                                        <p:tgtEl>
                                          <p:spTgt spid="6147">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1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6147">
                                            <p:txEl>
                                              <p:pRg st="2" end="2"/>
                                            </p:txEl>
                                          </p:spTgt>
                                        </p:tgtEl>
                                        <p:attrNameLst>
                                          <p:attrName>style.visibility</p:attrName>
                                        </p:attrNameLst>
                                      </p:cBhvr>
                                      <p:to>
                                        <p:strVal val="visible"/>
                                      </p:to>
                                    </p:set>
                                    <p:anim calcmode="lin" valueType="num">
                                      <p:cBhvr additive="base">
                                        <p:cTn id="21" dur="5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1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6147">
                                            <p:txEl>
                                              <p:pRg st="3" end="3"/>
                                            </p:txEl>
                                          </p:spTgt>
                                        </p:tgtEl>
                                        <p:attrNameLst>
                                          <p:attrName>style.visibility</p:attrName>
                                        </p:attrNameLst>
                                      </p:cBhvr>
                                      <p:to>
                                        <p:strVal val="visible"/>
                                      </p:to>
                                    </p:set>
                                    <p:anim calcmode="lin" valueType="num">
                                      <p:cBhvr additive="base">
                                        <p:cTn id="27" dur="500" fill="hold"/>
                                        <p:tgtEl>
                                          <p:spTgt spid="6147">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14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6147">
                                            <p:txEl>
                                              <p:pRg st="4" end="4"/>
                                            </p:txEl>
                                          </p:spTgt>
                                        </p:tgtEl>
                                        <p:attrNameLst>
                                          <p:attrName>style.visibility</p:attrName>
                                        </p:attrNameLst>
                                      </p:cBhvr>
                                      <p:to>
                                        <p:strVal val="visible"/>
                                      </p:to>
                                    </p:set>
                                    <p:anim calcmode="lin" valueType="num">
                                      <p:cBhvr additive="base">
                                        <p:cTn id="33" dur="500" fill="hold"/>
                                        <p:tgtEl>
                                          <p:spTgt spid="6147">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14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6147">
                                            <p:txEl>
                                              <p:pRg st="5" end="5"/>
                                            </p:txEl>
                                          </p:spTgt>
                                        </p:tgtEl>
                                        <p:attrNameLst>
                                          <p:attrName>style.visibility</p:attrName>
                                        </p:attrNameLst>
                                      </p:cBhvr>
                                      <p:to>
                                        <p:strVal val="visible"/>
                                      </p:to>
                                    </p:set>
                                    <p:anim calcmode="lin" valueType="num">
                                      <p:cBhvr additive="base">
                                        <p:cTn id="39" dur="500" fill="hold"/>
                                        <p:tgtEl>
                                          <p:spTgt spid="6147">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14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6147">
                                            <p:txEl>
                                              <p:pRg st="6" end="6"/>
                                            </p:txEl>
                                          </p:spTgt>
                                        </p:tgtEl>
                                        <p:attrNameLst>
                                          <p:attrName>style.visibility</p:attrName>
                                        </p:attrNameLst>
                                      </p:cBhvr>
                                      <p:to>
                                        <p:strVal val="visible"/>
                                      </p:to>
                                    </p:set>
                                    <p:anim calcmode="lin" valueType="num">
                                      <p:cBhvr additive="base">
                                        <p:cTn id="45" dur="500" fill="hold"/>
                                        <p:tgtEl>
                                          <p:spTgt spid="6147">
                                            <p:txEl>
                                              <p:pRg st="6" end="6"/>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614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6147">
                                            <p:txEl>
                                              <p:pRg st="7" end="7"/>
                                            </p:txEl>
                                          </p:spTgt>
                                        </p:tgtEl>
                                        <p:attrNameLst>
                                          <p:attrName>style.visibility</p:attrName>
                                        </p:attrNameLst>
                                      </p:cBhvr>
                                      <p:to>
                                        <p:strVal val="visible"/>
                                      </p:to>
                                    </p:set>
                                    <p:anim calcmode="lin" valueType="num">
                                      <p:cBhvr additive="base">
                                        <p:cTn id="51" dur="500" fill="hold"/>
                                        <p:tgtEl>
                                          <p:spTgt spid="6147">
                                            <p:txEl>
                                              <p:pRg st="7" end="7"/>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614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6147">
                                            <p:txEl>
                                              <p:pRg st="8" end="8"/>
                                            </p:txEl>
                                          </p:spTgt>
                                        </p:tgtEl>
                                        <p:attrNameLst>
                                          <p:attrName>style.visibility</p:attrName>
                                        </p:attrNameLst>
                                      </p:cBhvr>
                                      <p:to>
                                        <p:strVal val="visible"/>
                                      </p:to>
                                    </p:set>
                                    <p:anim calcmode="lin" valueType="num">
                                      <p:cBhvr additive="base">
                                        <p:cTn id="57" dur="500" fill="hold"/>
                                        <p:tgtEl>
                                          <p:spTgt spid="6147">
                                            <p:txEl>
                                              <p:pRg st="8" end="8"/>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614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6147">
                                            <p:txEl>
                                              <p:pRg st="9" end="9"/>
                                            </p:txEl>
                                          </p:spTgt>
                                        </p:tgtEl>
                                        <p:attrNameLst>
                                          <p:attrName>style.visibility</p:attrName>
                                        </p:attrNameLst>
                                      </p:cBhvr>
                                      <p:to>
                                        <p:strVal val="visible"/>
                                      </p:to>
                                    </p:set>
                                    <p:anim calcmode="lin" valueType="num">
                                      <p:cBhvr additive="base">
                                        <p:cTn id="63" dur="500" fill="hold"/>
                                        <p:tgtEl>
                                          <p:spTgt spid="6147">
                                            <p:txEl>
                                              <p:pRg st="9" end="9"/>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614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oneTexte 1"/>
          <p:cNvSpPr txBox="1"/>
          <p:nvPr/>
        </p:nvSpPr>
        <p:spPr>
          <a:xfrm>
            <a:off x="683568" y="1260049"/>
            <a:ext cx="6912768" cy="584775"/>
          </a:xfrm>
          <a:prstGeom prst="rect">
            <a:avLst/>
          </a:prstGeom>
          <a:noFill/>
        </p:spPr>
        <p:txBody>
          <a:bodyPr wrap="square" rtlCol="0">
            <a:spAutoFit/>
          </a:bodyPr>
          <a:lstStyle/>
          <a:p>
            <a:r>
              <a:rPr lang="fr-FR" sz="3200" b="1" dirty="0" smtClean="0"/>
              <a:t>1. 1. PRODUCTION</a:t>
            </a:r>
            <a:endParaRPr lang="fr-FR" sz="3200" b="1" dirty="0"/>
          </a:p>
        </p:txBody>
      </p:sp>
      <p:sp>
        <p:nvSpPr>
          <p:cNvPr id="30" name="ZoneTexte 29"/>
          <p:cNvSpPr txBox="1"/>
          <p:nvPr/>
        </p:nvSpPr>
        <p:spPr>
          <a:xfrm>
            <a:off x="395536" y="404664"/>
            <a:ext cx="6912768" cy="584775"/>
          </a:xfrm>
          <a:prstGeom prst="rect">
            <a:avLst/>
          </a:prstGeom>
          <a:noFill/>
        </p:spPr>
        <p:txBody>
          <a:bodyPr wrap="square" rtlCol="0">
            <a:spAutoFit/>
          </a:bodyPr>
          <a:lstStyle/>
          <a:p>
            <a:r>
              <a:rPr lang="fr-FR" sz="3200" b="1" dirty="0" smtClean="0"/>
              <a:t>1. LE MODULE STATIQUE</a:t>
            </a:r>
            <a:endParaRPr lang="fr-FR" sz="3200" b="1" dirty="0"/>
          </a:p>
        </p:txBody>
      </p:sp>
      <p:sp>
        <p:nvSpPr>
          <p:cNvPr id="27" name="Espace réservé du pied de page 26"/>
          <p:cNvSpPr>
            <a:spLocks noGrp="1"/>
          </p:cNvSpPr>
          <p:nvPr>
            <p:ph type="ftr" sz="quarter" idx="11"/>
          </p:nvPr>
        </p:nvSpPr>
        <p:spPr/>
        <p:txBody>
          <a:bodyPr/>
          <a:lstStyle/>
          <a:p>
            <a:r>
              <a:rPr lang="fr-FR" altLang="en-US" smtClean="0"/>
              <a:t>PRESENTATION DE LA MCS &amp; DU MEGC DU MALI</a:t>
            </a:r>
            <a:endParaRPr lang="en-US" altLang="en-US" dirty="0"/>
          </a:p>
        </p:txBody>
      </p:sp>
      <p:sp>
        <p:nvSpPr>
          <p:cNvPr id="29" name="Espace réservé de la date 28"/>
          <p:cNvSpPr>
            <a:spLocks noGrp="1"/>
          </p:cNvSpPr>
          <p:nvPr>
            <p:ph type="dt" sz="half" idx="10"/>
          </p:nvPr>
        </p:nvSpPr>
        <p:spPr/>
        <p:txBody>
          <a:bodyPr/>
          <a:lstStyle/>
          <a:p>
            <a:pPr eaLnBrk="1" latinLnBrk="0" hangingPunct="1"/>
            <a:fld id="{4C937176-9088-454D-98C7-E2CDB4E7ABDD}" type="datetime1">
              <a:rPr lang="fr-FR" smtClean="0"/>
              <a:pPr eaLnBrk="1" latinLnBrk="0" hangingPunct="1"/>
              <a:t>15/10/2014</a:t>
            </a:fld>
            <a:endParaRPr lang="en-US"/>
          </a:p>
        </p:txBody>
      </p:sp>
      <p:sp>
        <p:nvSpPr>
          <p:cNvPr id="31" name="Espace réservé du numéro de diapositive 30"/>
          <p:cNvSpPr>
            <a:spLocks noGrp="1"/>
          </p:cNvSpPr>
          <p:nvPr>
            <p:ph type="sldNum" sz="quarter" idx="12"/>
          </p:nvPr>
        </p:nvSpPr>
        <p:spPr/>
        <p:txBody>
          <a:bodyPr/>
          <a:lstStyle/>
          <a:p>
            <a:r>
              <a:rPr lang="en-US" altLang="en-US" smtClean="0"/>
              <a:t>Page </a:t>
            </a:r>
            <a:fld id="{1AA4FAC1-E5EA-4F37-AC9C-EC20A35775CF}" type="slidenum">
              <a:rPr lang="en-US" altLang="en-US" smtClean="0"/>
              <a:pPr/>
              <a:t>19</a:t>
            </a:fld>
            <a:r>
              <a:rPr lang="en-US" altLang="en-US" smtClean="0"/>
              <a:t> / </a:t>
            </a:r>
            <a:endParaRPr lang="en-US" altLang="en-US" dirty="0"/>
          </a:p>
        </p:txBody>
      </p:sp>
      <p:grpSp>
        <p:nvGrpSpPr>
          <p:cNvPr id="41" name="Group 208"/>
          <p:cNvGrpSpPr>
            <a:grpSpLocks/>
          </p:cNvGrpSpPr>
          <p:nvPr/>
        </p:nvGrpSpPr>
        <p:grpSpPr bwMode="auto">
          <a:xfrm>
            <a:off x="1143000" y="2004242"/>
            <a:ext cx="6482715" cy="4091557"/>
            <a:chOff x="964" y="726"/>
            <a:chExt cx="9618" cy="7838"/>
          </a:xfrm>
        </p:grpSpPr>
        <p:cxnSp>
          <p:nvCxnSpPr>
            <p:cNvPr id="43" name="AutoShape 209"/>
            <p:cNvCxnSpPr>
              <a:cxnSpLocks noChangeShapeType="1"/>
            </p:cNvCxnSpPr>
            <p:nvPr/>
          </p:nvCxnSpPr>
          <p:spPr bwMode="auto">
            <a:xfrm>
              <a:off x="5209" y="5920"/>
              <a:ext cx="1415" cy="1520"/>
            </a:xfrm>
            <a:prstGeom prst="straightConnector1">
              <a:avLst/>
            </a:prstGeom>
            <a:noFill/>
            <a:ln w="9525">
              <a:solidFill>
                <a:srgbClr val="000000"/>
              </a:solidFill>
              <a:round/>
              <a:headEnd/>
              <a:tailEnd/>
            </a:ln>
            <a:extLst>
              <a:ext uri="{909E8E84-426E-40DD-AFC4-6F175D3DCCD1}">
                <a14:hiddenFill xmlns:a14="http://schemas.microsoft.com/office/drawing/2010/main" xmlns="">
                  <a:noFill/>
                </a14:hiddenFill>
              </a:ext>
            </a:extLst>
          </p:spPr>
        </p:cxnSp>
        <p:cxnSp>
          <p:nvCxnSpPr>
            <p:cNvPr id="45" name="AutoShape 210"/>
            <p:cNvCxnSpPr>
              <a:cxnSpLocks noChangeShapeType="1"/>
            </p:cNvCxnSpPr>
            <p:nvPr/>
          </p:nvCxnSpPr>
          <p:spPr bwMode="auto">
            <a:xfrm flipH="1">
              <a:off x="4788" y="5920"/>
              <a:ext cx="421" cy="1520"/>
            </a:xfrm>
            <a:prstGeom prst="straightConnector1">
              <a:avLst/>
            </a:prstGeom>
            <a:noFill/>
            <a:ln w="9525">
              <a:solidFill>
                <a:srgbClr val="000000"/>
              </a:solidFill>
              <a:round/>
              <a:headEnd/>
              <a:tailEnd/>
            </a:ln>
            <a:extLst>
              <a:ext uri="{909E8E84-426E-40DD-AFC4-6F175D3DCCD1}">
                <a14:hiddenFill xmlns:a14="http://schemas.microsoft.com/office/drawing/2010/main" xmlns="">
                  <a:noFill/>
                </a14:hiddenFill>
              </a:ext>
            </a:extLst>
          </p:spPr>
        </p:cxnSp>
        <p:sp>
          <p:nvSpPr>
            <p:cNvPr id="47" name="Rectangle 46"/>
            <p:cNvSpPr>
              <a:spLocks noChangeArrowheads="1"/>
            </p:cNvSpPr>
            <p:nvPr/>
          </p:nvSpPr>
          <p:spPr bwMode="auto">
            <a:xfrm>
              <a:off x="4788" y="726"/>
              <a:ext cx="2132" cy="1075"/>
            </a:xfrm>
            <a:prstGeom prst="rect">
              <a:avLst/>
            </a:prstGeom>
            <a:gradFill rotWithShape="0">
              <a:gsLst>
                <a:gs pos="0">
                  <a:schemeClr val="dk1">
                    <a:lumMod val="60000"/>
                    <a:lumOff val="40000"/>
                  </a:schemeClr>
                </a:gs>
                <a:gs pos="50000">
                  <a:schemeClr val="dk1">
                    <a:lumMod val="20000"/>
                    <a:lumOff val="80000"/>
                  </a:schemeClr>
                </a:gs>
                <a:gs pos="100000">
                  <a:schemeClr val="dk1">
                    <a:lumMod val="60000"/>
                    <a:lumOff val="40000"/>
                  </a:schemeClr>
                </a:gs>
              </a:gsLst>
              <a:lin ang="18900000" scaled="1"/>
            </a:gradFill>
            <a:ln w="12700">
              <a:solidFill>
                <a:schemeClr val="dk1">
                  <a:lumMod val="60000"/>
                  <a:lumOff val="40000"/>
                </a:schemeClr>
              </a:solidFill>
              <a:miter lim="800000"/>
              <a:headEnd/>
              <a:tailEnd/>
            </a:ln>
            <a:effectLst>
              <a:outerShdw dist="28398" dir="3806097" algn="ctr" rotWithShape="0">
                <a:schemeClr val="lt1">
                  <a:lumMod val="50000"/>
                  <a:lumOff val="0"/>
                  <a:alpha val="50000"/>
                </a:schemeClr>
              </a:outerShdw>
            </a:effectLst>
          </p:spPr>
          <p:txBody>
            <a:bodyPr rot="0" vert="horz" wrap="square" lIns="91440" tIns="45720" rIns="91440" bIns="45720" anchor="t" anchorCtr="0" upright="1">
              <a:noAutofit/>
            </a:bodyPr>
            <a:lstStyle/>
            <a:p>
              <a:pPr algn="ctr">
                <a:lnSpc>
                  <a:spcPct val="150000"/>
                </a:lnSpc>
                <a:spcAft>
                  <a:spcPts val="0"/>
                </a:spcAft>
              </a:pPr>
              <a:r>
                <a:rPr lang="fr-FR" sz="1200">
                  <a:effectLst/>
                  <a:latin typeface="Times New Roman"/>
                  <a:ea typeface="Times New Roman"/>
                </a:rPr>
                <a:t>Production sectorielle (XST</a:t>
              </a:r>
              <a:r>
                <a:rPr lang="fr-FR" sz="1200" baseline="-25000">
                  <a:effectLst/>
                  <a:latin typeface="Times New Roman"/>
                  <a:ea typeface="Times New Roman"/>
                </a:rPr>
                <a:t>j</a:t>
              </a:r>
              <a:r>
                <a:rPr lang="fr-FR" sz="1200">
                  <a:effectLst/>
                  <a:latin typeface="Times New Roman"/>
                  <a:ea typeface="Times New Roman"/>
                </a:rPr>
                <a:t>)</a:t>
              </a:r>
            </a:p>
            <a:p>
              <a:pPr>
                <a:lnSpc>
                  <a:spcPct val="150000"/>
                </a:lnSpc>
                <a:spcAft>
                  <a:spcPts val="0"/>
                </a:spcAft>
              </a:pPr>
              <a:r>
                <a:rPr lang="fr-FR" sz="1200">
                  <a:effectLst/>
                  <a:latin typeface="Times New Roman"/>
                  <a:ea typeface="Times New Roman"/>
                </a:rPr>
                <a:t> </a:t>
              </a:r>
            </a:p>
          </p:txBody>
        </p:sp>
        <p:sp>
          <p:nvSpPr>
            <p:cNvPr id="49" name="Rectangle 48"/>
            <p:cNvSpPr>
              <a:spLocks noChangeArrowheads="1"/>
            </p:cNvSpPr>
            <p:nvPr/>
          </p:nvSpPr>
          <p:spPr bwMode="auto">
            <a:xfrm>
              <a:off x="2405" y="2954"/>
              <a:ext cx="1996" cy="1076"/>
            </a:xfrm>
            <a:prstGeom prst="rect">
              <a:avLst/>
            </a:prstGeom>
            <a:gradFill rotWithShape="0">
              <a:gsLst>
                <a:gs pos="0">
                  <a:schemeClr val="dk1">
                    <a:lumMod val="60000"/>
                    <a:lumOff val="40000"/>
                  </a:schemeClr>
                </a:gs>
                <a:gs pos="50000">
                  <a:schemeClr val="dk1">
                    <a:lumMod val="20000"/>
                    <a:lumOff val="80000"/>
                  </a:schemeClr>
                </a:gs>
                <a:gs pos="100000">
                  <a:schemeClr val="dk1">
                    <a:lumMod val="60000"/>
                    <a:lumOff val="40000"/>
                  </a:schemeClr>
                </a:gs>
              </a:gsLst>
              <a:lin ang="18900000" scaled="1"/>
            </a:gradFill>
            <a:ln w="12700">
              <a:solidFill>
                <a:schemeClr val="dk1">
                  <a:lumMod val="60000"/>
                  <a:lumOff val="40000"/>
                </a:schemeClr>
              </a:solidFill>
              <a:miter lim="800000"/>
              <a:headEnd/>
              <a:tailEnd/>
            </a:ln>
            <a:effectLst>
              <a:outerShdw dist="28398" dir="3806097" algn="ctr" rotWithShape="0">
                <a:schemeClr val="lt1">
                  <a:lumMod val="50000"/>
                  <a:lumOff val="0"/>
                  <a:alpha val="50000"/>
                </a:schemeClr>
              </a:outerShdw>
            </a:effectLst>
          </p:spPr>
          <p:txBody>
            <a:bodyPr rot="0" vert="horz" wrap="square" lIns="91440" tIns="45720" rIns="91440" bIns="45720" anchor="t" anchorCtr="0" upright="1">
              <a:noAutofit/>
            </a:bodyPr>
            <a:lstStyle/>
            <a:p>
              <a:pPr algn="ctr">
                <a:lnSpc>
                  <a:spcPct val="115000"/>
                </a:lnSpc>
                <a:spcAft>
                  <a:spcPts val="0"/>
                </a:spcAft>
              </a:pPr>
              <a:r>
                <a:rPr lang="fr-FR" sz="1200">
                  <a:effectLst/>
                  <a:latin typeface="Times New Roman"/>
                  <a:ea typeface="Times New Roman"/>
                </a:rPr>
                <a:t>    Valeur ajoutée</a:t>
              </a:r>
            </a:p>
            <a:p>
              <a:pPr algn="ctr">
                <a:lnSpc>
                  <a:spcPct val="115000"/>
                </a:lnSpc>
                <a:spcAft>
                  <a:spcPts val="0"/>
                </a:spcAft>
              </a:pPr>
              <a:r>
                <a:rPr lang="fr-FR" sz="1200">
                  <a:effectLst/>
                  <a:latin typeface="Times New Roman"/>
                  <a:ea typeface="Times New Roman"/>
                </a:rPr>
                <a:t>(VA</a:t>
              </a:r>
              <a:r>
                <a:rPr lang="fr-FR" sz="1200" baseline="-25000">
                  <a:effectLst/>
                  <a:latin typeface="Times New Roman"/>
                  <a:ea typeface="Times New Roman"/>
                </a:rPr>
                <a:t>j</a:t>
              </a:r>
              <a:r>
                <a:rPr lang="fr-FR" sz="1200">
                  <a:effectLst/>
                  <a:latin typeface="Times New Roman"/>
                  <a:ea typeface="Times New Roman"/>
                </a:rPr>
                <a:t>)</a:t>
              </a:r>
            </a:p>
            <a:p>
              <a:pPr>
                <a:lnSpc>
                  <a:spcPct val="150000"/>
                </a:lnSpc>
                <a:spcAft>
                  <a:spcPts val="0"/>
                </a:spcAft>
              </a:pPr>
              <a:r>
                <a:rPr lang="fr-FR" sz="1200">
                  <a:effectLst/>
                  <a:latin typeface="Times New Roman"/>
                  <a:ea typeface="Times New Roman"/>
                </a:rPr>
                <a:t> </a:t>
              </a:r>
            </a:p>
          </p:txBody>
        </p:sp>
        <p:sp>
          <p:nvSpPr>
            <p:cNvPr id="50" name="Rectangle 49"/>
            <p:cNvSpPr>
              <a:spLocks noChangeArrowheads="1"/>
            </p:cNvSpPr>
            <p:nvPr/>
          </p:nvSpPr>
          <p:spPr bwMode="auto">
            <a:xfrm>
              <a:off x="7493" y="2824"/>
              <a:ext cx="1997" cy="1206"/>
            </a:xfrm>
            <a:prstGeom prst="rect">
              <a:avLst/>
            </a:prstGeom>
            <a:gradFill rotWithShape="0">
              <a:gsLst>
                <a:gs pos="0">
                  <a:schemeClr val="dk1">
                    <a:lumMod val="60000"/>
                    <a:lumOff val="40000"/>
                  </a:schemeClr>
                </a:gs>
                <a:gs pos="50000">
                  <a:schemeClr val="dk1">
                    <a:lumMod val="20000"/>
                    <a:lumOff val="80000"/>
                  </a:schemeClr>
                </a:gs>
                <a:gs pos="100000">
                  <a:schemeClr val="dk1">
                    <a:lumMod val="60000"/>
                    <a:lumOff val="40000"/>
                  </a:schemeClr>
                </a:gs>
              </a:gsLst>
              <a:lin ang="18900000" scaled="1"/>
            </a:gradFill>
            <a:ln w="12700">
              <a:solidFill>
                <a:schemeClr val="dk1">
                  <a:lumMod val="60000"/>
                  <a:lumOff val="40000"/>
                </a:schemeClr>
              </a:solidFill>
              <a:miter lim="800000"/>
              <a:headEnd/>
              <a:tailEnd/>
            </a:ln>
            <a:effectLst>
              <a:outerShdw dist="28398" dir="3806097" algn="ctr" rotWithShape="0">
                <a:schemeClr val="lt1">
                  <a:lumMod val="50000"/>
                  <a:lumOff val="0"/>
                  <a:alpha val="50000"/>
                </a:schemeClr>
              </a:outerShdw>
            </a:effectLst>
          </p:spPr>
          <p:txBody>
            <a:bodyPr rot="0" vert="horz" wrap="square" lIns="91440" tIns="45720" rIns="91440" bIns="45720" anchor="t" anchorCtr="0" upright="1">
              <a:noAutofit/>
            </a:bodyPr>
            <a:lstStyle/>
            <a:p>
              <a:pPr algn="ctr">
                <a:lnSpc>
                  <a:spcPct val="115000"/>
                </a:lnSpc>
                <a:spcAft>
                  <a:spcPts val="0"/>
                </a:spcAft>
              </a:pPr>
              <a:r>
                <a:rPr lang="fr-FR" sz="1200" dirty="0">
                  <a:effectLst/>
                  <a:latin typeface="Times New Roman"/>
                  <a:ea typeface="Times New Roman"/>
                </a:rPr>
                <a:t>Consommation intermédiaire agrégée (</a:t>
              </a:r>
              <a:r>
                <a:rPr lang="fr-FR" sz="1200" dirty="0" err="1">
                  <a:effectLst/>
                  <a:latin typeface="Times New Roman"/>
                  <a:ea typeface="Times New Roman"/>
                </a:rPr>
                <a:t>CI</a:t>
              </a:r>
              <a:r>
                <a:rPr lang="fr-FR" sz="1200" baseline="-25000" dirty="0" err="1">
                  <a:effectLst/>
                  <a:latin typeface="Times New Roman"/>
                  <a:ea typeface="Times New Roman"/>
                </a:rPr>
                <a:t>j</a:t>
              </a:r>
              <a:r>
                <a:rPr lang="fr-FR" sz="1200" dirty="0">
                  <a:effectLst/>
                  <a:latin typeface="Times New Roman"/>
                  <a:ea typeface="Times New Roman"/>
                </a:rPr>
                <a:t>)</a:t>
              </a:r>
            </a:p>
            <a:p>
              <a:pPr>
                <a:lnSpc>
                  <a:spcPct val="150000"/>
                </a:lnSpc>
                <a:spcAft>
                  <a:spcPts val="0"/>
                </a:spcAft>
              </a:pPr>
              <a:r>
                <a:rPr lang="fr-FR" sz="1200" dirty="0">
                  <a:effectLst/>
                  <a:latin typeface="Times New Roman"/>
                  <a:ea typeface="Times New Roman"/>
                </a:rPr>
                <a:t> </a:t>
              </a:r>
            </a:p>
          </p:txBody>
        </p:sp>
        <p:sp>
          <p:nvSpPr>
            <p:cNvPr id="51" name="Rectangle 50"/>
            <p:cNvSpPr>
              <a:spLocks noChangeArrowheads="1"/>
            </p:cNvSpPr>
            <p:nvPr/>
          </p:nvSpPr>
          <p:spPr bwMode="auto">
            <a:xfrm>
              <a:off x="4132" y="4982"/>
              <a:ext cx="1997" cy="938"/>
            </a:xfrm>
            <a:prstGeom prst="rect">
              <a:avLst/>
            </a:prstGeom>
            <a:gradFill rotWithShape="0">
              <a:gsLst>
                <a:gs pos="0">
                  <a:schemeClr val="dk1">
                    <a:lumMod val="60000"/>
                    <a:lumOff val="40000"/>
                  </a:schemeClr>
                </a:gs>
                <a:gs pos="50000">
                  <a:schemeClr val="dk1">
                    <a:lumMod val="20000"/>
                    <a:lumOff val="80000"/>
                  </a:schemeClr>
                </a:gs>
                <a:gs pos="100000">
                  <a:schemeClr val="dk1">
                    <a:lumMod val="60000"/>
                    <a:lumOff val="40000"/>
                  </a:schemeClr>
                </a:gs>
              </a:gsLst>
              <a:lin ang="18900000" scaled="1"/>
            </a:gradFill>
            <a:ln w="12700">
              <a:solidFill>
                <a:schemeClr val="dk1">
                  <a:lumMod val="60000"/>
                  <a:lumOff val="40000"/>
                </a:schemeClr>
              </a:solidFill>
              <a:miter lim="800000"/>
              <a:headEnd/>
              <a:tailEnd/>
            </a:ln>
            <a:effectLst>
              <a:outerShdw dist="28398" dir="3806097" algn="ctr" rotWithShape="0">
                <a:schemeClr val="lt1">
                  <a:lumMod val="50000"/>
                  <a:lumOff val="0"/>
                  <a:alpha val="50000"/>
                </a:schemeClr>
              </a:outerShdw>
            </a:effectLst>
          </p:spPr>
          <p:txBody>
            <a:bodyPr rot="0" vert="horz" wrap="square" lIns="91440" tIns="45720" rIns="91440" bIns="45720" anchor="t" anchorCtr="0" upright="1">
              <a:noAutofit/>
            </a:bodyPr>
            <a:lstStyle/>
            <a:p>
              <a:pPr algn="ctr">
                <a:lnSpc>
                  <a:spcPct val="115000"/>
                </a:lnSpc>
                <a:spcAft>
                  <a:spcPts val="0"/>
                </a:spcAft>
              </a:pPr>
              <a:r>
                <a:rPr lang="fr-FR" sz="1200">
                  <a:effectLst/>
                  <a:latin typeface="Times New Roman"/>
                  <a:ea typeface="Times New Roman"/>
                </a:rPr>
                <a:t>Capital </a:t>
              </a:r>
            </a:p>
            <a:p>
              <a:pPr algn="ctr">
                <a:lnSpc>
                  <a:spcPct val="115000"/>
                </a:lnSpc>
                <a:spcAft>
                  <a:spcPts val="0"/>
                </a:spcAft>
              </a:pPr>
              <a:r>
                <a:rPr lang="fr-FR" sz="1200">
                  <a:effectLst/>
                  <a:latin typeface="Times New Roman"/>
                  <a:ea typeface="Times New Roman"/>
                </a:rPr>
                <a:t>(KDC</a:t>
              </a:r>
              <a:r>
                <a:rPr lang="fr-FR" sz="1200" baseline="-25000">
                  <a:effectLst/>
                  <a:latin typeface="Times New Roman"/>
                  <a:ea typeface="Times New Roman"/>
                </a:rPr>
                <a:t>j</a:t>
              </a:r>
              <a:r>
                <a:rPr lang="fr-FR" sz="1200">
                  <a:effectLst/>
                  <a:latin typeface="Times New Roman"/>
                  <a:ea typeface="Times New Roman"/>
                </a:rPr>
                <a:t>)</a:t>
              </a:r>
            </a:p>
            <a:p>
              <a:pPr>
                <a:lnSpc>
                  <a:spcPct val="150000"/>
                </a:lnSpc>
                <a:spcAft>
                  <a:spcPts val="0"/>
                </a:spcAft>
              </a:pPr>
              <a:r>
                <a:rPr lang="fr-FR" sz="1200">
                  <a:effectLst/>
                  <a:latin typeface="Times New Roman"/>
                  <a:ea typeface="Times New Roman"/>
                </a:rPr>
                <a:t> </a:t>
              </a:r>
            </a:p>
          </p:txBody>
        </p:sp>
        <p:sp>
          <p:nvSpPr>
            <p:cNvPr id="52" name="Rectangle 51"/>
            <p:cNvSpPr>
              <a:spLocks noChangeArrowheads="1"/>
            </p:cNvSpPr>
            <p:nvPr/>
          </p:nvSpPr>
          <p:spPr bwMode="auto">
            <a:xfrm>
              <a:off x="964" y="7440"/>
              <a:ext cx="1290" cy="1124"/>
            </a:xfrm>
            <a:prstGeom prst="rect">
              <a:avLst/>
            </a:prstGeom>
            <a:gradFill rotWithShape="0">
              <a:gsLst>
                <a:gs pos="0">
                  <a:schemeClr val="dk1">
                    <a:lumMod val="60000"/>
                    <a:lumOff val="40000"/>
                  </a:schemeClr>
                </a:gs>
                <a:gs pos="50000">
                  <a:schemeClr val="dk1">
                    <a:lumMod val="20000"/>
                    <a:lumOff val="80000"/>
                  </a:schemeClr>
                </a:gs>
                <a:gs pos="100000">
                  <a:schemeClr val="dk1">
                    <a:lumMod val="60000"/>
                    <a:lumOff val="40000"/>
                  </a:schemeClr>
                </a:gs>
              </a:gsLst>
              <a:lin ang="18900000" scaled="1"/>
            </a:gradFill>
            <a:ln w="12700">
              <a:solidFill>
                <a:schemeClr val="dk1">
                  <a:lumMod val="60000"/>
                  <a:lumOff val="40000"/>
                </a:schemeClr>
              </a:solidFill>
              <a:miter lim="800000"/>
              <a:headEnd/>
              <a:tailEnd/>
            </a:ln>
            <a:effectLst>
              <a:outerShdw dist="28398" dir="3806097" algn="ctr" rotWithShape="0">
                <a:schemeClr val="lt1">
                  <a:lumMod val="50000"/>
                  <a:lumOff val="0"/>
                  <a:alpha val="50000"/>
                </a:schemeClr>
              </a:outerShdw>
            </a:effectLst>
          </p:spPr>
          <p:txBody>
            <a:bodyPr rot="0" vert="horz" wrap="square" lIns="91440" tIns="45720" rIns="91440" bIns="45720" anchor="t" anchorCtr="0" upright="1">
              <a:noAutofit/>
            </a:bodyPr>
            <a:lstStyle/>
            <a:p>
              <a:pPr>
                <a:lnSpc>
                  <a:spcPct val="150000"/>
                </a:lnSpc>
                <a:spcAft>
                  <a:spcPts val="0"/>
                </a:spcAft>
              </a:pPr>
              <a:r>
                <a:rPr lang="fr-FR" sz="1200" dirty="0">
                  <a:effectLst/>
                  <a:latin typeface="Times New Roman"/>
                  <a:ea typeface="Times New Roman"/>
                </a:rPr>
                <a:t>Travail </a:t>
              </a:r>
            </a:p>
            <a:p>
              <a:pPr>
                <a:lnSpc>
                  <a:spcPct val="150000"/>
                </a:lnSpc>
                <a:spcAft>
                  <a:spcPts val="0"/>
                </a:spcAft>
              </a:pPr>
              <a:r>
                <a:rPr lang="fr-FR" sz="1200" dirty="0">
                  <a:effectLst/>
                  <a:latin typeface="Times New Roman"/>
                  <a:ea typeface="Times New Roman"/>
                </a:rPr>
                <a:t>qualifié </a:t>
              </a:r>
            </a:p>
            <a:p>
              <a:pPr>
                <a:lnSpc>
                  <a:spcPct val="150000"/>
                </a:lnSpc>
                <a:spcAft>
                  <a:spcPts val="0"/>
                </a:spcAft>
              </a:pPr>
              <a:r>
                <a:rPr lang="fr-FR" sz="1200" dirty="0">
                  <a:effectLst/>
                  <a:latin typeface="Times New Roman"/>
                  <a:ea typeface="Times New Roman"/>
                </a:rPr>
                <a:t> </a:t>
              </a:r>
            </a:p>
          </p:txBody>
        </p:sp>
        <p:sp>
          <p:nvSpPr>
            <p:cNvPr id="53" name="Rectangle 52"/>
            <p:cNvSpPr>
              <a:spLocks noChangeArrowheads="1"/>
            </p:cNvSpPr>
            <p:nvPr/>
          </p:nvSpPr>
          <p:spPr bwMode="auto">
            <a:xfrm>
              <a:off x="9048" y="4982"/>
              <a:ext cx="1534" cy="1101"/>
            </a:xfrm>
            <a:prstGeom prst="rect">
              <a:avLst/>
            </a:prstGeom>
            <a:gradFill rotWithShape="0">
              <a:gsLst>
                <a:gs pos="0">
                  <a:schemeClr val="dk1">
                    <a:lumMod val="60000"/>
                    <a:lumOff val="40000"/>
                  </a:schemeClr>
                </a:gs>
                <a:gs pos="50000">
                  <a:schemeClr val="dk1">
                    <a:lumMod val="20000"/>
                    <a:lumOff val="80000"/>
                  </a:schemeClr>
                </a:gs>
                <a:gs pos="100000">
                  <a:schemeClr val="dk1">
                    <a:lumMod val="60000"/>
                    <a:lumOff val="40000"/>
                  </a:schemeClr>
                </a:gs>
              </a:gsLst>
              <a:lin ang="18900000" scaled="1"/>
            </a:gradFill>
            <a:ln w="12700">
              <a:solidFill>
                <a:schemeClr val="dk1">
                  <a:lumMod val="60000"/>
                  <a:lumOff val="40000"/>
                </a:schemeClr>
              </a:solidFill>
              <a:miter lim="800000"/>
              <a:headEnd/>
              <a:tailEnd/>
            </a:ln>
            <a:effectLst>
              <a:outerShdw dist="28398" dir="3806097" algn="ctr" rotWithShape="0">
                <a:schemeClr val="lt1">
                  <a:lumMod val="50000"/>
                  <a:lumOff val="0"/>
                  <a:alpha val="50000"/>
                </a:schemeClr>
              </a:outerShdw>
            </a:effectLst>
          </p:spPr>
          <p:txBody>
            <a:bodyPr rot="0" vert="horz" wrap="square" lIns="91440" tIns="45720" rIns="91440" bIns="45720" anchor="t" anchorCtr="0" upright="1">
              <a:noAutofit/>
            </a:bodyPr>
            <a:lstStyle/>
            <a:p>
              <a:pPr algn="ctr">
                <a:lnSpc>
                  <a:spcPct val="150000"/>
                </a:lnSpc>
                <a:spcAft>
                  <a:spcPts val="0"/>
                </a:spcAft>
              </a:pPr>
              <a:r>
                <a:rPr lang="fr-FR" sz="1200" dirty="0">
                  <a:effectLst/>
                  <a:latin typeface="Times New Roman"/>
                  <a:ea typeface="Times New Roman"/>
                </a:rPr>
                <a:t>Produit 2 </a:t>
              </a:r>
            </a:p>
            <a:p>
              <a:pPr algn="ctr">
                <a:lnSpc>
                  <a:spcPct val="150000"/>
                </a:lnSpc>
                <a:spcAft>
                  <a:spcPts val="0"/>
                </a:spcAft>
              </a:pPr>
              <a:r>
                <a:rPr lang="fr-FR" sz="1200" dirty="0">
                  <a:effectLst/>
                  <a:latin typeface="Times New Roman"/>
                  <a:ea typeface="Times New Roman"/>
                </a:rPr>
                <a:t>(DI</a:t>
              </a:r>
              <a:r>
                <a:rPr lang="fr-FR" sz="1200" baseline="-25000" dirty="0">
                  <a:effectLst/>
                  <a:latin typeface="Times New Roman"/>
                  <a:ea typeface="Times New Roman"/>
                </a:rPr>
                <a:t>2, j</a:t>
              </a:r>
              <a:r>
                <a:rPr lang="fr-FR" sz="1200" dirty="0">
                  <a:effectLst/>
                  <a:latin typeface="Times New Roman"/>
                  <a:ea typeface="Times New Roman"/>
                </a:rPr>
                <a:t>)</a:t>
              </a:r>
            </a:p>
            <a:p>
              <a:pPr>
                <a:lnSpc>
                  <a:spcPct val="150000"/>
                </a:lnSpc>
                <a:spcAft>
                  <a:spcPts val="0"/>
                </a:spcAft>
              </a:pPr>
              <a:r>
                <a:rPr lang="fr-FR" sz="1200" dirty="0">
                  <a:effectLst/>
                  <a:latin typeface="Times New Roman"/>
                  <a:ea typeface="Times New Roman"/>
                </a:rPr>
                <a:t> </a:t>
              </a:r>
            </a:p>
          </p:txBody>
        </p:sp>
        <p:sp>
          <p:nvSpPr>
            <p:cNvPr id="54" name="Rectangle 53"/>
            <p:cNvSpPr>
              <a:spLocks noChangeArrowheads="1"/>
            </p:cNvSpPr>
            <p:nvPr/>
          </p:nvSpPr>
          <p:spPr bwMode="auto">
            <a:xfrm>
              <a:off x="6824" y="4982"/>
              <a:ext cx="1528" cy="1101"/>
            </a:xfrm>
            <a:prstGeom prst="rect">
              <a:avLst/>
            </a:prstGeom>
            <a:gradFill rotWithShape="0">
              <a:gsLst>
                <a:gs pos="0">
                  <a:schemeClr val="dk1">
                    <a:lumMod val="60000"/>
                    <a:lumOff val="40000"/>
                  </a:schemeClr>
                </a:gs>
                <a:gs pos="50000">
                  <a:schemeClr val="dk1">
                    <a:lumMod val="20000"/>
                    <a:lumOff val="80000"/>
                  </a:schemeClr>
                </a:gs>
                <a:gs pos="100000">
                  <a:schemeClr val="dk1">
                    <a:lumMod val="60000"/>
                    <a:lumOff val="40000"/>
                  </a:schemeClr>
                </a:gs>
              </a:gsLst>
              <a:lin ang="18900000" scaled="1"/>
            </a:gradFill>
            <a:ln w="12700">
              <a:solidFill>
                <a:schemeClr val="dk1">
                  <a:lumMod val="60000"/>
                  <a:lumOff val="40000"/>
                </a:schemeClr>
              </a:solidFill>
              <a:miter lim="800000"/>
              <a:headEnd/>
              <a:tailEnd/>
            </a:ln>
            <a:effectLst>
              <a:outerShdw dist="28398" dir="3806097" algn="ctr" rotWithShape="0">
                <a:schemeClr val="lt1">
                  <a:lumMod val="50000"/>
                  <a:lumOff val="0"/>
                  <a:alpha val="50000"/>
                </a:schemeClr>
              </a:outerShdw>
            </a:effectLst>
          </p:spPr>
          <p:txBody>
            <a:bodyPr rot="0" vert="horz" wrap="square" lIns="91440" tIns="45720" rIns="91440" bIns="45720" anchor="t" anchorCtr="0" upright="1">
              <a:noAutofit/>
            </a:bodyPr>
            <a:lstStyle/>
            <a:p>
              <a:pPr algn="ctr">
                <a:lnSpc>
                  <a:spcPct val="150000"/>
                </a:lnSpc>
                <a:spcAft>
                  <a:spcPts val="0"/>
                </a:spcAft>
              </a:pPr>
              <a:r>
                <a:rPr lang="fr-FR" sz="1200" dirty="0">
                  <a:effectLst/>
                  <a:latin typeface="Times New Roman"/>
                  <a:ea typeface="Times New Roman"/>
                </a:rPr>
                <a:t>Produit 1</a:t>
              </a:r>
            </a:p>
            <a:p>
              <a:pPr algn="ctr">
                <a:lnSpc>
                  <a:spcPct val="150000"/>
                </a:lnSpc>
                <a:spcAft>
                  <a:spcPts val="0"/>
                </a:spcAft>
              </a:pPr>
              <a:r>
                <a:rPr lang="fr-FR" sz="1200" dirty="0">
                  <a:effectLst/>
                  <a:latin typeface="Times New Roman"/>
                  <a:ea typeface="Times New Roman"/>
                </a:rPr>
                <a:t> (DI</a:t>
              </a:r>
              <a:r>
                <a:rPr lang="fr-FR" sz="1200" baseline="-25000" dirty="0">
                  <a:effectLst/>
                  <a:latin typeface="Times New Roman"/>
                  <a:ea typeface="Times New Roman"/>
                </a:rPr>
                <a:t>1, j</a:t>
              </a:r>
              <a:r>
                <a:rPr lang="fr-FR" sz="1200" dirty="0">
                  <a:effectLst/>
                  <a:latin typeface="Times New Roman"/>
                  <a:ea typeface="Times New Roman"/>
                </a:rPr>
                <a:t>)</a:t>
              </a:r>
            </a:p>
            <a:p>
              <a:pPr>
                <a:lnSpc>
                  <a:spcPct val="150000"/>
                </a:lnSpc>
                <a:spcAft>
                  <a:spcPts val="0"/>
                </a:spcAft>
              </a:pPr>
              <a:r>
                <a:rPr lang="fr-FR" sz="1200" dirty="0">
                  <a:effectLst/>
                  <a:latin typeface="Times New Roman"/>
                  <a:ea typeface="Times New Roman"/>
                </a:rPr>
                <a:t> </a:t>
              </a:r>
            </a:p>
          </p:txBody>
        </p:sp>
        <p:sp>
          <p:nvSpPr>
            <p:cNvPr id="55" name="Rectangle 54"/>
            <p:cNvSpPr>
              <a:spLocks noChangeArrowheads="1"/>
            </p:cNvSpPr>
            <p:nvPr/>
          </p:nvSpPr>
          <p:spPr bwMode="auto">
            <a:xfrm>
              <a:off x="1520" y="5046"/>
              <a:ext cx="2053" cy="874"/>
            </a:xfrm>
            <a:prstGeom prst="rect">
              <a:avLst/>
            </a:prstGeom>
            <a:gradFill rotWithShape="0">
              <a:gsLst>
                <a:gs pos="0">
                  <a:schemeClr val="dk1">
                    <a:lumMod val="60000"/>
                    <a:lumOff val="40000"/>
                  </a:schemeClr>
                </a:gs>
                <a:gs pos="50000">
                  <a:schemeClr val="dk1">
                    <a:lumMod val="20000"/>
                    <a:lumOff val="80000"/>
                  </a:schemeClr>
                </a:gs>
                <a:gs pos="100000">
                  <a:schemeClr val="dk1">
                    <a:lumMod val="60000"/>
                    <a:lumOff val="40000"/>
                  </a:schemeClr>
                </a:gs>
              </a:gsLst>
              <a:lin ang="18900000" scaled="1"/>
            </a:gradFill>
            <a:ln w="12700">
              <a:solidFill>
                <a:schemeClr val="dk1">
                  <a:lumMod val="60000"/>
                  <a:lumOff val="40000"/>
                </a:schemeClr>
              </a:solidFill>
              <a:miter lim="800000"/>
              <a:headEnd/>
              <a:tailEnd/>
            </a:ln>
            <a:effectLst>
              <a:outerShdw dist="28398" dir="3806097" algn="ctr" rotWithShape="0">
                <a:schemeClr val="lt1">
                  <a:lumMod val="50000"/>
                  <a:lumOff val="0"/>
                  <a:alpha val="50000"/>
                </a:schemeClr>
              </a:outerShdw>
            </a:effectLst>
          </p:spPr>
          <p:txBody>
            <a:bodyPr rot="0" vert="horz" wrap="square" lIns="91440" tIns="45720" rIns="91440" bIns="45720" anchor="t" anchorCtr="0" upright="1">
              <a:noAutofit/>
            </a:bodyPr>
            <a:lstStyle/>
            <a:p>
              <a:pPr>
                <a:lnSpc>
                  <a:spcPct val="115000"/>
                </a:lnSpc>
                <a:spcAft>
                  <a:spcPts val="0"/>
                </a:spcAft>
              </a:pPr>
              <a:r>
                <a:rPr lang="fr-FR" sz="1200">
                  <a:effectLst/>
                  <a:latin typeface="Times New Roman"/>
                  <a:ea typeface="Times New Roman"/>
                </a:rPr>
                <a:t>Travail composite                                                                         (LDC</a:t>
              </a:r>
              <a:r>
                <a:rPr lang="fr-FR" sz="1200" baseline="-25000">
                  <a:effectLst/>
                  <a:latin typeface="Times New Roman"/>
                  <a:ea typeface="Times New Roman"/>
                </a:rPr>
                <a:t>j</a:t>
              </a:r>
              <a:r>
                <a:rPr lang="fr-FR" sz="1200">
                  <a:effectLst/>
                  <a:latin typeface="Times New Roman"/>
                  <a:ea typeface="Times New Roman"/>
                </a:rPr>
                <a:t>)</a:t>
              </a:r>
            </a:p>
            <a:p>
              <a:pPr>
                <a:lnSpc>
                  <a:spcPct val="150000"/>
                </a:lnSpc>
                <a:spcAft>
                  <a:spcPts val="0"/>
                </a:spcAft>
              </a:pPr>
              <a:r>
                <a:rPr lang="fr-FR" sz="1200">
                  <a:effectLst/>
                  <a:latin typeface="Times New Roman"/>
                  <a:ea typeface="Times New Roman"/>
                </a:rPr>
                <a:t> </a:t>
              </a:r>
            </a:p>
          </p:txBody>
        </p:sp>
        <p:sp>
          <p:nvSpPr>
            <p:cNvPr id="56" name="Rectangle 55"/>
            <p:cNvSpPr>
              <a:spLocks noChangeArrowheads="1"/>
            </p:cNvSpPr>
            <p:nvPr/>
          </p:nvSpPr>
          <p:spPr bwMode="auto">
            <a:xfrm>
              <a:off x="6004" y="7440"/>
              <a:ext cx="1255" cy="975"/>
            </a:xfrm>
            <a:prstGeom prst="rect">
              <a:avLst/>
            </a:prstGeom>
            <a:gradFill rotWithShape="0">
              <a:gsLst>
                <a:gs pos="0">
                  <a:schemeClr val="dk1">
                    <a:lumMod val="60000"/>
                    <a:lumOff val="40000"/>
                  </a:schemeClr>
                </a:gs>
                <a:gs pos="50000">
                  <a:schemeClr val="dk1">
                    <a:lumMod val="20000"/>
                    <a:lumOff val="80000"/>
                  </a:schemeClr>
                </a:gs>
                <a:gs pos="100000">
                  <a:schemeClr val="dk1">
                    <a:lumMod val="60000"/>
                    <a:lumOff val="40000"/>
                  </a:schemeClr>
                </a:gs>
              </a:gsLst>
              <a:lin ang="18900000" scaled="1"/>
            </a:gradFill>
            <a:ln w="12700">
              <a:solidFill>
                <a:schemeClr val="dk1">
                  <a:lumMod val="60000"/>
                  <a:lumOff val="40000"/>
                </a:schemeClr>
              </a:solidFill>
              <a:miter lim="800000"/>
              <a:headEnd/>
              <a:tailEnd/>
            </a:ln>
            <a:effectLst>
              <a:outerShdw dist="28398" dir="3806097" algn="ctr" rotWithShape="0">
                <a:schemeClr val="lt1">
                  <a:lumMod val="50000"/>
                  <a:lumOff val="0"/>
                  <a:alpha val="50000"/>
                </a:schemeClr>
              </a:outerShdw>
            </a:effectLst>
          </p:spPr>
          <p:txBody>
            <a:bodyPr rot="0" vert="horz" wrap="square" lIns="91440" tIns="45720" rIns="91440" bIns="45720" anchor="t" anchorCtr="0" upright="1">
              <a:noAutofit/>
            </a:bodyPr>
            <a:lstStyle/>
            <a:p>
              <a:pPr>
                <a:lnSpc>
                  <a:spcPct val="150000"/>
                </a:lnSpc>
                <a:spcAft>
                  <a:spcPts val="0"/>
                </a:spcAft>
              </a:pPr>
              <a:r>
                <a:rPr lang="fr-FR" sz="1200">
                  <a:effectLst/>
                  <a:latin typeface="Times New Roman"/>
                  <a:ea typeface="Times New Roman"/>
                </a:rPr>
                <a:t>KD2</a:t>
              </a:r>
            </a:p>
            <a:p>
              <a:pPr>
                <a:lnSpc>
                  <a:spcPct val="150000"/>
                </a:lnSpc>
                <a:spcAft>
                  <a:spcPts val="0"/>
                </a:spcAft>
              </a:pPr>
              <a:r>
                <a:rPr lang="fr-FR" sz="1200">
                  <a:effectLst/>
                  <a:latin typeface="Times New Roman"/>
                  <a:ea typeface="Times New Roman"/>
                </a:rPr>
                <a:t> </a:t>
              </a:r>
            </a:p>
          </p:txBody>
        </p:sp>
        <p:sp>
          <p:nvSpPr>
            <p:cNvPr id="57" name="Rectangle 56"/>
            <p:cNvSpPr>
              <a:spLocks noChangeArrowheads="1"/>
            </p:cNvSpPr>
            <p:nvPr/>
          </p:nvSpPr>
          <p:spPr bwMode="auto">
            <a:xfrm>
              <a:off x="2468" y="7440"/>
              <a:ext cx="1539" cy="1124"/>
            </a:xfrm>
            <a:prstGeom prst="rect">
              <a:avLst/>
            </a:prstGeom>
            <a:gradFill rotWithShape="0">
              <a:gsLst>
                <a:gs pos="0">
                  <a:schemeClr val="dk1">
                    <a:lumMod val="60000"/>
                    <a:lumOff val="40000"/>
                  </a:schemeClr>
                </a:gs>
                <a:gs pos="50000">
                  <a:schemeClr val="dk1">
                    <a:lumMod val="20000"/>
                    <a:lumOff val="80000"/>
                  </a:schemeClr>
                </a:gs>
                <a:gs pos="100000">
                  <a:schemeClr val="dk1">
                    <a:lumMod val="60000"/>
                    <a:lumOff val="40000"/>
                  </a:schemeClr>
                </a:gs>
              </a:gsLst>
              <a:lin ang="18900000" scaled="1"/>
            </a:gradFill>
            <a:ln w="12700">
              <a:solidFill>
                <a:schemeClr val="dk1">
                  <a:lumMod val="60000"/>
                  <a:lumOff val="40000"/>
                </a:schemeClr>
              </a:solidFill>
              <a:miter lim="800000"/>
              <a:headEnd/>
              <a:tailEnd/>
            </a:ln>
            <a:effectLst>
              <a:outerShdw dist="28398" dir="3806097" algn="ctr" rotWithShape="0">
                <a:schemeClr val="lt1">
                  <a:lumMod val="50000"/>
                  <a:lumOff val="0"/>
                  <a:alpha val="50000"/>
                </a:schemeClr>
              </a:outerShdw>
            </a:effectLst>
          </p:spPr>
          <p:txBody>
            <a:bodyPr rot="0" vert="horz" wrap="square" lIns="91440" tIns="45720" rIns="91440" bIns="45720" anchor="t" anchorCtr="0" upright="1">
              <a:noAutofit/>
            </a:bodyPr>
            <a:lstStyle/>
            <a:p>
              <a:pPr>
                <a:lnSpc>
                  <a:spcPct val="150000"/>
                </a:lnSpc>
                <a:spcAft>
                  <a:spcPts val="0"/>
                </a:spcAft>
              </a:pPr>
              <a:r>
                <a:rPr lang="fr-FR" sz="1200" dirty="0">
                  <a:effectLst/>
                  <a:latin typeface="Times New Roman"/>
                  <a:ea typeface="Times New Roman"/>
                </a:rPr>
                <a:t>Travail </a:t>
              </a:r>
            </a:p>
            <a:p>
              <a:pPr>
                <a:lnSpc>
                  <a:spcPct val="150000"/>
                </a:lnSpc>
                <a:spcAft>
                  <a:spcPts val="0"/>
                </a:spcAft>
              </a:pPr>
              <a:r>
                <a:rPr lang="fr-FR" sz="1200" dirty="0">
                  <a:effectLst/>
                  <a:latin typeface="Times New Roman"/>
                  <a:ea typeface="Times New Roman"/>
                </a:rPr>
                <a:t>non qualifié </a:t>
              </a:r>
            </a:p>
          </p:txBody>
        </p:sp>
        <p:sp>
          <p:nvSpPr>
            <p:cNvPr id="58" name="Rectangle 57"/>
            <p:cNvSpPr>
              <a:spLocks noChangeArrowheads="1"/>
            </p:cNvSpPr>
            <p:nvPr/>
          </p:nvSpPr>
          <p:spPr bwMode="auto">
            <a:xfrm>
              <a:off x="4191" y="7440"/>
              <a:ext cx="1206" cy="975"/>
            </a:xfrm>
            <a:prstGeom prst="rect">
              <a:avLst/>
            </a:prstGeom>
            <a:gradFill rotWithShape="0">
              <a:gsLst>
                <a:gs pos="0">
                  <a:schemeClr val="dk1">
                    <a:lumMod val="60000"/>
                    <a:lumOff val="40000"/>
                  </a:schemeClr>
                </a:gs>
                <a:gs pos="50000">
                  <a:schemeClr val="dk1">
                    <a:lumMod val="20000"/>
                    <a:lumOff val="80000"/>
                  </a:schemeClr>
                </a:gs>
                <a:gs pos="100000">
                  <a:schemeClr val="dk1">
                    <a:lumMod val="60000"/>
                    <a:lumOff val="40000"/>
                  </a:schemeClr>
                </a:gs>
              </a:gsLst>
              <a:lin ang="18900000" scaled="1"/>
            </a:gradFill>
            <a:ln w="12700">
              <a:solidFill>
                <a:schemeClr val="dk1">
                  <a:lumMod val="60000"/>
                  <a:lumOff val="40000"/>
                </a:schemeClr>
              </a:solidFill>
              <a:miter lim="800000"/>
              <a:headEnd/>
              <a:tailEnd/>
            </a:ln>
            <a:effectLst>
              <a:outerShdw dist="28398" dir="3806097" algn="ctr" rotWithShape="0">
                <a:schemeClr val="lt1">
                  <a:lumMod val="50000"/>
                  <a:lumOff val="0"/>
                  <a:alpha val="50000"/>
                </a:schemeClr>
              </a:outerShdw>
            </a:effectLst>
          </p:spPr>
          <p:txBody>
            <a:bodyPr rot="0" vert="horz" wrap="square" lIns="91440" tIns="45720" rIns="91440" bIns="45720" anchor="t" anchorCtr="0" upright="1">
              <a:noAutofit/>
            </a:bodyPr>
            <a:lstStyle/>
            <a:p>
              <a:pPr>
                <a:lnSpc>
                  <a:spcPct val="150000"/>
                </a:lnSpc>
                <a:spcAft>
                  <a:spcPts val="0"/>
                </a:spcAft>
              </a:pPr>
              <a:r>
                <a:rPr lang="fr-FR" sz="1200">
                  <a:effectLst/>
                  <a:latin typeface="Times New Roman"/>
                  <a:ea typeface="Times New Roman"/>
                </a:rPr>
                <a:t>KD1</a:t>
              </a:r>
            </a:p>
            <a:p>
              <a:pPr>
                <a:lnSpc>
                  <a:spcPct val="150000"/>
                </a:lnSpc>
                <a:spcAft>
                  <a:spcPts val="0"/>
                </a:spcAft>
              </a:pPr>
              <a:r>
                <a:rPr lang="fr-FR" sz="1200">
                  <a:effectLst/>
                  <a:latin typeface="Times New Roman"/>
                  <a:ea typeface="Times New Roman"/>
                </a:rPr>
                <a:t> </a:t>
              </a:r>
            </a:p>
          </p:txBody>
        </p:sp>
        <p:cxnSp>
          <p:nvCxnSpPr>
            <p:cNvPr id="59" name="AutoShape 222"/>
            <p:cNvCxnSpPr>
              <a:cxnSpLocks noChangeShapeType="1"/>
            </p:cNvCxnSpPr>
            <p:nvPr/>
          </p:nvCxnSpPr>
          <p:spPr bwMode="auto">
            <a:xfrm flipH="1">
              <a:off x="1621" y="5920"/>
              <a:ext cx="933" cy="1520"/>
            </a:xfrm>
            <a:prstGeom prst="straightConnector1">
              <a:avLst/>
            </a:prstGeom>
            <a:noFill/>
            <a:ln w="9525">
              <a:solidFill>
                <a:srgbClr val="000000"/>
              </a:solidFill>
              <a:round/>
              <a:headEnd/>
              <a:tailEnd/>
            </a:ln>
            <a:extLst>
              <a:ext uri="{909E8E84-426E-40DD-AFC4-6F175D3DCCD1}">
                <a14:hiddenFill xmlns:a14="http://schemas.microsoft.com/office/drawing/2010/main" xmlns="">
                  <a:noFill/>
                </a14:hiddenFill>
              </a:ext>
            </a:extLst>
          </p:spPr>
        </p:cxnSp>
        <p:cxnSp>
          <p:nvCxnSpPr>
            <p:cNvPr id="60" name="AutoShape 223"/>
            <p:cNvCxnSpPr>
              <a:cxnSpLocks noChangeShapeType="1"/>
            </p:cNvCxnSpPr>
            <p:nvPr/>
          </p:nvCxnSpPr>
          <p:spPr bwMode="auto">
            <a:xfrm>
              <a:off x="2554" y="5920"/>
              <a:ext cx="614" cy="1520"/>
            </a:xfrm>
            <a:prstGeom prst="straightConnector1">
              <a:avLst/>
            </a:prstGeom>
            <a:noFill/>
            <a:ln w="9525">
              <a:solidFill>
                <a:srgbClr val="000000"/>
              </a:solidFill>
              <a:round/>
              <a:headEnd/>
              <a:tailEnd/>
            </a:ln>
            <a:extLst>
              <a:ext uri="{909E8E84-426E-40DD-AFC4-6F175D3DCCD1}">
                <a14:hiddenFill xmlns:a14="http://schemas.microsoft.com/office/drawing/2010/main" xmlns="">
                  <a:noFill/>
                </a14:hiddenFill>
              </a:ext>
            </a:extLst>
          </p:spPr>
        </p:cxnSp>
        <p:cxnSp>
          <p:nvCxnSpPr>
            <p:cNvPr id="61" name="AutoShape 224"/>
            <p:cNvCxnSpPr>
              <a:cxnSpLocks noChangeShapeType="1"/>
              <a:endCxn id="50" idx="0"/>
            </p:cNvCxnSpPr>
            <p:nvPr/>
          </p:nvCxnSpPr>
          <p:spPr bwMode="auto">
            <a:xfrm>
              <a:off x="5876" y="1801"/>
              <a:ext cx="2616" cy="1023"/>
            </a:xfrm>
            <a:prstGeom prst="straightConnector1">
              <a:avLst/>
            </a:prstGeom>
            <a:noFill/>
            <a:ln w="9525">
              <a:solidFill>
                <a:srgbClr val="000000"/>
              </a:solidFill>
              <a:round/>
              <a:headEnd/>
              <a:tailEnd/>
            </a:ln>
            <a:extLst>
              <a:ext uri="{909E8E84-426E-40DD-AFC4-6F175D3DCCD1}">
                <a14:hiddenFill xmlns:a14="http://schemas.microsoft.com/office/drawing/2010/main" xmlns="">
                  <a:noFill/>
                </a14:hiddenFill>
              </a:ext>
            </a:extLst>
          </p:spPr>
        </p:cxnSp>
        <p:cxnSp>
          <p:nvCxnSpPr>
            <p:cNvPr id="62" name="AutoShape 225"/>
            <p:cNvCxnSpPr>
              <a:cxnSpLocks noChangeShapeType="1"/>
            </p:cNvCxnSpPr>
            <p:nvPr/>
          </p:nvCxnSpPr>
          <p:spPr bwMode="auto">
            <a:xfrm flipH="1">
              <a:off x="2468" y="4030"/>
              <a:ext cx="906" cy="1016"/>
            </a:xfrm>
            <a:prstGeom prst="straightConnector1">
              <a:avLst/>
            </a:prstGeom>
            <a:noFill/>
            <a:ln w="9525">
              <a:solidFill>
                <a:srgbClr val="000000"/>
              </a:solidFill>
              <a:round/>
              <a:headEnd/>
              <a:tailEnd/>
            </a:ln>
            <a:extLst>
              <a:ext uri="{909E8E84-426E-40DD-AFC4-6F175D3DCCD1}">
                <a14:hiddenFill xmlns:a14="http://schemas.microsoft.com/office/drawing/2010/main" xmlns="">
                  <a:noFill/>
                </a14:hiddenFill>
              </a:ext>
            </a:extLst>
          </p:spPr>
        </p:cxnSp>
        <p:cxnSp>
          <p:nvCxnSpPr>
            <p:cNvPr id="63" name="AutoShape 226"/>
            <p:cNvCxnSpPr>
              <a:cxnSpLocks noChangeShapeType="1"/>
            </p:cNvCxnSpPr>
            <p:nvPr/>
          </p:nvCxnSpPr>
          <p:spPr bwMode="auto">
            <a:xfrm flipH="1">
              <a:off x="7669" y="4030"/>
              <a:ext cx="842" cy="952"/>
            </a:xfrm>
            <a:prstGeom prst="straightConnector1">
              <a:avLst/>
            </a:prstGeom>
            <a:noFill/>
            <a:ln w="9525">
              <a:solidFill>
                <a:srgbClr val="000000"/>
              </a:solidFill>
              <a:round/>
              <a:headEnd/>
              <a:tailEnd/>
            </a:ln>
            <a:extLst>
              <a:ext uri="{909E8E84-426E-40DD-AFC4-6F175D3DCCD1}">
                <a14:hiddenFill xmlns:a14="http://schemas.microsoft.com/office/drawing/2010/main" xmlns="">
                  <a:noFill/>
                </a14:hiddenFill>
              </a:ext>
            </a:extLst>
          </p:spPr>
        </p:cxnSp>
        <p:cxnSp>
          <p:nvCxnSpPr>
            <p:cNvPr id="64" name="AutoShape 227"/>
            <p:cNvCxnSpPr>
              <a:cxnSpLocks noChangeShapeType="1"/>
            </p:cNvCxnSpPr>
            <p:nvPr/>
          </p:nvCxnSpPr>
          <p:spPr bwMode="auto">
            <a:xfrm>
              <a:off x="8511" y="4030"/>
              <a:ext cx="1218" cy="952"/>
            </a:xfrm>
            <a:prstGeom prst="straightConnector1">
              <a:avLst/>
            </a:prstGeom>
            <a:noFill/>
            <a:ln w="9525">
              <a:solidFill>
                <a:srgbClr val="000000"/>
              </a:solidFill>
              <a:round/>
              <a:headEnd/>
              <a:tailEnd/>
            </a:ln>
            <a:extLst>
              <a:ext uri="{909E8E84-426E-40DD-AFC4-6F175D3DCCD1}">
                <a14:hiddenFill xmlns:a14="http://schemas.microsoft.com/office/drawing/2010/main" xmlns="">
                  <a:noFill/>
                </a14:hiddenFill>
              </a:ext>
            </a:extLst>
          </p:spPr>
        </p:cxnSp>
        <p:sp>
          <p:nvSpPr>
            <p:cNvPr id="65" name="Text Box 228"/>
            <p:cNvSpPr txBox="1">
              <a:spLocks noChangeArrowheads="1"/>
            </p:cNvSpPr>
            <p:nvPr/>
          </p:nvSpPr>
          <p:spPr bwMode="auto">
            <a:xfrm>
              <a:off x="5296" y="2179"/>
              <a:ext cx="1206" cy="645"/>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50000"/>
                </a:lnSpc>
                <a:spcAft>
                  <a:spcPts val="0"/>
                </a:spcAft>
              </a:pPr>
              <a:r>
                <a:rPr lang="fr-FR" sz="1000" dirty="0">
                  <a:effectLst/>
                  <a:latin typeface="Times New Roman"/>
                  <a:ea typeface="Times New Roman"/>
                </a:rPr>
                <a:t>Leontief</a:t>
              </a:r>
            </a:p>
            <a:p>
              <a:pPr>
                <a:lnSpc>
                  <a:spcPct val="150000"/>
                </a:lnSpc>
                <a:spcAft>
                  <a:spcPts val="0"/>
                </a:spcAft>
              </a:pPr>
              <a:r>
                <a:rPr lang="fr-FR" sz="1000" dirty="0">
                  <a:effectLst/>
                  <a:latin typeface="Times New Roman"/>
                  <a:ea typeface="Times New Roman"/>
                </a:rPr>
                <a:t> </a:t>
              </a:r>
            </a:p>
          </p:txBody>
        </p:sp>
        <p:sp>
          <p:nvSpPr>
            <p:cNvPr id="66" name="Text Box 229"/>
            <p:cNvSpPr txBox="1">
              <a:spLocks noChangeArrowheads="1"/>
            </p:cNvSpPr>
            <p:nvPr/>
          </p:nvSpPr>
          <p:spPr bwMode="auto">
            <a:xfrm>
              <a:off x="5478" y="7626"/>
              <a:ext cx="526" cy="649"/>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50000"/>
                </a:lnSpc>
                <a:spcAft>
                  <a:spcPts val="0"/>
                </a:spcAft>
              </a:pPr>
              <a:r>
                <a:rPr lang="fr-FR" sz="1200">
                  <a:effectLst/>
                  <a:latin typeface="Times New Roman"/>
                  <a:ea typeface="Times New Roman"/>
                </a:rPr>
                <a:t>……</a:t>
              </a:r>
            </a:p>
          </p:txBody>
        </p:sp>
        <p:cxnSp>
          <p:nvCxnSpPr>
            <p:cNvPr id="67" name="AutoShape 230"/>
            <p:cNvCxnSpPr>
              <a:cxnSpLocks noChangeShapeType="1"/>
            </p:cNvCxnSpPr>
            <p:nvPr/>
          </p:nvCxnSpPr>
          <p:spPr bwMode="auto">
            <a:xfrm>
              <a:off x="3374" y="4030"/>
              <a:ext cx="1735" cy="952"/>
            </a:xfrm>
            <a:prstGeom prst="straightConnector1">
              <a:avLst/>
            </a:prstGeom>
            <a:noFill/>
            <a:ln w="9525">
              <a:solidFill>
                <a:srgbClr val="000000"/>
              </a:solidFill>
              <a:round/>
              <a:headEnd/>
              <a:tailEnd/>
            </a:ln>
            <a:extLst>
              <a:ext uri="{909E8E84-426E-40DD-AFC4-6F175D3DCCD1}">
                <a14:hiddenFill xmlns:a14="http://schemas.microsoft.com/office/drawing/2010/main" xmlns="">
                  <a:noFill/>
                </a14:hiddenFill>
              </a:ext>
            </a:extLst>
          </p:spPr>
        </p:cxnSp>
        <p:cxnSp>
          <p:nvCxnSpPr>
            <p:cNvPr id="68" name="AutoShape 231"/>
            <p:cNvCxnSpPr>
              <a:cxnSpLocks noChangeShapeType="1"/>
            </p:cNvCxnSpPr>
            <p:nvPr/>
          </p:nvCxnSpPr>
          <p:spPr bwMode="auto">
            <a:xfrm flipH="1">
              <a:off x="3454" y="1801"/>
              <a:ext cx="2303" cy="1153"/>
            </a:xfrm>
            <a:prstGeom prst="straightConnector1">
              <a:avLst/>
            </a:prstGeom>
            <a:noFill/>
            <a:ln w="9525">
              <a:solidFill>
                <a:srgbClr val="000000"/>
              </a:solidFill>
              <a:round/>
              <a:headEnd/>
              <a:tailEnd/>
            </a:ln>
            <a:extLst>
              <a:ext uri="{909E8E84-426E-40DD-AFC4-6F175D3DCCD1}">
                <a14:hiddenFill xmlns:a14="http://schemas.microsoft.com/office/drawing/2010/main" xmlns="">
                  <a:noFill/>
                </a14:hiddenFill>
              </a:ext>
            </a:extLst>
          </p:spPr>
        </p:cxnSp>
        <p:sp>
          <p:nvSpPr>
            <p:cNvPr id="69" name="Text Box 232"/>
            <p:cNvSpPr txBox="1">
              <a:spLocks noChangeArrowheads="1"/>
            </p:cNvSpPr>
            <p:nvPr/>
          </p:nvSpPr>
          <p:spPr bwMode="auto">
            <a:xfrm>
              <a:off x="3101" y="4400"/>
              <a:ext cx="838" cy="458"/>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50000"/>
                </a:lnSpc>
                <a:spcAft>
                  <a:spcPts val="0"/>
                </a:spcAft>
              </a:pPr>
              <a:r>
                <a:rPr lang="fr-FR" sz="1000" dirty="0">
                  <a:effectLst/>
                  <a:latin typeface="Times New Roman"/>
                  <a:ea typeface="Times New Roman"/>
                </a:rPr>
                <a:t>CES</a:t>
              </a:r>
            </a:p>
          </p:txBody>
        </p:sp>
        <p:sp>
          <p:nvSpPr>
            <p:cNvPr id="70" name="Text Box 233"/>
            <p:cNvSpPr txBox="1">
              <a:spLocks noChangeArrowheads="1"/>
            </p:cNvSpPr>
            <p:nvPr/>
          </p:nvSpPr>
          <p:spPr bwMode="auto">
            <a:xfrm>
              <a:off x="8034" y="4400"/>
              <a:ext cx="1207" cy="6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50000"/>
                </a:lnSpc>
                <a:spcAft>
                  <a:spcPts val="0"/>
                </a:spcAft>
              </a:pPr>
              <a:r>
                <a:rPr lang="fr-FR" sz="1000" dirty="0">
                  <a:effectLst/>
                  <a:latin typeface="Times New Roman"/>
                  <a:ea typeface="Times New Roman"/>
                </a:rPr>
                <a:t>Leontief</a:t>
              </a:r>
            </a:p>
            <a:p>
              <a:pPr>
                <a:lnSpc>
                  <a:spcPct val="150000"/>
                </a:lnSpc>
                <a:spcAft>
                  <a:spcPts val="0"/>
                </a:spcAft>
              </a:pPr>
              <a:r>
                <a:rPr lang="fr-FR" sz="1000" dirty="0">
                  <a:effectLst/>
                  <a:latin typeface="Times New Roman"/>
                  <a:ea typeface="Times New Roman"/>
                </a:rPr>
                <a:t> </a:t>
              </a:r>
            </a:p>
          </p:txBody>
        </p:sp>
        <p:sp>
          <p:nvSpPr>
            <p:cNvPr id="71" name="Text Box 234"/>
            <p:cNvSpPr txBox="1">
              <a:spLocks noChangeArrowheads="1"/>
            </p:cNvSpPr>
            <p:nvPr/>
          </p:nvSpPr>
          <p:spPr bwMode="auto">
            <a:xfrm>
              <a:off x="8434" y="5128"/>
              <a:ext cx="526" cy="649"/>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50000"/>
                </a:lnSpc>
                <a:spcAft>
                  <a:spcPts val="0"/>
                </a:spcAft>
              </a:pPr>
              <a:r>
                <a:rPr lang="fr-FR" sz="1200" dirty="0">
                  <a:effectLst/>
                  <a:latin typeface="Times New Roman"/>
                  <a:ea typeface="Times New Roman"/>
                </a:rPr>
                <a:t>……</a:t>
              </a:r>
            </a:p>
          </p:txBody>
        </p:sp>
      </p:grpSp>
      <p:sp>
        <p:nvSpPr>
          <p:cNvPr id="72" name="Text Box 232"/>
          <p:cNvSpPr txBox="1">
            <a:spLocks noChangeArrowheads="1"/>
          </p:cNvSpPr>
          <p:nvPr/>
        </p:nvSpPr>
        <p:spPr bwMode="auto">
          <a:xfrm>
            <a:off x="1981200" y="5108624"/>
            <a:ext cx="440414" cy="239083"/>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50000"/>
              </a:lnSpc>
              <a:spcAft>
                <a:spcPts val="0"/>
              </a:spcAft>
            </a:pPr>
            <a:r>
              <a:rPr lang="fr-FR" sz="1000" dirty="0">
                <a:effectLst/>
                <a:latin typeface="Times New Roman"/>
                <a:ea typeface="Times New Roman"/>
              </a:rPr>
              <a:t>CES</a:t>
            </a:r>
          </a:p>
        </p:txBody>
      </p:sp>
      <p:sp>
        <p:nvSpPr>
          <p:cNvPr id="73" name="Text Box 232"/>
          <p:cNvSpPr txBox="1">
            <a:spLocks noChangeArrowheads="1"/>
          </p:cNvSpPr>
          <p:nvPr/>
        </p:nvSpPr>
        <p:spPr bwMode="auto">
          <a:xfrm>
            <a:off x="3936809" y="5108624"/>
            <a:ext cx="564828" cy="239083"/>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50000"/>
              </a:lnSpc>
              <a:spcAft>
                <a:spcPts val="0"/>
              </a:spcAft>
            </a:pPr>
            <a:r>
              <a:rPr lang="fr-FR" sz="1000" dirty="0">
                <a:effectLst/>
                <a:latin typeface="Times New Roman"/>
                <a:ea typeface="Times New Roman"/>
              </a:rPr>
              <a:t>CES</a:t>
            </a:r>
          </a:p>
        </p:txBody>
      </p:sp>
    </p:spTree>
    <p:extLst>
      <p:ext uri="{BB962C8B-B14F-4D97-AF65-F5344CB8AC3E}">
        <p14:creationId xmlns:p14="http://schemas.microsoft.com/office/powerpoint/2010/main" xmlns="" val="13085578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397405"/>
            <a:ext cx="7543800" cy="440795"/>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en-US" sz="3200" dirty="0" smtClean="0"/>
              <a:t>Plan</a:t>
            </a:r>
            <a:endParaRPr lang="en-US" sz="3200" dirty="0"/>
          </a:p>
        </p:txBody>
      </p:sp>
      <p:sp>
        <p:nvSpPr>
          <p:cNvPr id="6147" name="Rectangle 3"/>
          <p:cNvSpPr>
            <a:spLocks noGrp="1" noChangeArrowheads="1"/>
          </p:cNvSpPr>
          <p:nvPr>
            <p:ph idx="1"/>
          </p:nvPr>
        </p:nvSpPr>
        <p:spPr>
          <a:xfrm>
            <a:off x="381000" y="1295400"/>
            <a:ext cx="8229600" cy="4953000"/>
          </a:xfrm>
        </p:spPr>
        <p:txBody>
          <a:bodyPr>
            <a:normAutofit fontScale="25000" lnSpcReduction="20000"/>
          </a:bodyPr>
          <a:lstStyle/>
          <a:p>
            <a:pPr defTabSz="457200">
              <a:lnSpc>
                <a:spcPct val="200000"/>
              </a:lnSpc>
              <a:spcAft>
                <a:spcPts val="0"/>
              </a:spcAft>
              <a:buClr>
                <a:srgbClr val="404040"/>
              </a:buClr>
              <a:buFont typeface="Wingdings" pitchFamily="2" charset="2"/>
              <a:buChar char="Ø"/>
            </a:pPr>
            <a:r>
              <a:rPr lang="en-US" sz="7200" dirty="0" smtClean="0">
                <a:solidFill>
                  <a:srgbClr val="000000"/>
                </a:solidFill>
              </a:rPr>
              <a:t>CONTEXTE ET JUSTIFICATION</a:t>
            </a:r>
          </a:p>
          <a:p>
            <a:pPr defTabSz="457200">
              <a:lnSpc>
                <a:spcPct val="200000"/>
              </a:lnSpc>
              <a:spcAft>
                <a:spcPts val="0"/>
              </a:spcAft>
              <a:buClr>
                <a:srgbClr val="404040"/>
              </a:buClr>
              <a:buNone/>
            </a:pPr>
            <a:r>
              <a:rPr lang="en-US" sz="7200" b="1" dirty="0" smtClean="0">
                <a:solidFill>
                  <a:srgbClr val="000000"/>
                </a:solidFill>
              </a:rPr>
              <a:t>     PREMIERE PARTIE</a:t>
            </a:r>
          </a:p>
          <a:p>
            <a:pPr defTabSz="457200">
              <a:lnSpc>
                <a:spcPct val="200000"/>
              </a:lnSpc>
              <a:spcAft>
                <a:spcPts val="0"/>
              </a:spcAft>
              <a:buClr>
                <a:srgbClr val="404040"/>
              </a:buClr>
              <a:buFont typeface="Wingdings" pitchFamily="2" charset="2"/>
              <a:buChar char="Ø"/>
            </a:pPr>
            <a:r>
              <a:rPr lang="en-US" sz="7200" dirty="0" smtClean="0">
                <a:solidFill>
                  <a:srgbClr val="000000"/>
                </a:solidFill>
              </a:rPr>
              <a:t>PRESENTATION DE LA MATRICE DE COMPTABILITÉ SOCIALE (MACRO MCS ET MICRO MCS)</a:t>
            </a:r>
          </a:p>
          <a:p>
            <a:pPr defTabSz="457200">
              <a:lnSpc>
                <a:spcPct val="200000"/>
              </a:lnSpc>
              <a:spcAft>
                <a:spcPts val="0"/>
              </a:spcAft>
              <a:buClr>
                <a:srgbClr val="404040"/>
              </a:buClr>
              <a:buFont typeface="Wingdings" pitchFamily="2" charset="2"/>
              <a:buChar char="Ø"/>
            </a:pPr>
            <a:r>
              <a:rPr lang="en-US" sz="7200" dirty="0" smtClean="0">
                <a:solidFill>
                  <a:srgbClr val="000000"/>
                </a:solidFill>
              </a:rPr>
              <a:t>ÉLABORATION DE LA MCS</a:t>
            </a:r>
          </a:p>
          <a:p>
            <a:pPr defTabSz="457200">
              <a:lnSpc>
                <a:spcPct val="200000"/>
              </a:lnSpc>
              <a:spcAft>
                <a:spcPts val="0"/>
              </a:spcAft>
              <a:buClr>
                <a:srgbClr val="404040"/>
              </a:buClr>
              <a:buFont typeface="Wingdings" pitchFamily="2" charset="2"/>
              <a:buChar char="Ø"/>
            </a:pPr>
            <a:r>
              <a:rPr lang="en-US" sz="7200" dirty="0" smtClean="0">
                <a:solidFill>
                  <a:srgbClr val="000000"/>
                </a:solidFill>
              </a:rPr>
              <a:t>PERSPECTIVES</a:t>
            </a:r>
          </a:p>
          <a:p>
            <a:pPr defTabSz="457200">
              <a:lnSpc>
                <a:spcPct val="200000"/>
              </a:lnSpc>
              <a:spcAft>
                <a:spcPts val="0"/>
              </a:spcAft>
              <a:buClr>
                <a:srgbClr val="404040"/>
              </a:buClr>
              <a:buNone/>
            </a:pPr>
            <a:r>
              <a:rPr lang="en-US" sz="7200" dirty="0" smtClean="0">
                <a:solidFill>
                  <a:srgbClr val="000000"/>
                </a:solidFill>
              </a:rPr>
              <a:t>     </a:t>
            </a:r>
            <a:r>
              <a:rPr lang="en-US" sz="7200" b="1" dirty="0" smtClean="0">
                <a:solidFill>
                  <a:srgbClr val="000000"/>
                </a:solidFill>
              </a:rPr>
              <a:t>DEUXIEME PARTIE</a:t>
            </a:r>
          </a:p>
          <a:p>
            <a:pPr defTabSz="457200">
              <a:lnSpc>
                <a:spcPct val="200000"/>
              </a:lnSpc>
              <a:spcAft>
                <a:spcPts val="0"/>
              </a:spcAft>
              <a:buClr>
                <a:srgbClr val="404040"/>
              </a:buClr>
              <a:buFont typeface="Wingdings" pitchFamily="2" charset="2"/>
              <a:buChar char="Ø"/>
            </a:pPr>
            <a:r>
              <a:rPr lang="en-US" sz="7200" dirty="0" smtClean="0">
                <a:solidFill>
                  <a:srgbClr val="000000"/>
                </a:solidFill>
              </a:rPr>
              <a:t>PRESENTATION DU MODELE D’EQUILIBRE GENERAL CALCULABLE (MEGC) DU MALI</a:t>
            </a:r>
          </a:p>
          <a:p>
            <a:pPr defTabSz="457200">
              <a:lnSpc>
                <a:spcPct val="200000"/>
              </a:lnSpc>
              <a:buClr>
                <a:srgbClr val="404040"/>
              </a:buClr>
              <a:buFont typeface="Wingdings" pitchFamily="2" charset="2"/>
              <a:buChar char="Ø"/>
            </a:pPr>
            <a:r>
              <a:rPr lang="fr-FR" sz="7200" dirty="0" smtClean="0"/>
              <a:t>CAS PRATIQUES D’UTILISATION DU MODELE</a:t>
            </a:r>
          </a:p>
          <a:p>
            <a:pPr defTabSz="457200">
              <a:lnSpc>
                <a:spcPct val="200000"/>
              </a:lnSpc>
              <a:spcAft>
                <a:spcPts val="0"/>
              </a:spcAft>
              <a:buClr>
                <a:srgbClr val="404040"/>
              </a:buClr>
              <a:buFont typeface="Wingdings" pitchFamily="2" charset="2"/>
              <a:buChar char="Ø"/>
            </a:pPr>
            <a:endParaRPr lang="en-US" sz="7200" dirty="0" smtClean="0">
              <a:solidFill>
                <a:srgbClr val="000000"/>
              </a:solidFill>
            </a:endParaRPr>
          </a:p>
          <a:p>
            <a:pPr marL="0" indent="0">
              <a:lnSpc>
                <a:spcPct val="200000"/>
              </a:lnSpc>
              <a:buNone/>
            </a:pPr>
            <a:endParaRPr lang="en-US" dirty="0">
              <a:latin typeface="Trebuchet MS" pitchFamily="34" charset="0"/>
            </a:endParaRPr>
          </a:p>
        </p:txBody>
      </p:sp>
      <p:sp>
        <p:nvSpPr>
          <p:cNvPr id="4" name="Espace réservé du pied de page 3"/>
          <p:cNvSpPr>
            <a:spLocks noGrp="1"/>
          </p:cNvSpPr>
          <p:nvPr>
            <p:ph type="ftr" sz="quarter" idx="11"/>
          </p:nvPr>
        </p:nvSpPr>
        <p:spPr/>
        <p:txBody>
          <a:bodyPr/>
          <a:lstStyle/>
          <a:p>
            <a:r>
              <a:rPr lang="fr-FR" smtClean="0"/>
              <a:t>PRESENTATION DE LA MCS &amp; DU MEGC DU MALI</a:t>
            </a:r>
            <a:endParaRPr lang="en-US" altLang="en-US" dirty="0"/>
          </a:p>
        </p:txBody>
      </p:sp>
      <p:sp>
        <p:nvSpPr>
          <p:cNvPr id="3" name="Espace réservé de la date 2"/>
          <p:cNvSpPr>
            <a:spLocks noGrp="1"/>
          </p:cNvSpPr>
          <p:nvPr>
            <p:ph type="dt" sz="half" idx="10"/>
          </p:nvPr>
        </p:nvSpPr>
        <p:spPr/>
        <p:txBody>
          <a:bodyPr/>
          <a:lstStyle/>
          <a:p>
            <a:pPr eaLnBrk="1" latinLnBrk="0" hangingPunct="1"/>
            <a:fld id="{97921805-2322-45FC-9241-0A06107093AA}" type="datetime1">
              <a:rPr lang="fr-FR" smtClean="0"/>
              <a:pPr eaLnBrk="1" latinLnBrk="0" hangingPunct="1"/>
              <a:t>15/10/2014</a:t>
            </a:fld>
            <a:endParaRPr lang="en-US" dirty="0"/>
          </a:p>
        </p:txBody>
      </p:sp>
      <p:sp>
        <p:nvSpPr>
          <p:cNvPr id="6" name="Espace réservé du numéro de diapositive 5"/>
          <p:cNvSpPr>
            <a:spLocks noGrp="1"/>
          </p:cNvSpPr>
          <p:nvPr>
            <p:ph type="sldNum" sz="quarter" idx="12"/>
          </p:nvPr>
        </p:nvSpPr>
        <p:spPr/>
        <p:txBody>
          <a:bodyPr/>
          <a:lstStyle/>
          <a:p>
            <a:r>
              <a:rPr lang="en-US" altLang="en-US" smtClean="0"/>
              <a:t>Page </a:t>
            </a:r>
            <a:fld id="{1AA4FAC1-E5EA-4F37-AC9C-EC20A35775CF}" type="slidenum">
              <a:rPr lang="en-US" altLang="en-US" smtClean="0"/>
              <a:pPr/>
              <a:t>2</a:t>
            </a:fld>
            <a:r>
              <a:rPr lang="en-US" altLang="en-US" smtClean="0"/>
              <a:t> / </a:t>
            </a: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500"/>
                                        <p:tgtEl>
                                          <p:spTgt spid="6146"/>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6147">
                                            <p:txEl>
                                              <p:pRg st="2" end="2"/>
                                            </p:txEl>
                                          </p:spTgt>
                                        </p:tgtEl>
                                        <p:attrNameLst>
                                          <p:attrName>style.visibility</p:attrName>
                                        </p:attrNameLst>
                                      </p:cBhvr>
                                      <p:to>
                                        <p:strVal val="visible"/>
                                      </p:to>
                                    </p:set>
                                    <p:anim calcmode="lin" valueType="num">
                                      <p:cBhvr>
                                        <p:cTn id="12" dur="500" fill="hold"/>
                                        <p:tgtEl>
                                          <p:spTgt spid="6147">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6147">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6147">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6147">
                                            <p:txEl>
                                              <p:pRg st="0" end="0"/>
                                            </p:txEl>
                                          </p:spTgt>
                                        </p:tgtEl>
                                        <p:attrNameLst>
                                          <p:attrName>style.visibility</p:attrName>
                                        </p:attrNameLst>
                                      </p:cBhvr>
                                      <p:to>
                                        <p:strVal val="visible"/>
                                      </p:to>
                                    </p:set>
                                    <p:anim calcmode="lin" valueType="num">
                                      <p:cBhvr>
                                        <p:cTn id="19" dur="500" fill="hold"/>
                                        <p:tgtEl>
                                          <p:spTgt spid="6147">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6147">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6147">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6147">
                                            <p:txEl>
                                              <p:pRg st="1" end="1"/>
                                            </p:txEl>
                                          </p:spTgt>
                                        </p:tgtEl>
                                        <p:attrNameLst>
                                          <p:attrName>style.visibility</p:attrName>
                                        </p:attrNameLst>
                                      </p:cBhvr>
                                      <p:to>
                                        <p:strVal val="visible"/>
                                      </p:to>
                                    </p:set>
                                    <p:anim calcmode="lin" valueType="num">
                                      <p:cBhvr>
                                        <p:cTn id="26" dur="500" fill="hold"/>
                                        <p:tgtEl>
                                          <p:spTgt spid="6147">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6147">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6147">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nodeType="clickEffect">
                                  <p:stCondLst>
                                    <p:cond delay="0"/>
                                  </p:stCondLst>
                                  <p:childTnLst>
                                    <p:set>
                                      <p:cBhvr>
                                        <p:cTn id="32" dur="1" fill="hold">
                                          <p:stCondLst>
                                            <p:cond delay="0"/>
                                          </p:stCondLst>
                                        </p:cTn>
                                        <p:tgtEl>
                                          <p:spTgt spid="6147">
                                            <p:txEl>
                                              <p:pRg st="3" end="3"/>
                                            </p:txEl>
                                          </p:spTgt>
                                        </p:tgtEl>
                                        <p:attrNameLst>
                                          <p:attrName>style.visibility</p:attrName>
                                        </p:attrNameLst>
                                      </p:cBhvr>
                                      <p:to>
                                        <p:strVal val="visible"/>
                                      </p:to>
                                    </p:set>
                                    <p:anim calcmode="lin" valueType="num">
                                      <p:cBhvr>
                                        <p:cTn id="33" dur="500" fill="hold"/>
                                        <p:tgtEl>
                                          <p:spTgt spid="6147">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6147">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6147">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nodeType="clickEffect">
                                  <p:stCondLst>
                                    <p:cond delay="0"/>
                                  </p:stCondLst>
                                  <p:childTnLst>
                                    <p:set>
                                      <p:cBhvr>
                                        <p:cTn id="39" dur="1" fill="hold">
                                          <p:stCondLst>
                                            <p:cond delay="0"/>
                                          </p:stCondLst>
                                        </p:cTn>
                                        <p:tgtEl>
                                          <p:spTgt spid="6147">
                                            <p:txEl>
                                              <p:pRg st="4" end="4"/>
                                            </p:txEl>
                                          </p:spTgt>
                                        </p:tgtEl>
                                        <p:attrNameLst>
                                          <p:attrName>style.visibility</p:attrName>
                                        </p:attrNameLst>
                                      </p:cBhvr>
                                      <p:to>
                                        <p:strVal val="visible"/>
                                      </p:to>
                                    </p:set>
                                    <p:anim calcmode="lin" valueType="num">
                                      <p:cBhvr>
                                        <p:cTn id="40" dur="500" fill="hold"/>
                                        <p:tgtEl>
                                          <p:spTgt spid="6147">
                                            <p:txEl>
                                              <p:pRg st="4" end="4"/>
                                            </p:txEl>
                                          </p:spTgt>
                                        </p:tgtEl>
                                        <p:attrNameLst>
                                          <p:attrName>ppt_w</p:attrName>
                                        </p:attrNameLst>
                                      </p:cBhvr>
                                      <p:tavLst>
                                        <p:tav tm="0">
                                          <p:val>
                                            <p:fltVal val="0"/>
                                          </p:val>
                                        </p:tav>
                                        <p:tav tm="100000">
                                          <p:val>
                                            <p:strVal val="#ppt_w"/>
                                          </p:val>
                                        </p:tav>
                                      </p:tavLst>
                                    </p:anim>
                                    <p:anim calcmode="lin" valueType="num">
                                      <p:cBhvr>
                                        <p:cTn id="41" dur="500" fill="hold"/>
                                        <p:tgtEl>
                                          <p:spTgt spid="6147">
                                            <p:txEl>
                                              <p:pRg st="4" end="4"/>
                                            </p:txEl>
                                          </p:spTgt>
                                        </p:tgtEl>
                                        <p:attrNameLst>
                                          <p:attrName>ppt_h</p:attrName>
                                        </p:attrNameLst>
                                      </p:cBhvr>
                                      <p:tavLst>
                                        <p:tav tm="0">
                                          <p:val>
                                            <p:fltVal val="0"/>
                                          </p:val>
                                        </p:tav>
                                        <p:tav tm="100000">
                                          <p:val>
                                            <p:strVal val="#ppt_h"/>
                                          </p:val>
                                        </p:tav>
                                      </p:tavLst>
                                    </p:anim>
                                    <p:animEffect transition="in" filter="fade">
                                      <p:cBhvr>
                                        <p:cTn id="42" dur="500"/>
                                        <p:tgtEl>
                                          <p:spTgt spid="6147">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nodeType="clickEffect">
                                  <p:stCondLst>
                                    <p:cond delay="0"/>
                                  </p:stCondLst>
                                  <p:childTnLst>
                                    <p:set>
                                      <p:cBhvr>
                                        <p:cTn id="46" dur="1" fill="hold">
                                          <p:stCondLst>
                                            <p:cond delay="0"/>
                                          </p:stCondLst>
                                        </p:cTn>
                                        <p:tgtEl>
                                          <p:spTgt spid="6147">
                                            <p:txEl>
                                              <p:pRg st="5" end="5"/>
                                            </p:txEl>
                                          </p:spTgt>
                                        </p:tgtEl>
                                        <p:attrNameLst>
                                          <p:attrName>style.visibility</p:attrName>
                                        </p:attrNameLst>
                                      </p:cBhvr>
                                      <p:to>
                                        <p:strVal val="visible"/>
                                      </p:to>
                                    </p:set>
                                    <p:anim calcmode="lin" valueType="num">
                                      <p:cBhvr>
                                        <p:cTn id="47" dur="500" fill="hold"/>
                                        <p:tgtEl>
                                          <p:spTgt spid="6147">
                                            <p:txEl>
                                              <p:pRg st="5" end="5"/>
                                            </p:txEl>
                                          </p:spTgt>
                                        </p:tgtEl>
                                        <p:attrNameLst>
                                          <p:attrName>ppt_w</p:attrName>
                                        </p:attrNameLst>
                                      </p:cBhvr>
                                      <p:tavLst>
                                        <p:tav tm="0">
                                          <p:val>
                                            <p:fltVal val="0"/>
                                          </p:val>
                                        </p:tav>
                                        <p:tav tm="100000">
                                          <p:val>
                                            <p:strVal val="#ppt_w"/>
                                          </p:val>
                                        </p:tav>
                                      </p:tavLst>
                                    </p:anim>
                                    <p:anim calcmode="lin" valueType="num">
                                      <p:cBhvr>
                                        <p:cTn id="48" dur="500" fill="hold"/>
                                        <p:tgtEl>
                                          <p:spTgt spid="6147">
                                            <p:txEl>
                                              <p:pRg st="5" end="5"/>
                                            </p:txEl>
                                          </p:spTgt>
                                        </p:tgtEl>
                                        <p:attrNameLst>
                                          <p:attrName>ppt_h</p:attrName>
                                        </p:attrNameLst>
                                      </p:cBhvr>
                                      <p:tavLst>
                                        <p:tav tm="0">
                                          <p:val>
                                            <p:fltVal val="0"/>
                                          </p:val>
                                        </p:tav>
                                        <p:tav tm="100000">
                                          <p:val>
                                            <p:strVal val="#ppt_h"/>
                                          </p:val>
                                        </p:tav>
                                      </p:tavLst>
                                    </p:anim>
                                    <p:animEffect transition="in" filter="fade">
                                      <p:cBhvr>
                                        <p:cTn id="49" dur="500"/>
                                        <p:tgtEl>
                                          <p:spTgt spid="6147">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3" presetClass="entr" presetSubtype="16" fill="hold" nodeType="clickEffect">
                                  <p:stCondLst>
                                    <p:cond delay="0"/>
                                  </p:stCondLst>
                                  <p:childTnLst>
                                    <p:set>
                                      <p:cBhvr>
                                        <p:cTn id="53" dur="1" fill="hold">
                                          <p:stCondLst>
                                            <p:cond delay="0"/>
                                          </p:stCondLst>
                                        </p:cTn>
                                        <p:tgtEl>
                                          <p:spTgt spid="6147">
                                            <p:txEl>
                                              <p:pRg st="6" end="6"/>
                                            </p:txEl>
                                          </p:spTgt>
                                        </p:tgtEl>
                                        <p:attrNameLst>
                                          <p:attrName>style.visibility</p:attrName>
                                        </p:attrNameLst>
                                      </p:cBhvr>
                                      <p:to>
                                        <p:strVal val="visible"/>
                                      </p:to>
                                    </p:set>
                                    <p:anim calcmode="lin" valueType="num">
                                      <p:cBhvr>
                                        <p:cTn id="54" dur="500" fill="hold"/>
                                        <p:tgtEl>
                                          <p:spTgt spid="6147">
                                            <p:txEl>
                                              <p:pRg st="6" end="6"/>
                                            </p:txEl>
                                          </p:spTgt>
                                        </p:tgtEl>
                                        <p:attrNameLst>
                                          <p:attrName>ppt_w</p:attrName>
                                        </p:attrNameLst>
                                      </p:cBhvr>
                                      <p:tavLst>
                                        <p:tav tm="0">
                                          <p:val>
                                            <p:fltVal val="0"/>
                                          </p:val>
                                        </p:tav>
                                        <p:tav tm="100000">
                                          <p:val>
                                            <p:strVal val="#ppt_w"/>
                                          </p:val>
                                        </p:tav>
                                      </p:tavLst>
                                    </p:anim>
                                    <p:anim calcmode="lin" valueType="num">
                                      <p:cBhvr>
                                        <p:cTn id="55" dur="500" fill="hold"/>
                                        <p:tgtEl>
                                          <p:spTgt spid="6147">
                                            <p:txEl>
                                              <p:pRg st="6" end="6"/>
                                            </p:txEl>
                                          </p:spTgt>
                                        </p:tgtEl>
                                        <p:attrNameLst>
                                          <p:attrName>ppt_h</p:attrName>
                                        </p:attrNameLst>
                                      </p:cBhvr>
                                      <p:tavLst>
                                        <p:tav tm="0">
                                          <p:val>
                                            <p:fltVal val="0"/>
                                          </p:val>
                                        </p:tav>
                                        <p:tav tm="100000">
                                          <p:val>
                                            <p:strVal val="#ppt_h"/>
                                          </p:val>
                                        </p:tav>
                                      </p:tavLst>
                                    </p:anim>
                                    <p:animEffect transition="in" filter="fade">
                                      <p:cBhvr>
                                        <p:cTn id="56" dur="500"/>
                                        <p:tgtEl>
                                          <p:spTgt spid="6147">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ntr" presetSubtype="16" fill="hold" nodeType="clickEffect">
                                  <p:stCondLst>
                                    <p:cond delay="0"/>
                                  </p:stCondLst>
                                  <p:childTnLst>
                                    <p:set>
                                      <p:cBhvr>
                                        <p:cTn id="60" dur="1" fill="hold">
                                          <p:stCondLst>
                                            <p:cond delay="0"/>
                                          </p:stCondLst>
                                        </p:cTn>
                                        <p:tgtEl>
                                          <p:spTgt spid="6147">
                                            <p:txEl>
                                              <p:pRg st="7" end="7"/>
                                            </p:txEl>
                                          </p:spTgt>
                                        </p:tgtEl>
                                        <p:attrNameLst>
                                          <p:attrName>style.visibility</p:attrName>
                                        </p:attrNameLst>
                                      </p:cBhvr>
                                      <p:to>
                                        <p:strVal val="visible"/>
                                      </p:to>
                                    </p:set>
                                    <p:anim calcmode="lin" valueType="num">
                                      <p:cBhvr>
                                        <p:cTn id="61" dur="500" fill="hold"/>
                                        <p:tgtEl>
                                          <p:spTgt spid="6147">
                                            <p:txEl>
                                              <p:pRg st="7" end="7"/>
                                            </p:txEl>
                                          </p:spTgt>
                                        </p:tgtEl>
                                        <p:attrNameLst>
                                          <p:attrName>ppt_w</p:attrName>
                                        </p:attrNameLst>
                                      </p:cBhvr>
                                      <p:tavLst>
                                        <p:tav tm="0">
                                          <p:val>
                                            <p:fltVal val="0"/>
                                          </p:val>
                                        </p:tav>
                                        <p:tav tm="100000">
                                          <p:val>
                                            <p:strVal val="#ppt_w"/>
                                          </p:val>
                                        </p:tav>
                                      </p:tavLst>
                                    </p:anim>
                                    <p:anim calcmode="lin" valueType="num">
                                      <p:cBhvr>
                                        <p:cTn id="62" dur="500" fill="hold"/>
                                        <p:tgtEl>
                                          <p:spTgt spid="6147">
                                            <p:txEl>
                                              <p:pRg st="7" end="7"/>
                                            </p:txEl>
                                          </p:spTgt>
                                        </p:tgtEl>
                                        <p:attrNameLst>
                                          <p:attrName>ppt_h</p:attrName>
                                        </p:attrNameLst>
                                      </p:cBhvr>
                                      <p:tavLst>
                                        <p:tav tm="0">
                                          <p:val>
                                            <p:fltVal val="0"/>
                                          </p:val>
                                        </p:tav>
                                        <p:tav tm="100000">
                                          <p:val>
                                            <p:strVal val="#ppt_h"/>
                                          </p:val>
                                        </p:tav>
                                      </p:tavLst>
                                    </p:anim>
                                    <p:animEffect transition="in" filter="fade">
                                      <p:cBhvr>
                                        <p:cTn id="63" dur="500"/>
                                        <p:tgtEl>
                                          <p:spTgt spid="614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nimBg="1"/>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oneTexte 1"/>
          <p:cNvSpPr txBox="1"/>
          <p:nvPr/>
        </p:nvSpPr>
        <p:spPr>
          <a:xfrm>
            <a:off x="683568" y="476672"/>
            <a:ext cx="6696744" cy="584775"/>
          </a:xfrm>
          <a:prstGeom prst="rect">
            <a:avLst/>
          </a:prstGeom>
          <a:noFill/>
        </p:spPr>
        <p:txBody>
          <a:bodyPr wrap="square" rtlCol="0">
            <a:spAutoFit/>
          </a:bodyPr>
          <a:lstStyle/>
          <a:p>
            <a:r>
              <a:rPr lang="fr-FR" sz="3200" b="1" dirty="0" smtClean="0"/>
              <a:t>1.2. DEMANDE</a:t>
            </a:r>
            <a:endParaRPr lang="fr-FR" sz="3200" b="1" dirty="0"/>
          </a:p>
        </p:txBody>
      </p:sp>
      <p:sp>
        <p:nvSpPr>
          <p:cNvPr id="3" name="ZoneTexte 2"/>
          <p:cNvSpPr txBox="1"/>
          <p:nvPr/>
        </p:nvSpPr>
        <p:spPr>
          <a:xfrm>
            <a:off x="809655" y="1524000"/>
            <a:ext cx="7630616" cy="2677656"/>
          </a:xfrm>
          <a:prstGeom prst="rect">
            <a:avLst/>
          </a:prstGeom>
          <a:noFill/>
        </p:spPr>
        <p:txBody>
          <a:bodyPr wrap="square" rtlCol="0">
            <a:spAutoFit/>
          </a:bodyPr>
          <a:lstStyle/>
          <a:p>
            <a:pPr algn="just"/>
            <a:r>
              <a:rPr lang="fr-FR" sz="2800" dirty="0" smtClean="0">
                <a:latin typeface="+mn-lt"/>
              </a:rPr>
              <a:t>La </a:t>
            </a:r>
            <a:r>
              <a:rPr lang="fr-FR" sz="2800" dirty="0">
                <a:latin typeface="+mn-lt"/>
              </a:rPr>
              <a:t>demande en biens et services se décompose en demandes de consommation </a:t>
            </a:r>
            <a:r>
              <a:rPr lang="fr-FR" sz="2800" dirty="0" smtClean="0">
                <a:latin typeface="+mn-lt"/>
              </a:rPr>
              <a:t>de la </a:t>
            </a:r>
            <a:r>
              <a:rPr lang="fr-FR" sz="2800" dirty="0">
                <a:latin typeface="+mn-lt"/>
              </a:rPr>
              <a:t>part des ménages, </a:t>
            </a:r>
            <a:r>
              <a:rPr lang="fr-FR" sz="2800" dirty="0" smtClean="0">
                <a:latin typeface="+mn-lt"/>
              </a:rPr>
              <a:t>en </a:t>
            </a:r>
            <a:r>
              <a:rPr lang="fr-FR" sz="2800" dirty="0">
                <a:latin typeface="+mn-lt"/>
              </a:rPr>
              <a:t>demande d’investissement de la part des entreprises et en demande de la part du gouvernement</a:t>
            </a:r>
            <a:r>
              <a:rPr lang="fr-FR" sz="2800" dirty="0" smtClean="0">
                <a:latin typeface="+mn-lt"/>
              </a:rPr>
              <a:t>.</a:t>
            </a:r>
          </a:p>
          <a:p>
            <a:pPr marL="342900" indent="-342900" algn="just">
              <a:buFont typeface="Wingdings" pitchFamily="2" charset="2"/>
              <a:buChar char="Ø"/>
            </a:pPr>
            <a:endParaRPr lang="fr-FR" sz="2800" b="1" dirty="0"/>
          </a:p>
        </p:txBody>
      </p:sp>
      <p:sp>
        <p:nvSpPr>
          <p:cNvPr id="6" name="Espace réservé du pied de page 5"/>
          <p:cNvSpPr>
            <a:spLocks noGrp="1"/>
          </p:cNvSpPr>
          <p:nvPr>
            <p:ph type="ftr" sz="quarter" idx="11"/>
          </p:nvPr>
        </p:nvSpPr>
        <p:spPr/>
        <p:txBody>
          <a:bodyPr/>
          <a:lstStyle/>
          <a:p>
            <a:r>
              <a:rPr lang="fr-FR" altLang="en-US" smtClean="0"/>
              <a:t>PRESENTATION DE LA MCS &amp; DU MEGC DU MALI</a:t>
            </a:r>
            <a:endParaRPr lang="en-US" altLang="en-US" dirty="0"/>
          </a:p>
        </p:txBody>
      </p:sp>
      <p:sp>
        <p:nvSpPr>
          <p:cNvPr id="7" name="Espace réservé de la date 6"/>
          <p:cNvSpPr>
            <a:spLocks noGrp="1"/>
          </p:cNvSpPr>
          <p:nvPr>
            <p:ph type="dt" sz="half" idx="10"/>
          </p:nvPr>
        </p:nvSpPr>
        <p:spPr/>
        <p:txBody>
          <a:bodyPr/>
          <a:lstStyle/>
          <a:p>
            <a:pPr eaLnBrk="1" latinLnBrk="0" hangingPunct="1"/>
            <a:fld id="{DB96D9E9-83AB-45C2-8CA7-00DF0BDD9480}" type="datetime1">
              <a:rPr lang="fr-FR" smtClean="0"/>
              <a:pPr eaLnBrk="1" latinLnBrk="0" hangingPunct="1"/>
              <a:t>15/10/2014</a:t>
            </a:fld>
            <a:endParaRPr lang="en-US"/>
          </a:p>
        </p:txBody>
      </p:sp>
      <p:sp>
        <p:nvSpPr>
          <p:cNvPr id="8" name="Espace réservé du numéro de diapositive 7"/>
          <p:cNvSpPr>
            <a:spLocks noGrp="1"/>
          </p:cNvSpPr>
          <p:nvPr>
            <p:ph type="sldNum" sz="quarter" idx="12"/>
          </p:nvPr>
        </p:nvSpPr>
        <p:spPr/>
        <p:txBody>
          <a:bodyPr/>
          <a:lstStyle/>
          <a:p>
            <a:r>
              <a:rPr lang="en-US" altLang="en-US" smtClean="0"/>
              <a:t>Page </a:t>
            </a:r>
            <a:fld id="{1AA4FAC1-E5EA-4F37-AC9C-EC20A35775CF}" type="slidenum">
              <a:rPr lang="en-US" altLang="en-US" smtClean="0"/>
              <a:pPr/>
              <a:t>20</a:t>
            </a:fld>
            <a:r>
              <a:rPr lang="en-US" altLang="en-US" smtClean="0"/>
              <a:t> / </a:t>
            </a:r>
            <a:endParaRPr lang="en-US" altLang="en-US" dirty="0"/>
          </a:p>
        </p:txBody>
      </p:sp>
    </p:spTree>
    <p:extLst>
      <p:ext uri="{BB962C8B-B14F-4D97-AF65-F5344CB8AC3E}">
        <p14:creationId xmlns:p14="http://schemas.microsoft.com/office/powerpoint/2010/main" xmlns="" val="34679306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ZoneTexte 7"/>
          <p:cNvSpPr txBox="1"/>
          <p:nvPr/>
        </p:nvSpPr>
        <p:spPr>
          <a:xfrm>
            <a:off x="683568" y="476672"/>
            <a:ext cx="3675520" cy="584775"/>
          </a:xfrm>
          <a:prstGeom prst="rect">
            <a:avLst/>
          </a:prstGeom>
          <a:noFill/>
        </p:spPr>
        <p:txBody>
          <a:bodyPr wrap="square" rtlCol="0">
            <a:spAutoFit/>
          </a:bodyPr>
          <a:lstStyle/>
          <a:p>
            <a:r>
              <a:rPr lang="fr-FR" sz="3200" b="1" dirty="0" smtClean="0"/>
              <a:t>1.3. REVENUS</a:t>
            </a:r>
            <a:endParaRPr lang="fr-FR" sz="3200" b="1" dirty="0"/>
          </a:p>
        </p:txBody>
      </p:sp>
      <p:sp>
        <p:nvSpPr>
          <p:cNvPr id="5" name="Espace réservé du pied de page 4"/>
          <p:cNvSpPr>
            <a:spLocks noGrp="1"/>
          </p:cNvSpPr>
          <p:nvPr>
            <p:ph type="ftr" sz="quarter" idx="11"/>
          </p:nvPr>
        </p:nvSpPr>
        <p:spPr/>
        <p:txBody>
          <a:bodyPr/>
          <a:lstStyle/>
          <a:p>
            <a:r>
              <a:rPr lang="fr-FR" altLang="en-US" smtClean="0"/>
              <a:t>PRESENTATION DE LA MCS &amp; DU MEGC DU MALI</a:t>
            </a:r>
            <a:endParaRPr lang="en-US" altLang="en-US" dirty="0"/>
          </a:p>
        </p:txBody>
      </p:sp>
      <p:sp>
        <p:nvSpPr>
          <p:cNvPr id="6" name="Espace réservé de la date 5"/>
          <p:cNvSpPr>
            <a:spLocks noGrp="1"/>
          </p:cNvSpPr>
          <p:nvPr>
            <p:ph type="dt" sz="half" idx="10"/>
          </p:nvPr>
        </p:nvSpPr>
        <p:spPr/>
        <p:txBody>
          <a:bodyPr/>
          <a:lstStyle/>
          <a:p>
            <a:pPr eaLnBrk="1" latinLnBrk="0" hangingPunct="1"/>
            <a:fld id="{B98AD921-A52D-4F69-B157-9BD534920C0F}" type="datetime1">
              <a:rPr lang="fr-FR" smtClean="0"/>
              <a:pPr eaLnBrk="1" latinLnBrk="0" hangingPunct="1"/>
              <a:t>15/10/2014</a:t>
            </a:fld>
            <a:endParaRPr lang="en-US"/>
          </a:p>
        </p:txBody>
      </p:sp>
      <p:sp>
        <p:nvSpPr>
          <p:cNvPr id="7" name="Espace réservé du numéro de diapositive 6"/>
          <p:cNvSpPr>
            <a:spLocks noGrp="1"/>
          </p:cNvSpPr>
          <p:nvPr>
            <p:ph type="sldNum" sz="quarter" idx="12"/>
          </p:nvPr>
        </p:nvSpPr>
        <p:spPr/>
        <p:txBody>
          <a:bodyPr/>
          <a:lstStyle/>
          <a:p>
            <a:r>
              <a:rPr lang="en-US" altLang="en-US" smtClean="0"/>
              <a:t>Page </a:t>
            </a:r>
            <a:fld id="{1AA4FAC1-E5EA-4F37-AC9C-EC20A35775CF}" type="slidenum">
              <a:rPr lang="en-US" altLang="en-US" smtClean="0"/>
              <a:pPr/>
              <a:t>21</a:t>
            </a:fld>
            <a:r>
              <a:rPr lang="en-US" altLang="en-US" smtClean="0"/>
              <a:t> / </a:t>
            </a:r>
            <a:endParaRPr lang="en-US" altLang="en-US" dirty="0"/>
          </a:p>
        </p:txBody>
      </p:sp>
      <p:sp>
        <p:nvSpPr>
          <p:cNvPr id="3" name="Rectangle 2"/>
          <p:cNvSpPr/>
          <p:nvPr/>
        </p:nvSpPr>
        <p:spPr>
          <a:xfrm>
            <a:off x="1008529" y="891617"/>
            <a:ext cx="6701118" cy="6093976"/>
          </a:xfrm>
          <a:prstGeom prst="rect">
            <a:avLst/>
          </a:prstGeom>
        </p:spPr>
        <p:txBody>
          <a:bodyPr wrap="square">
            <a:spAutoFit/>
          </a:bodyPr>
          <a:lstStyle/>
          <a:p>
            <a:pPr algn="just"/>
            <a:endParaRPr lang="fr-FR" sz="2400" dirty="0" smtClean="0">
              <a:latin typeface="+mn-lt"/>
            </a:endParaRPr>
          </a:p>
          <a:p>
            <a:pPr algn="just">
              <a:buFont typeface="Wingdings" pitchFamily="2" charset="2"/>
              <a:buChar char="v"/>
            </a:pPr>
            <a:r>
              <a:rPr lang="fr-FR" sz="2400" dirty="0" smtClean="0">
                <a:latin typeface="+mn-lt"/>
              </a:rPr>
              <a:t>Les </a:t>
            </a:r>
            <a:r>
              <a:rPr lang="fr-FR" sz="2400" dirty="0">
                <a:latin typeface="+mn-lt"/>
              </a:rPr>
              <a:t>revenus des ménages sont composés des rémunérations des facteurs, dividendes et transferts </a:t>
            </a:r>
            <a:r>
              <a:rPr lang="fr-FR" sz="2400" dirty="0" smtClean="0">
                <a:latin typeface="+mn-lt"/>
              </a:rPr>
              <a:t>reçus </a:t>
            </a:r>
            <a:r>
              <a:rPr lang="fr-FR" sz="2400" dirty="0">
                <a:latin typeface="+mn-lt"/>
              </a:rPr>
              <a:t>des autres agents</a:t>
            </a:r>
            <a:r>
              <a:rPr lang="fr-FR" sz="2400" dirty="0" smtClean="0">
                <a:latin typeface="+mn-lt"/>
              </a:rPr>
              <a:t>.</a:t>
            </a:r>
          </a:p>
          <a:p>
            <a:pPr algn="just"/>
            <a:endParaRPr lang="fr-FR" sz="2400" dirty="0" smtClean="0">
              <a:latin typeface="+mn-lt"/>
            </a:endParaRPr>
          </a:p>
          <a:p>
            <a:pPr algn="just">
              <a:buFont typeface="Wingdings" pitchFamily="2" charset="2"/>
              <a:buChar char="v"/>
            </a:pPr>
            <a:r>
              <a:rPr lang="fr-FR" sz="2400" dirty="0">
                <a:latin typeface="+mn-lt"/>
              </a:rPr>
              <a:t>Le revenu des entreprises est composé d’une proportion de la rémunération du capital et des transferts des agents. </a:t>
            </a:r>
            <a:endParaRPr lang="fr-FR" sz="2400" dirty="0" smtClean="0">
              <a:latin typeface="+mn-lt"/>
            </a:endParaRPr>
          </a:p>
          <a:p>
            <a:pPr algn="just"/>
            <a:endParaRPr lang="fr-FR" sz="2400" dirty="0">
              <a:latin typeface="+mn-lt"/>
            </a:endParaRPr>
          </a:p>
          <a:p>
            <a:pPr algn="just">
              <a:buFont typeface="Wingdings" pitchFamily="2" charset="2"/>
              <a:buChar char="v"/>
            </a:pPr>
            <a:r>
              <a:rPr lang="fr-FR" sz="2400" dirty="0">
                <a:latin typeface="+mn-lt"/>
              </a:rPr>
              <a:t>Finalement, le revenu du gouvernement provient des recettes fiscales et des transferts des autres agents.</a:t>
            </a:r>
          </a:p>
          <a:p>
            <a:pPr algn="just"/>
            <a:r>
              <a:rPr lang="fr-FR" sz="2400" dirty="0" smtClean="0">
                <a:latin typeface="+mn-lt"/>
              </a:rPr>
              <a:t> </a:t>
            </a:r>
          </a:p>
          <a:p>
            <a:pPr algn="just"/>
            <a:endParaRPr lang="fr-FR" sz="2400" dirty="0">
              <a:latin typeface="+mn-lt"/>
            </a:endParaRPr>
          </a:p>
          <a:p>
            <a:endParaRPr lang="fr-FR" dirty="0" smtClean="0"/>
          </a:p>
          <a:p>
            <a:endParaRPr lang="fr-FR" dirty="0"/>
          </a:p>
          <a:p>
            <a:endParaRPr lang="fr-FR" dirty="0"/>
          </a:p>
        </p:txBody>
      </p:sp>
    </p:spTree>
    <p:extLst>
      <p:ext uri="{BB962C8B-B14F-4D97-AF65-F5344CB8AC3E}">
        <p14:creationId xmlns:p14="http://schemas.microsoft.com/office/powerpoint/2010/main" xmlns="" val="20897290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ZoneTexte 7"/>
          <p:cNvSpPr txBox="1"/>
          <p:nvPr/>
        </p:nvSpPr>
        <p:spPr>
          <a:xfrm>
            <a:off x="683568" y="476672"/>
            <a:ext cx="3675520" cy="584775"/>
          </a:xfrm>
          <a:prstGeom prst="rect">
            <a:avLst/>
          </a:prstGeom>
          <a:noFill/>
        </p:spPr>
        <p:txBody>
          <a:bodyPr wrap="square" rtlCol="0">
            <a:spAutoFit/>
          </a:bodyPr>
          <a:lstStyle/>
          <a:p>
            <a:r>
              <a:rPr lang="fr-FR" sz="3200" b="1" dirty="0" smtClean="0"/>
              <a:t>1.4. LES PRIX</a:t>
            </a:r>
            <a:endParaRPr lang="fr-FR" sz="3200" b="1" dirty="0"/>
          </a:p>
        </p:txBody>
      </p:sp>
      <p:sp>
        <p:nvSpPr>
          <p:cNvPr id="5" name="Espace réservé du pied de page 4"/>
          <p:cNvSpPr>
            <a:spLocks noGrp="1"/>
          </p:cNvSpPr>
          <p:nvPr>
            <p:ph type="ftr" sz="quarter" idx="11"/>
          </p:nvPr>
        </p:nvSpPr>
        <p:spPr/>
        <p:txBody>
          <a:bodyPr/>
          <a:lstStyle/>
          <a:p>
            <a:r>
              <a:rPr lang="fr-FR" altLang="en-US" smtClean="0"/>
              <a:t>PRESENTATION DE LA MCS &amp; DU MEGC DU MALI</a:t>
            </a:r>
            <a:endParaRPr lang="en-US" altLang="en-US" dirty="0"/>
          </a:p>
        </p:txBody>
      </p:sp>
      <p:sp>
        <p:nvSpPr>
          <p:cNvPr id="6" name="Espace réservé de la date 5"/>
          <p:cNvSpPr>
            <a:spLocks noGrp="1"/>
          </p:cNvSpPr>
          <p:nvPr>
            <p:ph type="dt" sz="half" idx="10"/>
          </p:nvPr>
        </p:nvSpPr>
        <p:spPr/>
        <p:txBody>
          <a:bodyPr/>
          <a:lstStyle/>
          <a:p>
            <a:pPr eaLnBrk="1" latinLnBrk="0" hangingPunct="1"/>
            <a:fld id="{B98AD921-A52D-4F69-B157-9BD534920C0F}" type="datetime1">
              <a:rPr lang="fr-FR" smtClean="0"/>
              <a:pPr eaLnBrk="1" latinLnBrk="0" hangingPunct="1"/>
              <a:t>15/10/2014</a:t>
            </a:fld>
            <a:endParaRPr lang="en-US"/>
          </a:p>
        </p:txBody>
      </p:sp>
      <p:sp>
        <p:nvSpPr>
          <p:cNvPr id="7" name="Espace réservé du numéro de diapositive 6"/>
          <p:cNvSpPr>
            <a:spLocks noGrp="1"/>
          </p:cNvSpPr>
          <p:nvPr>
            <p:ph type="sldNum" sz="quarter" idx="12"/>
          </p:nvPr>
        </p:nvSpPr>
        <p:spPr/>
        <p:txBody>
          <a:bodyPr/>
          <a:lstStyle/>
          <a:p>
            <a:r>
              <a:rPr lang="en-US" altLang="en-US" smtClean="0"/>
              <a:t>Page </a:t>
            </a:r>
            <a:fld id="{1AA4FAC1-E5EA-4F37-AC9C-EC20A35775CF}" type="slidenum">
              <a:rPr lang="en-US" altLang="en-US" smtClean="0"/>
              <a:pPr/>
              <a:t>22</a:t>
            </a:fld>
            <a:r>
              <a:rPr lang="en-US" altLang="en-US" smtClean="0"/>
              <a:t> / </a:t>
            </a:r>
            <a:endParaRPr lang="en-US" altLang="en-US" dirty="0"/>
          </a:p>
        </p:txBody>
      </p:sp>
      <p:sp>
        <p:nvSpPr>
          <p:cNvPr id="2" name="Rectangle 1"/>
          <p:cNvSpPr/>
          <p:nvPr/>
        </p:nvSpPr>
        <p:spPr>
          <a:xfrm>
            <a:off x="1143000" y="1676400"/>
            <a:ext cx="6705600" cy="1815882"/>
          </a:xfrm>
          <a:prstGeom prst="rect">
            <a:avLst/>
          </a:prstGeom>
        </p:spPr>
        <p:txBody>
          <a:bodyPr wrap="square">
            <a:spAutoFit/>
          </a:bodyPr>
          <a:lstStyle/>
          <a:p>
            <a:pPr algn="just">
              <a:buFont typeface="Wingdings" pitchFamily="2" charset="2"/>
              <a:buChar char="v"/>
            </a:pPr>
            <a:r>
              <a:rPr lang="fr-FR" sz="2800" dirty="0">
                <a:latin typeface="+mn-lt"/>
              </a:rPr>
              <a:t>Les prix internationaux des importations et des exportations considérés dans le modèle sont exogènes et donnés par le marché mondial</a:t>
            </a:r>
            <a:r>
              <a:rPr lang="fr-FR" dirty="0"/>
              <a:t>. </a:t>
            </a:r>
          </a:p>
        </p:txBody>
      </p:sp>
    </p:spTree>
    <p:extLst>
      <p:ext uri="{BB962C8B-B14F-4D97-AF65-F5344CB8AC3E}">
        <p14:creationId xmlns:p14="http://schemas.microsoft.com/office/powerpoint/2010/main" xmlns="" val="23753271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 name="ZoneTexte 20"/>
          <p:cNvSpPr txBox="1"/>
          <p:nvPr/>
        </p:nvSpPr>
        <p:spPr>
          <a:xfrm>
            <a:off x="1043608" y="332656"/>
            <a:ext cx="7185992" cy="369332"/>
          </a:xfrm>
          <a:prstGeom prst="rect">
            <a:avLst/>
          </a:prstGeom>
          <a:noFill/>
        </p:spPr>
        <p:txBody>
          <a:bodyPr wrap="square" rtlCol="0">
            <a:spAutoFit/>
          </a:bodyPr>
          <a:lstStyle/>
          <a:p>
            <a:r>
              <a:rPr lang="fr-FR" b="1" dirty="0" smtClean="0"/>
              <a:t>1.5. OFFRE DE PRODUITS ET COMMERCE INTERNATIONAL</a:t>
            </a:r>
            <a:endParaRPr lang="fr-FR" b="1" dirty="0"/>
          </a:p>
        </p:txBody>
      </p:sp>
      <p:sp>
        <p:nvSpPr>
          <p:cNvPr id="4" name="Espace réservé du pied de page 3"/>
          <p:cNvSpPr>
            <a:spLocks noGrp="1"/>
          </p:cNvSpPr>
          <p:nvPr>
            <p:ph type="ftr" sz="quarter" idx="11"/>
          </p:nvPr>
        </p:nvSpPr>
        <p:spPr/>
        <p:txBody>
          <a:bodyPr/>
          <a:lstStyle/>
          <a:p>
            <a:r>
              <a:rPr lang="fr-FR" altLang="en-US" smtClean="0"/>
              <a:t>PRESENTATION DE LA MCS &amp; DU MEGC DU MALI</a:t>
            </a:r>
            <a:endParaRPr lang="en-US" altLang="en-US" dirty="0"/>
          </a:p>
        </p:txBody>
      </p:sp>
      <p:sp>
        <p:nvSpPr>
          <p:cNvPr id="5" name="Espace réservé de la date 4"/>
          <p:cNvSpPr>
            <a:spLocks noGrp="1"/>
          </p:cNvSpPr>
          <p:nvPr>
            <p:ph type="dt" sz="half" idx="10"/>
          </p:nvPr>
        </p:nvSpPr>
        <p:spPr/>
        <p:txBody>
          <a:bodyPr/>
          <a:lstStyle/>
          <a:p>
            <a:pPr eaLnBrk="1" latinLnBrk="0" hangingPunct="1"/>
            <a:fld id="{056DCAD2-7D6E-4127-B8D6-B573097AF151}" type="datetime1">
              <a:rPr lang="fr-FR" smtClean="0"/>
              <a:pPr eaLnBrk="1" latinLnBrk="0" hangingPunct="1"/>
              <a:t>15/10/2014</a:t>
            </a:fld>
            <a:endParaRPr lang="en-US"/>
          </a:p>
        </p:txBody>
      </p:sp>
      <p:sp>
        <p:nvSpPr>
          <p:cNvPr id="6" name="Espace réservé du numéro de diapositive 5"/>
          <p:cNvSpPr>
            <a:spLocks noGrp="1"/>
          </p:cNvSpPr>
          <p:nvPr>
            <p:ph type="sldNum" sz="quarter" idx="12"/>
          </p:nvPr>
        </p:nvSpPr>
        <p:spPr/>
        <p:txBody>
          <a:bodyPr/>
          <a:lstStyle/>
          <a:p>
            <a:r>
              <a:rPr lang="en-US" altLang="en-US" smtClean="0"/>
              <a:t>Page </a:t>
            </a:r>
            <a:fld id="{1AA4FAC1-E5EA-4F37-AC9C-EC20A35775CF}" type="slidenum">
              <a:rPr lang="en-US" altLang="en-US" smtClean="0"/>
              <a:pPr/>
              <a:t>23</a:t>
            </a:fld>
            <a:r>
              <a:rPr lang="en-US" altLang="en-US" smtClean="0"/>
              <a:t> / </a:t>
            </a:r>
            <a:endParaRPr lang="en-US" altLang="en-US" dirty="0"/>
          </a:p>
        </p:txBody>
      </p:sp>
      <p:grpSp>
        <p:nvGrpSpPr>
          <p:cNvPr id="2" name="Group 170"/>
          <p:cNvGrpSpPr>
            <a:grpSpLocks/>
          </p:cNvGrpSpPr>
          <p:nvPr/>
        </p:nvGrpSpPr>
        <p:grpSpPr bwMode="auto">
          <a:xfrm>
            <a:off x="1419225" y="838200"/>
            <a:ext cx="6305549" cy="4800599"/>
            <a:chOff x="300" y="705"/>
            <a:chExt cx="10800" cy="4995"/>
          </a:xfrm>
        </p:grpSpPr>
        <p:sp>
          <p:nvSpPr>
            <p:cNvPr id="10" name="Rectangle 9"/>
            <p:cNvSpPr>
              <a:spLocks noChangeArrowheads="1"/>
            </p:cNvSpPr>
            <p:nvPr/>
          </p:nvSpPr>
          <p:spPr bwMode="auto">
            <a:xfrm>
              <a:off x="3300" y="705"/>
              <a:ext cx="3180" cy="975"/>
            </a:xfrm>
            <a:prstGeom prst="rect">
              <a:avLst/>
            </a:prstGeom>
            <a:gradFill rotWithShape="0">
              <a:gsLst>
                <a:gs pos="0">
                  <a:schemeClr val="dk1">
                    <a:lumMod val="60000"/>
                    <a:lumOff val="40000"/>
                  </a:schemeClr>
                </a:gs>
                <a:gs pos="50000">
                  <a:schemeClr val="dk1">
                    <a:lumMod val="20000"/>
                    <a:lumOff val="80000"/>
                  </a:schemeClr>
                </a:gs>
                <a:gs pos="100000">
                  <a:schemeClr val="dk1">
                    <a:lumMod val="60000"/>
                    <a:lumOff val="40000"/>
                  </a:schemeClr>
                </a:gs>
              </a:gsLst>
              <a:lin ang="18900000" scaled="1"/>
            </a:gradFill>
            <a:ln w="12700">
              <a:solidFill>
                <a:schemeClr val="dk1">
                  <a:lumMod val="60000"/>
                  <a:lumOff val="40000"/>
                </a:schemeClr>
              </a:solidFill>
              <a:miter lim="800000"/>
              <a:headEnd/>
              <a:tailEnd/>
            </a:ln>
            <a:effectLst>
              <a:outerShdw dist="28398" dir="3806097" algn="ctr" rotWithShape="0">
                <a:schemeClr val="lt1">
                  <a:lumMod val="50000"/>
                  <a:lumOff val="0"/>
                  <a:alpha val="50000"/>
                </a:schemeClr>
              </a:outerShdw>
            </a:effectLst>
          </p:spPr>
          <p:txBody>
            <a:bodyPr rot="0" vert="horz" wrap="square" lIns="91440" tIns="45720" rIns="91440" bIns="45720" anchor="t" anchorCtr="0" upright="1">
              <a:noAutofit/>
            </a:bodyPr>
            <a:lstStyle/>
            <a:p>
              <a:pPr algn="ctr">
                <a:lnSpc>
                  <a:spcPct val="150000"/>
                </a:lnSpc>
                <a:spcAft>
                  <a:spcPts val="0"/>
                </a:spcAft>
              </a:pPr>
              <a:r>
                <a:rPr lang="fr-FR" sz="1200" dirty="0" err="1">
                  <a:effectLst/>
                  <a:latin typeface="Times New Roman"/>
                  <a:ea typeface="Times New Roman"/>
                </a:rPr>
                <a:t>XS</a:t>
              </a:r>
              <a:r>
                <a:rPr lang="fr-FR" sz="1200" baseline="-25000" dirty="0" err="1">
                  <a:effectLst/>
                  <a:latin typeface="Times New Roman"/>
                  <a:ea typeface="Times New Roman"/>
                </a:rPr>
                <a:t>j,i</a:t>
              </a:r>
              <a:r>
                <a:rPr lang="fr-FR" sz="1200" baseline="-25000" dirty="0">
                  <a:effectLst/>
                  <a:latin typeface="Times New Roman"/>
                  <a:ea typeface="Times New Roman"/>
                </a:rPr>
                <a:t> </a:t>
              </a:r>
              <a:r>
                <a:rPr lang="fr-FR" sz="1200" dirty="0">
                  <a:effectLst/>
                  <a:latin typeface="Times New Roman"/>
                  <a:ea typeface="Times New Roman"/>
                </a:rPr>
                <a:t>: Offre de produits i par l’activité j</a:t>
              </a:r>
            </a:p>
            <a:p>
              <a:pPr>
                <a:lnSpc>
                  <a:spcPct val="150000"/>
                </a:lnSpc>
                <a:spcAft>
                  <a:spcPts val="0"/>
                </a:spcAft>
              </a:pPr>
              <a:r>
                <a:rPr lang="fr-FR" sz="1200" dirty="0">
                  <a:effectLst/>
                  <a:latin typeface="Times New Roman"/>
                  <a:ea typeface="Times New Roman"/>
                </a:rPr>
                <a:t> </a:t>
              </a:r>
            </a:p>
          </p:txBody>
        </p:sp>
        <p:sp>
          <p:nvSpPr>
            <p:cNvPr id="11" name="Rectangle 10"/>
            <p:cNvSpPr>
              <a:spLocks noChangeArrowheads="1"/>
            </p:cNvSpPr>
            <p:nvPr/>
          </p:nvSpPr>
          <p:spPr bwMode="auto">
            <a:xfrm>
              <a:off x="3105" y="4920"/>
              <a:ext cx="1890" cy="780"/>
            </a:xfrm>
            <a:prstGeom prst="rect">
              <a:avLst/>
            </a:prstGeom>
            <a:gradFill rotWithShape="0">
              <a:gsLst>
                <a:gs pos="0">
                  <a:schemeClr val="dk1">
                    <a:lumMod val="60000"/>
                    <a:lumOff val="40000"/>
                  </a:schemeClr>
                </a:gs>
                <a:gs pos="50000">
                  <a:schemeClr val="dk1">
                    <a:lumMod val="20000"/>
                    <a:lumOff val="80000"/>
                  </a:schemeClr>
                </a:gs>
                <a:gs pos="100000">
                  <a:schemeClr val="dk1">
                    <a:lumMod val="60000"/>
                    <a:lumOff val="40000"/>
                  </a:schemeClr>
                </a:gs>
              </a:gsLst>
              <a:lin ang="18900000" scaled="1"/>
            </a:gradFill>
            <a:ln w="12700">
              <a:solidFill>
                <a:schemeClr val="dk1">
                  <a:lumMod val="60000"/>
                  <a:lumOff val="40000"/>
                </a:schemeClr>
              </a:solidFill>
              <a:miter lim="800000"/>
              <a:headEnd/>
              <a:tailEnd/>
            </a:ln>
            <a:effectLst>
              <a:outerShdw dist="28398" dir="3806097" algn="ctr" rotWithShape="0">
                <a:schemeClr val="lt1">
                  <a:lumMod val="50000"/>
                  <a:lumOff val="0"/>
                  <a:alpha val="50000"/>
                </a:schemeClr>
              </a:outerShdw>
            </a:effectLst>
          </p:spPr>
          <p:txBody>
            <a:bodyPr rot="0" vert="horz" wrap="square" lIns="91440" tIns="45720" rIns="91440" bIns="45720" anchor="t" anchorCtr="0" upright="1">
              <a:noAutofit/>
            </a:bodyPr>
            <a:lstStyle/>
            <a:p>
              <a:pPr>
                <a:lnSpc>
                  <a:spcPct val="150000"/>
                </a:lnSpc>
                <a:spcAft>
                  <a:spcPts val="0"/>
                </a:spcAft>
              </a:pPr>
              <a:r>
                <a:rPr lang="fr-FR" sz="1100">
                  <a:effectLst/>
                  <a:latin typeface="Times New Roman"/>
                  <a:ea typeface="Times New Roman"/>
                </a:rPr>
                <a:t>    RDM</a:t>
              </a:r>
              <a:endParaRPr lang="fr-FR" sz="1200">
                <a:effectLst/>
                <a:latin typeface="Times New Roman"/>
                <a:ea typeface="Times New Roman"/>
              </a:endParaRPr>
            </a:p>
          </p:txBody>
        </p:sp>
        <p:sp>
          <p:nvSpPr>
            <p:cNvPr id="12" name="Rectangle 11"/>
            <p:cNvSpPr>
              <a:spLocks noChangeArrowheads="1"/>
            </p:cNvSpPr>
            <p:nvPr/>
          </p:nvSpPr>
          <p:spPr bwMode="auto">
            <a:xfrm>
              <a:off x="300" y="4920"/>
              <a:ext cx="1515" cy="780"/>
            </a:xfrm>
            <a:prstGeom prst="rect">
              <a:avLst/>
            </a:prstGeom>
            <a:gradFill rotWithShape="0">
              <a:gsLst>
                <a:gs pos="0">
                  <a:schemeClr val="dk1">
                    <a:lumMod val="60000"/>
                    <a:lumOff val="40000"/>
                  </a:schemeClr>
                </a:gs>
                <a:gs pos="50000">
                  <a:schemeClr val="dk1">
                    <a:lumMod val="20000"/>
                    <a:lumOff val="80000"/>
                  </a:schemeClr>
                </a:gs>
                <a:gs pos="100000">
                  <a:schemeClr val="dk1">
                    <a:lumMod val="60000"/>
                    <a:lumOff val="40000"/>
                  </a:schemeClr>
                </a:gs>
              </a:gsLst>
              <a:lin ang="18900000" scaled="1"/>
            </a:gradFill>
            <a:ln w="12700">
              <a:solidFill>
                <a:schemeClr val="dk1">
                  <a:lumMod val="60000"/>
                  <a:lumOff val="40000"/>
                </a:schemeClr>
              </a:solidFill>
              <a:miter lim="800000"/>
              <a:headEnd/>
              <a:tailEnd/>
            </a:ln>
            <a:effectLst>
              <a:outerShdw dist="28398" dir="3806097" algn="ctr" rotWithShape="0">
                <a:schemeClr val="lt1">
                  <a:lumMod val="50000"/>
                  <a:lumOff val="0"/>
                  <a:alpha val="50000"/>
                </a:schemeClr>
              </a:outerShdw>
            </a:effectLst>
          </p:spPr>
          <p:txBody>
            <a:bodyPr rot="0" vert="horz" wrap="square" lIns="91440" tIns="45720" rIns="91440" bIns="45720" anchor="t" anchorCtr="0" upright="1">
              <a:noAutofit/>
            </a:bodyPr>
            <a:lstStyle/>
            <a:p>
              <a:pPr algn="ctr">
                <a:lnSpc>
                  <a:spcPct val="150000"/>
                </a:lnSpc>
                <a:spcAft>
                  <a:spcPts val="0"/>
                </a:spcAft>
              </a:pPr>
              <a:r>
                <a:rPr lang="fr-FR" sz="1100">
                  <a:effectLst/>
                  <a:latin typeface="Times New Roman"/>
                  <a:ea typeface="Times New Roman"/>
                </a:rPr>
                <a:t>UEMOA</a:t>
              </a:r>
              <a:endParaRPr lang="fr-FR" sz="1200">
                <a:effectLst/>
                <a:latin typeface="Times New Roman"/>
                <a:ea typeface="Times New Roman"/>
              </a:endParaRPr>
            </a:p>
            <a:p>
              <a:pPr>
                <a:lnSpc>
                  <a:spcPct val="150000"/>
                </a:lnSpc>
                <a:spcAft>
                  <a:spcPts val="0"/>
                </a:spcAft>
              </a:pPr>
              <a:r>
                <a:rPr lang="fr-FR" sz="1200">
                  <a:effectLst/>
                  <a:latin typeface="Times New Roman"/>
                  <a:ea typeface="Times New Roman"/>
                </a:rPr>
                <a:t> </a:t>
              </a:r>
            </a:p>
          </p:txBody>
        </p:sp>
        <p:sp>
          <p:nvSpPr>
            <p:cNvPr id="13" name="Rectangle 12"/>
            <p:cNvSpPr>
              <a:spLocks noChangeArrowheads="1"/>
            </p:cNvSpPr>
            <p:nvPr/>
          </p:nvSpPr>
          <p:spPr bwMode="auto">
            <a:xfrm>
              <a:off x="8670" y="2520"/>
              <a:ext cx="2430" cy="780"/>
            </a:xfrm>
            <a:prstGeom prst="rect">
              <a:avLst/>
            </a:prstGeom>
            <a:gradFill rotWithShape="0">
              <a:gsLst>
                <a:gs pos="0">
                  <a:schemeClr val="dk1">
                    <a:lumMod val="60000"/>
                    <a:lumOff val="40000"/>
                  </a:schemeClr>
                </a:gs>
                <a:gs pos="50000">
                  <a:schemeClr val="dk1">
                    <a:lumMod val="20000"/>
                    <a:lumOff val="80000"/>
                  </a:schemeClr>
                </a:gs>
                <a:gs pos="100000">
                  <a:schemeClr val="dk1">
                    <a:lumMod val="60000"/>
                    <a:lumOff val="40000"/>
                  </a:schemeClr>
                </a:gs>
              </a:gsLst>
              <a:lin ang="18900000" scaled="1"/>
            </a:gradFill>
            <a:ln w="12700">
              <a:solidFill>
                <a:schemeClr val="dk1">
                  <a:lumMod val="60000"/>
                  <a:lumOff val="40000"/>
                </a:schemeClr>
              </a:solidFill>
              <a:miter lim="800000"/>
              <a:headEnd/>
              <a:tailEnd/>
            </a:ln>
            <a:effectLst>
              <a:outerShdw dist="28398" dir="3806097" algn="ctr" rotWithShape="0">
                <a:schemeClr val="lt1">
                  <a:lumMod val="50000"/>
                  <a:lumOff val="0"/>
                  <a:alpha val="50000"/>
                </a:schemeClr>
              </a:outerShdw>
            </a:effectLst>
          </p:spPr>
          <p:txBody>
            <a:bodyPr rot="0" vert="horz" wrap="square" lIns="91440" tIns="45720" rIns="91440" bIns="45720" anchor="t" anchorCtr="0" upright="1">
              <a:noAutofit/>
            </a:bodyPr>
            <a:lstStyle/>
            <a:p>
              <a:pPr algn="ctr">
                <a:lnSpc>
                  <a:spcPct val="150000"/>
                </a:lnSpc>
                <a:spcAft>
                  <a:spcPts val="0"/>
                </a:spcAft>
              </a:pPr>
              <a:r>
                <a:rPr lang="fr-FR" sz="1100">
                  <a:effectLst/>
                  <a:latin typeface="Times New Roman"/>
                  <a:ea typeface="Times New Roman"/>
                </a:rPr>
                <a:t>IMPORTATIONS</a:t>
              </a:r>
              <a:endParaRPr lang="fr-FR" sz="1200">
                <a:effectLst/>
                <a:latin typeface="Times New Roman"/>
                <a:ea typeface="Times New Roman"/>
              </a:endParaRPr>
            </a:p>
            <a:p>
              <a:pPr>
                <a:lnSpc>
                  <a:spcPct val="150000"/>
                </a:lnSpc>
                <a:spcAft>
                  <a:spcPts val="0"/>
                </a:spcAft>
              </a:pPr>
              <a:r>
                <a:rPr lang="fr-FR" sz="1200">
                  <a:effectLst/>
                  <a:latin typeface="Times New Roman"/>
                  <a:ea typeface="Times New Roman"/>
                </a:rPr>
                <a:t> </a:t>
              </a:r>
            </a:p>
          </p:txBody>
        </p:sp>
        <p:sp>
          <p:nvSpPr>
            <p:cNvPr id="14" name="Rectangle 13"/>
            <p:cNvSpPr>
              <a:spLocks noChangeArrowheads="1"/>
            </p:cNvSpPr>
            <p:nvPr/>
          </p:nvSpPr>
          <p:spPr bwMode="auto">
            <a:xfrm>
              <a:off x="5535" y="2520"/>
              <a:ext cx="2625" cy="855"/>
            </a:xfrm>
            <a:prstGeom prst="rect">
              <a:avLst/>
            </a:prstGeom>
            <a:gradFill rotWithShape="0">
              <a:gsLst>
                <a:gs pos="0">
                  <a:schemeClr val="dk1">
                    <a:lumMod val="60000"/>
                    <a:lumOff val="40000"/>
                  </a:schemeClr>
                </a:gs>
                <a:gs pos="50000">
                  <a:schemeClr val="dk1">
                    <a:lumMod val="20000"/>
                    <a:lumOff val="80000"/>
                  </a:schemeClr>
                </a:gs>
                <a:gs pos="100000">
                  <a:schemeClr val="dk1">
                    <a:lumMod val="60000"/>
                    <a:lumOff val="40000"/>
                  </a:schemeClr>
                </a:gs>
              </a:gsLst>
              <a:lin ang="18900000" scaled="1"/>
            </a:gradFill>
            <a:ln w="12700">
              <a:solidFill>
                <a:schemeClr val="dk1">
                  <a:lumMod val="60000"/>
                  <a:lumOff val="40000"/>
                </a:schemeClr>
              </a:solidFill>
              <a:miter lim="800000"/>
              <a:headEnd/>
              <a:tailEnd/>
            </a:ln>
            <a:effectLst>
              <a:outerShdw dist="28398" dir="3806097" algn="ctr" rotWithShape="0">
                <a:schemeClr val="lt1">
                  <a:lumMod val="50000"/>
                  <a:lumOff val="0"/>
                  <a:alpha val="50000"/>
                </a:schemeClr>
              </a:outerShdw>
            </a:effectLst>
          </p:spPr>
          <p:txBody>
            <a:bodyPr rot="0" vert="horz" wrap="square" lIns="91440" tIns="45720" rIns="91440" bIns="45720" anchor="t" anchorCtr="0" upright="1">
              <a:noAutofit/>
            </a:bodyPr>
            <a:lstStyle/>
            <a:p>
              <a:pPr algn="ctr">
                <a:lnSpc>
                  <a:spcPct val="150000"/>
                </a:lnSpc>
                <a:spcAft>
                  <a:spcPts val="0"/>
                </a:spcAft>
              </a:pPr>
              <a:r>
                <a:rPr lang="fr-FR" sz="1100">
                  <a:effectLst/>
                  <a:latin typeface="Times New Roman"/>
                  <a:ea typeface="Times New Roman"/>
                </a:rPr>
                <a:t>VENTES DOMESTIQUES (DD)</a:t>
              </a:r>
              <a:endParaRPr lang="fr-FR" sz="1200">
                <a:effectLst/>
                <a:latin typeface="Times New Roman"/>
                <a:ea typeface="Times New Roman"/>
              </a:endParaRPr>
            </a:p>
            <a:p>
              <a:pPr>
                <a:lnSpc>
                  <a:spcPct val="150000"/>
                </a:lnSpc>
                <a:spcAft>
                  <a:spcPts val="0"/>
                </a:spcAft>
              </a:pPr>
              <a:r>
                <a:rPr lang="fr-FR" sz="1200">
                  <a:effectLst/>
                  <a:latin typeface="Times New Roman"/>
                  <a:ea typeface="Times New Roman"/>
                </a:rPr>
                <a:t> </a:t>
              </a:r>
            </a:p>
          </p:txBody>
        </p:sp>
        <p:sp>
          <p:nvSpPr>
            <p:cNvPr id="15" name="Rectangle 14"/>
            <p:cNvSpPr>
              <a:spLocks noChangeArrowheads="1"/>
            </p:cNvSpPr>
            <p:nvPr/>
          </p:nvSpPr>
          <p:spPr bwMode="auto">
            <a:xfrm>
              <a:off x="6990" y="4920"/>
              <a:ext cx="3180" cy="780"/>
            </a:xfrm>
            <a:prstGeom prst="rect">
              <a:avLst/>
            </a:prstGeom>
            <a:gradFill rotWithShape="0">
              <a:gsLst>
                <a:gs pos="0">
                  <a:schemeClr val="dk1">
                    <a:lumMod val="60000"/>
                    <a:lumOff val="40000"/>
                  </a:schemeClr>
                </a:gs>
                <a:gs pos="50000">
                  <a:schemeClr val="dk1">
                    <a:lumMod val="20000"/>
                    <a:lumOff val="80000"/>
                  </a:schemeClr>
                </a:gs>
                <a:gs pos="100000">
                  <a:schemeClr val="dk1">
                    <a:lumMod val="60000"/>
                    <a:lumOff val="40000"/>
                  </a:schemeClr>
                </a:gs>
              </a:gsLst>
              <a:lin ang="18900000" scaled="1"/>
            </a:gradFill>
            <a:ln w="12700">
              <a:solidFill>
                <a:schemeClr val="dk1">
                  <a:lumMod val="60000"/>
                  <a:lumOff val="40000"/>
                </a:schemeClr>
              </a:solidFill>
              <a:miter lim="800000"/>
              <a:headEnd/>
              <a:tailEnd/>
            </a:ln>
            <a:effectLst>
              <a:outerShdw dist="28398" dir="3806097" algn="ctr" rotWithShape="0">
                <a:schemeClr val="lt1">
                  <a:lumMod val="50000"/>
                  <a:lumOff val="0"/>
                  <a:alpha val="50000"/>
                </a:schemeClr>
              </a:outerShdw>
            </a:effectLst>
          </p:spPr>
          <p:txBody>
            <a:bodyPr rot="0" vert="horz" wrap="square" lIns="91440" tIns="45720" rIns="91440" bIns="45720" anchor="t" anchorCtr="0" upright="1">
              <a:noAutofit/>
            </a:bodyPr>
            <a:lstStyle/>
            <a:p>
              <a:pPr algn="ctr">
                <a:lnSpc>
                  <a:spcPct val="150000"/>
                </a:lnSpc>
                <a:spcAft>
                  <a:spcPts val="0"/>
                </a:spcAft>
              </a:pPr>
              <a:r>
                <a:rPr lang="fr-FR" sz="1100">
                  <a:effectLst/>
                  <a:latin typeface="Times New Roman"/>
                  <a:ea typeface="Times New Roman"/>
                </a:rPr>
                <a:t>BIENS COMPOSITES </a:t>
              </a:r>
              <a:endParaRPr lang="fr-FR" sz="1200">
                <a:effectLst/>
                <a:latin typeface="Times New Roman"/>
                <a:ea typeface="Times New Roman"/>
              </a:endParaRPr>
            </a:p>
            <a:p>
              <a:pPr algn="ctr">
                <a:lnSpc>
                  <a:spcPct val="150000"/>
                </a:lnSpc>
                <a:spcAft>
                  <a:spcPts val="0"/>
                </a:spcAft>
              </a:pPr>
              <a:r>
                <a:rPr lang="fr-FR" sz="1100">
                  <a:effectLst/>
                  <a:latin typeface="Times New Roman"/>
                  <a:ea typeface="Times New Roman"/>
                </a:rPr>
                <a:t>(Q)</a:t>
              </a:r>
              <a:endParaRPr lang="fr-FR" sz="1200">
                <a:effectLst/>
                <a:latin typeface="Times New Roman"/>
                <a:ea typeface="Times New Roman"/>
              </a:endParaRPr>
            </a:p>
            <a:p>
              <a:pPr>
                <a:lnSpc>
                  <a:spcPct val="150000"/>
                </a:lnSpc>
                <a:spcAft>
                  <a:spcPts val="0"/>
                </a:spcAft>
              </a:pPr>
              <a:r>
                <a:rPr lang="fr-FR" sz="1200">
                  <a:effectLst/>
                  <a:latin typeface="Times New Roman"/>
                  <a:ea typeface="Times New Roman"/>
                </a:rPr>
                <a:t> </a:t>
              </a:r>
            </a:p>
          </p:txBody>
        </p:sp>
        <p:sp>
          <p:nvSpPr>
            <p:cNvPr id="16" name="Rectangle 15"/>
            <p:cNvSpPr>
              <a:spLocks noChangeArrowheads="1"/>
            </p:cNvSpPr>
            <p:nvPr/>
          </p:nvSpPr>
          <p:spPr bwMode="auto">
            <a:xfrm>
              <a:off x="1350" y="2520"/>
              <a:ext cx="2685" cy="855"/>
            </a:xfrm>
            <a:prstGeom prst="rect">
              <a:avLst/>
            </a:prstGeom>
            <a:gradFill rotWithShape="0">
              <a:gsLst>
                <a:gs pos="0">
                  <a:schemeClr val="dk1">
                    <a:lumMod val="60000"/>
                    <a:lumOff val="40000"/>
                  </a:schemeClr>
                </a:gs>
                <a:gs pos="50000">
                  <a:schemeClr val="dk1">
                    <a:lumMod val="20000"/>
                    <a:lumOff val="80000"/>
                  </a:schemeClr>
                </a:gs>
                <a:gs pos="100000">
                  <a:schemeClr val="dk1">
                    <a:lumMod val="60000"/>
                    <a:lumOff val="40000"/>
                  </a:schemeClr>
                </a:gs>
              </a:gsLst>
              <a:lin ang="18900000" scaled="1"/>
            </a:gradFill>
            <a:ln w="12700">
              <a:solidFill>
                <a:schemeClr val="dk1">
                  <a:lumMod val="60000"/>
                  <a:lumOff val="40000"/>
                </a:schemeClr>
              </a:solidFill>
              <a:miter lim="800000"/>
              <a:headEnd/>
              <a:tailEnd/>
            </a:ln>
            <a:effectLst>
              <a:outerShdw dist="28398" dir="3806097" algn="ctr" rotWithShape="0">
                <a:schemeClr val="lt1">
                  <a:lumMod val="50000"/>
                  <a:lumOff val="0"/>
                  <a:alpha val="50000"/>
                </a:schemeClr>
              </a:outerShdw>
            </a:effectLst>
          </p:spPr>
          <p:txBody>
            <a:bodyPr rot="0" vert="horz" wrap="square" lIns="91440" tIns="45720" rIns="91440" bIns="45720" anchor="t" anchorCtr="0" upright="1">
              <a:noAutofit/>
            </a:bodyPr>
            <a:lstStyle/>
            <a:p>
              <a:pPr algn="ctr">
                <a:lnSpc>
                  <a:spcPct val="150000"/>
                </a:lnSpc>
                <a:spcAft>
                  <a:spcPts val="0"/>
                </a:spcAft>
              </a:pPr>
              <a:r>
                <a:rPr lang="fr-FR" sz="1100">
                  <a:effectLst/>
                  <a:latin typeface="Times New Roman"/>
                  <a:ea typeface="Times New Roman"/>
                </a:rPr>
                <a:t>EXPORTATIONS</a:t>
              </a:r>
              <a:endParaRPr lang="fr-FR" sz="1200">
                <a:effectLst/>
                <a:latin typeface="Times New Roman"/>
                <a:ea typeface="Times New Roman"/>
              </a:endParaRPr>
            </a:p>
            <a:p>
              <a:pPr>
                <a:lnSpc>
                  <a:spcPct val="150000"/>
                </a:lnSpc>
                <a:spcAft>
                  <a:spcPts val="0"/>
                </a:spcAft>
              </a:pPr>
              <a:r>
                <a:rPr lang="fr-FR" sz="1200">
                  <a:effectLst/>
                  <a:latin typeface="Times New Roman"/>
                  <a:ea typeface="Times New Roman"/>
                </a:rPr>
                <a:t> </a:t>
              </a:r>
            </a:p>
          </p:txBody>
        </p:sp>
        <p:cxnSp>
          <p:nvCxnSpPr>
            <p:cNvPr id="17" name="AutoShape 161"/>
            <p:cNvCxnSpPr>
              <a:cxnSpLocks noChangeShapeType="1"/>
            </p:cNvCxnSpPr>
            <p:nvPr/>
          </p:nvCxnSpPr>
          <p:spPr bwMode="auto">
            <a:xfrm flipH="1">
              <a:off x="2775" y="1680"/>
              <a:ext cx="2085" cy="840"/>
            </a:xfrm>
            <a:prstGeom prst="straightConnector1">
              <a:avLst/>
            </a:prstGeom>
            <a:noFill/>
            <a:ln w="9525">
              <a:solidFill>
                <a:srgbClr val="000000"/>
              </a:solidFill>
              <a:round/>
              <a:headEnd/>
              <a:tailEnd/>
            </a:ln>
            <a:extLst>
              <a:ext uri="{909E8E84-426E-40DD-AFC4-6F175D3DCCD1}">
                <a14:hiddenFill xmlns:a14="http://schemas.microsoft.com/office/drawing/2010/main" xmlns="">
                  <a:noFill/>
                </a14:hiddenFill>
              </a:ext>
            </a:extLst>
          </p:spPr>
        </p:cxnSp>
        <p:cxnSp>
          <p:nvCxnSpPr>
            <p:cNvPr id="18" name="AutoShape 162"/>
            <p:cNvCxnSpPr>
              <a:cxnSpLocks noChangeShapeType="1"/>
            </p:cNvCxnSpPr>
            <p:nvPr/>
          </p:nvCxnSpPr>
          <p:spPr bwMode="auto">
            <a:xfrm>
              <a:off x="4860" y="1680"/>
              <a:ext cx="1785" cy="840"/>
            </a:xfrm>
            <a:prstGeom prst="straightConnector1">
              <a:avLst/>
            </a:prstGeom>
            <a:noFill/>
            <a:ln w="9525">
              <a:solidFill>
                <a:srgbClr val="000000"/>
              </a:solidFill>
              <a:round/>
              <a:headEnd/>
              <a:tailEnd/>
            </a:ln>
            <a:extLst>
              <a:ext uri="{909E8E84-426E-40DD-AFC4-6F175D3DCCD1}">
                <a14:hiddenFill xmlns:a14="http://schemas.microsoft.com/office/drawing/2010/main" xmlns="">
                  <a:noFill/>
                </a14:hiddenFill>
              </a:ext>
            </a:extLst>
          </p:spPr>
        </p:cxnSp>
        <p:sp>
          <p:nvSpPr>
            <p:cNvPr id="19" name="Text Box 163"/>
            <p:cNvSpPr txBox="1">
              <a:spLocks noChangeArrowheads="1"/>
            </p:cNvSpPr>
            <p:nvPr/>
          </p:nvSpPr>
          <p:spPr bwMode="auto">
            <a:xfrm>
              <a:off x="4350" y="1875"/>
              <a:ext cx="1185" cy="4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50000"/>
                </a:lnSpc>
                <a:spcAft>
                  <a:spcPts val="0"/>
                </a:spcAft>
              </a:pPr>
              <a:r>
                <a:rPr lang="fr-FR" sz="1200">
                  <a:effectLst/>
                  <a:latin typeface="Times New Roman"/>
                  <a:ea typeface="Times New Roman"/>
                </a:rPr>
                <a:t>   CET</a:t>
              </a:r>
            </a:p>
          </p:txBody>
        </p:sp>
        <p:sp>
          <p:nvSpPr>
            <p:cNvPr id="20" name="Text Box 164"/>
            <p:cNvSpPr txBox="1">
              <a:spLocks noChangeArrowheads="1"/>
            </p:cNvSpPr>
            <p:nvPr/>
          </p:nvSpPr>
          <p:spPr bwMode="auto">
            <a:xfrm>
              <a:off x="7815" y="4155"/>
              <a:ext cx="1185" cy="4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50000"/>
                </a:lnSpc>
                <a:spcAft>
                  <a:spcPts val="0"/>
                </a:spcAft>
              </a:pPr>
              <a:r>
                <a:rPr lang="fr-FR" sz="1200">
                  <a:effectLst/>
                  <a:latin typeface="Times New Roman"/>
                  <a:ea typeface="Times New Roman"/>
                </a:rPr>
                <a:t>   CES</a:t>
              </a:r>
            </a:p>
          </p:txBody>
        </p:sp>
        <p:sp>
          <p:nvSpPr>
            <p:cNvPr id="22" name="Text Box 165"/>
            <p:cNvSpPr txBox="1">
              <a:spLocks noChangeArrowheads="1"/>
            </p:cNvSpPr>
            <p:nvPr/>
          </p:nvSpPr>
          <p:spPr bwMode="auto">
            <a:xfrm>
              <a:off x="2205" y="3450"/>
              <a:ext cx="1185" cy="4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50000"/>
                </a:lnSpc>
                <a:spcAft>
                  <a:spcPts val="0"/>
                </a:spcAft>
              </a:pPr>
              <a:r>
                <a:rPr lang="fr-FR" sz="1200">
                  <a:effectLst/>
                  <a:latin typeface="Times New Roman"/>
                  <a:ea typeface="Times New Roman"/>
                </a:rPr>
                <a:t>   CES</a:t>
              </a:r>
            </a:p>
          </p:txBody>
        </p:sp>
        <p:cxnSp>
          <p:nvCxnSpPr>
            <p:cNvPr id="23" name="AutoShape 166"/>
            <p:cNvCxnSpPr>
              <a:cxnSpLocks noChangeShapeType="1"/>
            </p:cNvCxnSpPr>
            <p:nvPr/>
          </p:nvCxnSpPr>
          <p:spPr bwMode="auto">
            <a:xfrm flipH="1">
              <a:off x="930" y="3375"/>
              <a:ext cx="1350" cy="1545"/>
            </a:xfrm>
            <a:prstGeom prst="straightConnector1">
              <a:avLst/>
            </a:prstGeom>
            <a:noFill/>
            <a:ln w="9525">
              <a:solidFill>
                <a:srgbClr val="000000"/>
              </a:solidFill>
              <a:round/>
              <a:headEnd/>
              <a:tailEnd/>
            </a:ln>
            <a:extLst>
              <a:ext uri="{909E8E84-426E-40DD-AFC4-6F175D3DCCD1}">
                <a14:hiddenFill xmlns:a14="http://schemas.microsoft.com/office/drawing/2010/main" xmlns="">
                  <a:noFill/>
                </a14:hiddenFill>
              </a:ext>
            </a:extLst>
          </p:spPr>
        </p:cxnSp>
        <p:cxnSp>
          <p:nvCxnSpPr>
            <p:cNvPr id="24" name="AutoShape 167"/>
            <p:cNvCxnSpPr>
              <a:cxnSpLocks noChangeShapeType="1"/>
            </p:cNvCxnSpPr>
            <p:nvPr/>
          </p:nvCxnSpPr>
          <p:spPr bwMode="auto">
            <a:xfrm flipH="1">
              <a:off x="8490" y="3315"/>
              <a:ext cx="1470" cy="1605"/>
            </a:xfrm>
            <a:prstGeom prst="straightConnector1">
              <a:avLst/>
            </a:prstGeom>
            <a:noFill/>
            <a:ln w="9525">
              <a:solidFill>
                <a:srgbClr val="000000"/>
              </a:solidFill>
              <a:round/>
              <a:headEnd/>
              <a:tailEnd/>
            </a:ln>
            <a:extLst>
              <a:ext uri="{909E8E84-426E-40DD-AFC4-6F175D3DCCD1}">
                <a14:hiddenFill xmlns:a14="http://schemas.microsoft.com/office/drawing/2010/main" xmlns="">
                  <a:noFill/>
                </a14:hiddenFill>
              </a:ext>
            </a:extLst>
          </p:spPr>
        </p:cxnSp>
        <p:cxnSp>
          <p:nvCxnSpPr>
            <p:cNvPr id="25" name="AutoShape 168"/>
            <p:cNvCxnSpPr>
              <a:cxnSpLocks noChangeShapeType="1"/>
            </p:cNvCxnSpPr>
            <p:nvPr/>
          </p:nvCxnSpPr>
          <p:spPr bwMode="auto">
            <a:xfrm flipH="1" flipV="1">
              <a:off x="3180" y="3375"/>
              <a:ext cx="855" cy="1545"/>
            </a:xfrm>
            <a:prstGeom prst="straightConnector1">
              <a:avLst/>
            </a:prstGeom>
            <a:noFill/>
            <a:ln w="9525">
              <a:solidFill>
                <a:srgbClr val="000000"/>
              </a:solidFill>
              <a:round/>
              <a:headEnd/>
              <a:tailEnd/>
            </a:ln>
            <a:extLst>
              <a:ext uri="{909E8E84-426E-40DD-AFC4-6F175D3DCCD1}">
                <a14:hiddenFill xmlns:a14="http://schemas.microsoft.com/office/drawing/2010/main" xmlns="">
                  <a:noFill/>
                </a14:hiddenFill>
              </a:ext>
            </a:extLst>
          </p:spPr>
        </p:cxnSp>
        <p:cxnSp>
          <p:nvCxnSpPr>
            <p:cNvPr id="26" name="AutoShape 169"/>
            <p:cNvCxnSpPr>
              <a:cxnSpLocks noChangeShapeType="1"/>
            </p:cNvCxnSpPr>
            <p:nvPr/>
          </p:nvCxnSpPr>
          <p:spPr bwMode="auto">
            <a:xfrm>
              <a:off x="6480" y="3375"/>
              <a:ext cx="2010" cy="1545"/>
            </a:xfrm>
            <a:prstGeom prst="straightConnector1">
              <a:avLst/>
            </a:prstGeom>
            <a:noFill/>
            <a:ln w="9525">
              <a:solidFill>
                <a:srgbClr val="000000"/>
              </a:solidFill>
              <a:round/>
              <a:headEnd/>
              <a:tailEnd/>
            </a:ln>
            <a:extLst>
              <a:ext uri="{909E8E84-426E-40DD-AFC4-6F175D3DCCD1}">
                <a14:hiddenFill xmlns:a14="http://schemas.microsoft.com/office/drawing/2010/main" xmlns="">
                  <a:noFill/>
                </a14:hiddenFill>
              </a:ext>
            </a:extLst>
          </p:spPr>
        </p:cxnSp>
      </p:grpSp>
    </p:spTree>
    <p:extLst>
      <p:ext uri="{BB962C8B-B14F-4D97-AF65-F5344CB8AC3E}">
        <p14:creationId xmlns:p14="http://schemas.microsoft.com/office/powerpoint/2010/main" xmlns="" val="8364992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altLang="en-US" smtClean="0"/>
              <a:t>PRESENTATION DE LA MCS &amp; DU MEGC DU MALI</a:t>
            </a:r>
            <a:endParaRPr lang="en-US" altLang="en-US" dirty="0"/>
          </a:p>
        </p:txBody>
      </p:sp>
      <p:sp>
        <p:nvSpPr>
          <p:cNvPr id="5" name="Espace réservé de la date 4"/>
          <p:cNvSpPr>
            <a:spLocks noGrp="1"/>
          </p:cNvSpPr>
          <p:nvPr>
            <p:ph type="dt" sz="half" idx="10"/>
          </p:nvPr>
        </p:nvSpPr>
        <p:spPr/>
        <p:txBody>
          <a:bodyPr/>
          <a:lstStyle/>
          <a:p>
            <a:pPr eaLnBrk="1" latinLnBrk="0" hangingPunct="1"/>
            <a:fld id="{B77B5566-9D69-47D7-AF24-6BA65EAFE7F0}" type="datetime1">
              <a:rPr lang="fr-FR" smtClean="0"/>
              <a:pPr eaLnBrk="1" latinLnBrk="0" hangingPunct="1"/>
              <a:t>15/10/2014</a:t>
            </a:fld>
            <a:endParaRPr lang="en-US"/>
          </a:p>
        </p:txBody>
      </p:sp>
      <p:sp>
        <p:nvSpPr>
          <p:cNvPr id="6" name="Espace réservé du numéro de diapositive 5"/>
          <p:cNvSpPr>
            <a:spLocks noGrp="1"/>
          </p:cNvSpPr>
          <p:nvPr>
            <p:ph type="sldNum" sz="quarter" idx="12"/>
          </p:nvPr>
        </p:nvSpPr>
        <p:spPr/>
        <p:txBody>
          <a:bodyPr/>
          <a:lstStyle/>
          <a:p>
            <a:r>
              <a:rPr lang="en-US" altLang="en-US" smtClean="0"/>
              <a:t>Page </a:t>
            </a:r>
            <a:fld id="{1AA4FAC1-E5EA-4F37-AC9C-EC20A35775CF}" type="slidenum">
              <a:rPr lang="en-US" altLang="en-US" smtClean="0"/>
              <a:pPr/>
              <a:t>24</a:t>
            </a:fld>
            <a:r>
              <a:rPr lang="en-US" altLang="en-US" smtClean="0"/>
              <a:t> / </a:t>
            </a:r>
            <a:endParaRPr lang="en-US" altLang="en-US" dirty="0"/>
          </a:p>
        </p:txBody>
      </p:sp>
      <p:sp>
        <p:nvSpPr>
          <p:cNvPr id="2" name="Rectangle 1"/>
          <p:cNvSpPr/>
          <p:nvPr/>
        </p:nvSpPr>
        <p:spPr>
          <a:xfrm>
            <a:off x="838200" y="609600"/>
            <a:ext cx="7162800" cy="5262979"/>
          </a:xfrm>
          <a:prstGeom prst="rect">
            <a:avLst/>
          </a:prstGeom>
        </p:spPr>
        <p:txBody>
          <a:bodyPr wrap="square">
            <a:spAutoFit/>
          </a:bodyPr>
          <a:lstStyle/>
          <a:p>
            <a:pPr algn="ctr"/>
            <a:r>
              <a:rPr lang="fr-FR" sz="2400" b="1" dirty="0">
                <a:latin typeface="+mn-lt"/>
              </a:rPr>
              <a:t>Les autres paramètres du modèle</a:t>
            </a:r>
            <a:endParaRPr lang="fr-FR" sz="2400" dirty="0">
              <a:latin typeface="+mn-lt"/>
            </a:endParaRPr>
          </a:p>
          <a:p>
            <a:pPr algn="just"/>
            <a:r>
              <a:rPr lang="fr-FR" sz="2400" dirty="0">
                <a:latin typeface="+mn-lt"/>
              </a:rPr>
              <a:t> </a:t>
            </a:r>
          </a:p>
          <a:p>
            <a:pPr marL="342900" indent="-342900" algn="just">
              <a:buFont typeface="Arial" pitchFamily="34" charset="0"/>
              <a:buChar char="•"/>
            </a:pPr>
            <a:r>
              <a:rPr lang="fr-FR" sz="2400" dirty="0">
                <a:latin typeface="+mn-lt"/>
              </a:rPr>
              <a:t>l</a:t>
            </a:r>
            <a:r>
              <a:rPr lang="fr-FR" sz="2400" dirty="0" smtClean="0">
                <a:latin typeface="+mn-lt"/>
              </a:rPr>
              <a:t>’élasticité-revenu </a:t>
            </a:r>
            <a:r>
              <a:rPr lang="fr-FR" sz="2400" dirty="0">
                <a:latin typeface="+mn-lt"/>
              </a:rPr>
              <a:t>de la demande de </a:t>
            </a:r>
            <a:r>
              <a:rPr lang="fr-FR" sz="2400" dirty="0" smtClean="0">
                <a:latin typeface="+mn-lt"/>
              </a:rPr>
              <a:t>produits,</a:t>
            </a:r>
          </a:p>
          <a:p>
            <a:pPr marL="342900" indent="-342900" algn="just">
              <a:buFont typeface="Arial" pitchFamily="34" charset="0"/>
              <a:buChar char="•"/>
            </a:pPr>
            <a:r>
              <a:rPr lang="fr-FR" sz="2400" dirty="0" smtClean="0">
                <a:latin typeface="+mn-lt"/>
              </a:rPr>
              <a:t>le </a:t>
            </a:r>
            <a:r>
              <a:rPr lang="fr-FR" sz="2400" dirty="0">
                <a:latin typeface="+mn-lt"/>
              </a:rPr>
              <a:t>paramètre de Frisch</a:t>
            </a:r>
            <a:r>
              <a:rPr lang="fr-FR" sz="2400" dirty="0" smtClean="0">
                <a:latin typeface="+mn-lt"/>
              </a:rPr>
              <a:t>,</a:t>
            </a:r>
          </a:p>
          <a:p>
            <a:pPr marL="342900" indent="-342900" algn="just">
              <a:buFont typeface="Arial" pitchFamily="34" charset="0"/>
              <a:buChar char="•"/>
            </a:pPr>
            <a:r>
              <a:rPr lang="fr-FR" sz="2400" dirty="0" smtClean="0">
                <a:latin typeface="+mn-lt"/>
              </a:rPr>
              <a:t> </a:t>
            </a:r>
            <a:r>
              <a:rPr lang="fr-FR" sz="2400" dirty="0">
                <a:latin typeface="+mn-lt"/>
              </a:rPr>
              <a:t>l’élasticité de substitution entre capital et travail, </a:t>
            </a:r>
            <a:endParaRPr lang="fr-FR" sz="2400" dirty="0" smtClean="0">
              <a:latin typeface="+mn-lt"/>
            </a:endParaRPr>
          </a:p>
          <a:p>
            <a:pPr marL="342900" indent="-342900" algn="just">
              <a:buFont typeface="Arial" pitchFamily="34" charset="0"/>
              <a:buChar char="•"/>
            </a:pPr>
            <a:r>
              <a:rPr lang="fr-FR" sz="2400" dirty="0" smtClean="0">
                <a:latin typeface="+mn-lt"/>
              </a:rPr>
              <a:t>l’élasticité </a:t>
            </a:r>
            <a:r>
              <a:rPr lang="fr-FR" sz="2400" dirty="0">
                <a:latin typeface="+mn-lt"/>
              </a:rPr>
              <a:t>de substitution entre les produits importés et </a:t>
            </a:r>
            <a:r>
              <a:rPr lang="fr-FR" sz="2400" dirty="0" smtClean="0">
                <a:latin typeface="+mn-lt"/>
              </a:rPr>
              <a:t>locaux,</a:t>
            </a:r>
          </a:p>
          <a:p>
            <a:pPr marL="342900" indent="-342900" algn="just">
              <a:buFont typeface="Arial" pitchFamily="34" charset="0"/>
              <a:buChar char="•"/>
            </a:pPr>
            <a:r>
              <a:rPr lang="fr-FR" sz="2400" dirty="0" smtClean="0">
                <a:latin typeface="+mn-lt"/>
              </a:rPr>
              <a:t>l’élasticité </a:t>
            </a:r>
            <a:r>
              <a:rPr lang="fr-FR" sz="2400" dirty="0">
                <a:latin typeface="+mn-lt"/>
              </a:rPr>
              <a:t>de transformation </a:t>
            </a:r>
            <a:r>
              <a:rPr lang="fr-FR" sz="2400" dirty="0" smtClean="0">
                <a:latin typeface="+mn-lt"/>
              </a:rPr>
              <a:t>entre les </a:t>
            </a:r>
            <a:r>
              <a:rPr lang="fr-FR" sz="2400" dirty="0">
                <a:latin typeface="+mn-lt"/>
              </a:rPr>
              <a:t>ventes extérieures  (exportations) et les locales, </a:t>
            </a:r>
            <a:endParaRPr lang="fr-FR" sz="2400" dirty="0" smtClean="0">
              <a:latin typeface="+mn-lt"/>
            </a:endParaRPr>
          </a:p>
          <a:p>
            <a:pPr marL="342900" indent="-342900" algn="just">
              <a:buFont typeface="Arial" pitchFamily="34" charset="0"/>
              <a:buChar char="•"/>
            </a:pPr>
            <a:r>
              <a:rPr lang="fr-FR" sz="2400" dirty="0" smtClean="0">
                <a:latin typeface="+mn-lt"/>
              </a:rPr>
              <a:t>et </a:t>
            </a:r>
            <a:r>
              <a:rPr lang="fr-FR" sz="2400" dirty="0">
                <a:latin typeface="+mn-lt"/>
              </a:rPr>
              <a:t>l’élasticité de la demande extérieure. </a:t>
            </a:r>
            <a:endParaRPr lang="fr-FR" sz="2400" dirty="0" smtClean="0">
              <a:latin typeface="+mn-lt"/>
            </a:endParaRPr>
          </a:p>
          <a:p>
            <a:pPr algn="just"/>
            <a:endParaRPr lang="fr-FR" sz="2400" dirty="0" smtClean="0">
              <a:latin typeface="+mn-lt"/>
            </a:endParaRPr>
          </a:p>
          <a:p>
            <a:pPr algn="just">
              <a:buFont typeface="Wingdings" pitchFamily="2" charset="2"/>
              <a:buChar char="v"/>
            </a:pPr>
            <a:r>
              <a:rPr lang="fr-FR" sz="2400" dirty="0" smtClean="0">
                <a:latin typeface="+mn-lt"/>
              </a:rPr>
              <a:t>Ces </a:t>
            </a:r>
            <a:r>
              <a:rPr lang="fr-FR" sz="2400" dirty="0">
                <a:latin typeface="+mn-lt"/>
              </a:rPr>
              <a:t>paramètres sont empruntés </a:t>
            </a:r>
            <a:r>
              <a:rPr lang="fr-FR" sz="2400" dirty="0" smtClean="0">
                <a:latin typeface="+mn-lt"/>
              </a:rPr>
              <a:t>à </a:t>
            </a:r>
            <a:r>
              <a:rPr lang="fr-FR" sz="2400" dirty="0">
                <a:latin typeface="+mn-lt"/>
              </a:rPr>
              <a:t>la littérature sur les MEGC ainsi qu’à des études empiriques réalisées dans d’autres économies en développement</a:t>
            </a:r>
            <a:r>
              <a:rPr lang="fr-FR" sz="2400" dirty="0" smtClean="0">
                <a:latin typeface="+mn-lt"/>
              </a:rPr>
              <a:t>.</a:t>
            </a:r>
            <a:endParaRPr lang="fr-FR" sz="2400" dirty="0">
              <a:latin typeface="+mn-lt"/>
            </a:endParaRPr>
          </a:p>
        </p:txBody>
      </p:sp>
    </p:spTree>
    <p:extLst>
      <p:ext uri="{BB962C8B-B14F-4D97-AF65-F5344CB8AC3E}">
        <p14:creationId xmlns:p14="http://schemas.microsoft.com/office/powerpoint/2010/main" xmlns="" val="7713527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2" cstate="print"/>
          <a:srcRect/>
          <a:stretch>
            <a:fillRect/>
          </a:stretch>
        </p:blipFill>
        <p:spPr bwMode="auto">
          <a:xfrm>
            <a:off x="899592" y="1820813"/>
            <a:ext cx="3857625" cy="600075"/>
          </a:xfrm>
          <a:prstGeom prst="rect">
            <a:avLst/>
          </a:prstGeom>
          <a:noFill/>
          <a:ln w="9525">
            <a:noFill/>
            <a:miter lim="800000"/>
            <a:headEnd/>
            <a:tailEnd/>
          </a:ln>
        </p:spPr>
      </p:pic>
      <p:sp>
        <p:nvSpPr>
          <p:cNvPr id="8" name="ZoneTexte 7"/>
          <p:cNvSpPr txBox="1"/>
          <p:nvPr/>
        </p:nvSpPr>
        <p:spPr>
          <a:xfrm>
            <a:off x="611560" y="332656"/>
            <a:ext cx="7344816" cy="646331"/>
          </a:xfrm>
          <a:prstGeom prst="rect">
            <a:avLst/>
          </a:prstGeom>
          <a:noFill/>
        </p:spPr>
        <p:txBody>
          <a:bodyPr wrap="square" rtlCol="0">
            <a:spAutoFit/>
          </a:bodyPr>
          <a:lstStyle/>
          <a:p>
            <a:r>
              <a:rPr lang="fr-FR" sz="3600" b="1" dirty="0" smtClean="0"/>
              <a:t>2. MODULE DYNAMIQUE</a:t>
            </a:r>
            <a:endParaRPr lang="fr-FR" sz="3600" b="1" dirty="0"/>
          </a:p>
        </p:txBody>
      </p:sp>
      <p:pic>
        <p:nvPicPr>
          <p:cNvPr id="25602" name="Picture 2"/>
          <p:cNvPicPr>
            <a:picLocks noChangeAspect="1" noChangeArrowheads="1"/>
          </p:cNvPicPr>
          <p:nvPr/>
        </p:nvPicPr>
        <p:blipFill>
          <a:blip r:embed="rId3" cstate="print"/>
          <a:srcRect/>
          <a:stretch>
            <a:fillRect/>
          </a:stretch>
        </p:blipFill>
        <p:spPr bwMode="auto">
          <a:xfrm>
            <a:off x="609402" y="2708920"/>
            <a:ext cx="8283078" cy="857250"/>
          </a:xfrm>
          <a:prstGeom prst="rect">
            <a:avLst/>
          </a:prstGeom>
          <a:noFill/>
          <a:ln w="9525">
            <a:noFill/>
            <a:miter lim="800000"/>
            <a:headEnd/>
            <a:tailEnd/>
          </a:ln>
        </p:spPr>
      </p:pic>
      <p:sp>
        <p:nvSpPr>
          <p:cNvPr id="10" name="ZoneTexte 9"/>
          <p:cNvSpPr txBox="1"/>
          <p:nvPr/>
        </p:nvSpPr>
        <p:spPr>
          <a:xfrm>
            <a:off x="467544" y="1196752"/>
            <a:ext cx="7076256" cy="584775"/>
          </a:xfrm>
          <a:prstGeom prst="rect">
            <a:avLst/>
          </a:prstGeom>
          <a:noFill/>
        </p:spPr>
        <p:txBody>
          <a:bodyPr wrap="square" rtlCol="0">
            <a:spAutoFit/>
          </a:bodyPr>
          <a:lstStyle/>
          <a:p>
            <a:r>
              <a:rPr lang="fr-FR" sz="3200" dirty="0" smtClean="0">
                <a:latin typeface="+mn-lt"/>
              </a:rPr>
              <a:t>Equation d’accumulation du capital:</a:t>
            </a:r>
            <a:endParaRPr lang="fr-FR" sz="3200" dirty="0">
              <a:latin typeface="+mn-lt"/>
            </a:endParaRPr>
          </a:p>
        </p:txBody>
      </p:sp>
      <p:sp>
        <p:nvSpPr>
          <p:cNvPr id="4" name="Espace réservé du pied de page 3"/>
          <p:cNvSpPr>
            <a:spLocks noGrp="1"/>
          </p:cNvSpPr>
          <p:nvPr>
            <p:ph type="ftr" sz="quarter" idx="11"/>
          </p:nvPr>
        </p:nvSpPr>
        <p:spPr/>
        <p:txBody>
          <a:bodyPr/>
          <a:lstStyle/>
          <a:p>
            <a:r>
              <a:rPr lang="fr-FR" altLang="en-US" smtClean="0"/>
              <a:t>PRESENTATION DE LA MCS &amp; DU MEGC DU MALI</a:t>
            </a:r>
            <a:endParaRPr lang="en-US" altLang="en-US" dirty="0"/>
          </a:p>
        </p:txBody>
      </p:sp>
      <p:sp>
        <p:nvSpPr>
          <p:cNvPr id="5" name="Espace réservé de la date 4"/>
          <p:cNvSpPr>
            <a:spLocks noGrp="1"/>
          </p:cNvSpPr>
          <p:nvPr>
            <p:ph type="dt" sz="half" idx="10"/>
          </p:nvPr>
        </p:nvSpPr>
        <p:spPr/>
        <p:txBody>
          <a:bodyPr/>
          <a:lstStyle/>
          <a:p>
            <a:pPr eaLnBrk="1" latinLnBrk="0" hangingPunct="1"/>
            <a:fld id="{AE8D0790-86D9-41E7-AAD2-05642C1F58D3}" type="datetime1">
              <a:rPr lang="fr-FR" smtClean="0"/>
              <a:pPr eaLnBrk="1" latinLnBrk="0" hangingPunct="1"/>
              <a:t>15/10/2014</a:t>
            </a:fld>
            <a:endParaRPr lang="en-US"/>
          </a:p>
        </p:txBody>
      </p:sp>
      <p:sp>
        <p:nvSpPr>
          <p:cNvPr id="6" name="Espace réservé du numéro de diapositive 5"/>
          <p:cNvSpPr>
            <a:spLocks noGrp="1"/>
          </p:cNvSpPr>
          <p:nvPr>
            <p:ph type="sldNum" sz="quarter" idx="12"/>
          </p:nvPr>
        </p:nvSpPr>
        <p:spPr/>
        <p:txBody>
          <a:bodyPr/>
          <a:lstStyle/>
          <a:p>
            <a:r>
              <a:rPr lang="en-US" altLang="en-US" smtClean="0"/>
              <a:t>Page </a:t>
            </a:r>
            <a:fld id="{1AA4FAC1-E5EA-4F37-AC9C-EC20A35775CF}" type="slidenum">
              <a:rPr lang="en-US" altLang="en-US" smtClean="0"/>
              <a:pPr/>
              <a:t>25</a:t>
            </a:fld>
            <a:r>
              <a:rPr lang="en-US" altLang="en-US" smtClean="0"/>
              <a:t> / </a:t>
            </a:r>
            <a:endParaRPr lang="en-US" altLang="en-US" dirty="0"/>
          </a:p>
        </p:txBody>
      </p:sp>
    </p:spTree>
    <p:extLst>
      <p:ext uri="{BB962C8B-B14F-4D97-AF65-F5344CB8AC3E}">
        <p14:creationId xmlns:p14="http://schemas.microsoft.com/office/powerpoint/2010/main" xmlns="" val="1478411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checkerboard(across)">
                                      <p:cBhvr>
                                        <p:cTn id="7" dur="500"/>
                                        <p:tgtEl>
                                          <p:spTgt spid="14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7544" y="437763"/>
            <a:ext cx="7344816" cy="830997"/>
          </a:xfrm>
          <a:prstGeom prst="rect">
            <a:avLst/>
          </a:prstGeom>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fontAlgn="auto" hangingPunct="1">
              <a:spcAft>
                <a:spcPts val="0"/>
              </a:spcAft>
            </a:pPr>
            <a:r>
              <a:rPr lang="fr-FR" sz="2400" b="1" dirty="0">
                <a:ln w="11430"/>
                <a:effectLst>
                  <a:outerShdw blurRad="50800" dist="39000" dir="5460000" algn="tl">
                    <a:srgbClr val="000000">
                      <a:alpha val="38000"/>
                    </a:srgbClr>
                  </a:outerShdw>
                </a:effectLst>
              </a:rPr>
              <a:t> </a:t>
            </a:r>
            <a:r>
              <a:rPr lang="fr-FR" sz="2400" b="1" dirty="0" smtClean="0">
                <a:ln w="11430"/>
                <a:effectLst>
                  <a:outerShdw blurRad="50800" dist="39000" dir="5460000" algn="tl">
                    <a:srgbClr val="000000">
                      <a:alpha val="38000"/>
                    </a:srgbClr>
                  </a:outerShdw>
                </a:effectLst>
              </a:rPr>
              <a:t>QUELQUES TYPES D’ÉVALUATION D’IMPACT POSSIBLES</a:t>
            </a:r>
            <a:endParaRPr lang="fr-FR" sz="2400" b="1" dirty="0">
              <a:ln w="11430"/>
              <a:effectLst>
                <a:outerShdw blurRad="50800" dist="39000" dir="5460000" algn="tl">
                  <a:srgbClr val="000000">
                    <a:alpha val="38000"/>
                  </a:srgbClr>
                </a:outerShdw>
              </a:effectLst>
            </a:endParaRPr>
          </a:p>
        </p:txBody>
      </p:sp>
      <p:sp>
        <p:nvSpPr>
          <p:cNvPr id="4" name="Espace réservé du pied de page 3"/>
          <p:cNvSpPr>
            <a:spLocks noGrp="1"/>
          </p:cNvSpPr>
          <p:nvPr>
            <p:ph type="ftr" sz="quarter" idx="11"/>
          </p:nvPr>
        </p:nvSpPr>
        <p:spPr/>
        <p:txBody>
          <a:bodyPr/>
          <a:lstStyle/>
          <a:p>
            <a:r>
              <a:rPr lang="fr-FR" smtClean="0"/>
              <a:t>PRESENTATION DE LA MCS &amp; DU MEGC DU MALI</a:t>
            </a:r>
            <a:endParaRPr lang="en-US" altLang="en-US" dirty="0"/>
          </a:p>
        </p:txBody>
      </p:sp>
      <p:sp>
        <p:nvSpPr>
          <p:cNvPr id="8" name="Espace réservé de la date 7"/>
          <p:cNvSpPr>
            <a:spLocks noGrp="1"/>
          </p:cNvSpPr>
          <p:nvPr>
            <p:ph type="dt" sz="half" idx="10"/>
          </p:nvPr>
        </p:nvSpPr>
        <p:spPr/>
        <p:txBody>
          <a:bodyPr/>
          <a:lstStyle/>
          <a:p>
            <a:pPr eaLnBrk="1" latinLnBrk="0" hangingPunct="1"/>
            <a:fld id="{A78C805D-5408-4F21-BCF6-4460CC18AAEA}" type="datetime1">
              <a:rPr lang="fr-FR" smtClean="0"/>
              <a:pPr eaLnBrk="1" latinLnBrk="0" hangingPunct="1"/>
              <a:t>15/10/2014</a:t>
            </a:fld>
            <a:endParaRPr lang="en-US"/>
          </a:p>
        </p:txBody>
      </p:sp>
      <p:sp>
        <p:nvSpPr>
          <p:cNvPr id="9" name="Espace réservé du numéro de diapositive 8"/>
          <p:cNvSpPr>
            <a:spLocks noGrp="1"/>
          </p:cNvSpPr>
          <p:nvPr>
            <p:ph type="sldNum" sz="quarter" idx="12"/>
          </p:nvPr>
        </p:nvSpPr>
        <p:spPr/>
        <p:txBody>
          <a:bodyPr/>
          <a:lstStyle/>
          <a:p>
            <a:r>
              <a:rPr lang="en-US" altLang="en-US" smtClean="0"/>
              <a:t>Page </a:t>
            </a:r>
            <a:fld id="{1AA4FAC1-E5EA-4F37-AC9C-EC20A35775CF}" type="slidenum">
              <a:rPr lang="en-US" altLang="en-US" smtClean="0"/>
              <a:pPr/>
              <a:t>26</a:t>
            </a:fld>
            <a:r>
              <a:rPr lang="en-US" altLang="en-US" smtClean="0"/>
              <a:t> / </a:t>
            </a:r>
            <a:endParaRPr lang="en-US" altLang="en-US" dirty="0"/>
          </a:p>
        </p:txBody>
      </p:sp>
      <p:sp>
        <p:nvSpPr>
          <p:cNvPr id="3" name="Rectangle 2"/>
          <p:cNvSpPr/>
          <p:nvPr/>
        </p:nvSpPr>
        <p:spPr>
          <a:xfrm>
            <a:off x="609600" y="1524000"/>
            <a:ext cx="7391400" cy="5632311"/>
          </a:xfrm>
          <a:prstGeom prst="rect">
            <a:avLst/>
          </a:prstGeom>
        </p:spPr>
        <p:txBody>
          <a:bodyPr wrap="square">
            <a:spAutoFit/>
          </a:bodyPr>
          <a:lstStyle/>
          <a:p>
            <a:pPr algn="just">
              <a:buFont typeface="Wingdings" pitchFamily="2" charset="2"/>
              <a:buChar char="v"/>
            </a:pPr>
            <a:r>
              <a:rPr lang="fr-FR" sz="2400" dirty="0" smtClean="0">
                <a:latin typeface="+mn-lt"/>
              </a:rPr>
              <a:t>Les modèles </a:t>
            </a:r>
            <a:r>
              <a:rPr lang="fr-FR" sz="2400" dirty="0">
                <a:latin typeface="+mn-lt"/>
              </a:rPr>
              <a:t>de simulation d’impact se consacrent beaucoup plus à l’étude des politiques macro-économiques et </a:t>
            </a:r>
            <a:r>
              <a:rPr lang="fr-FR" sz="2400" dirty="0" smtClean="0">
                <a:latin typeface="+mn-lt"/>
              </a:rPr>
              <a:t>sectorielles </a:t>
            </a:r>
            <a:r>
              <a:rPr lang="fr-FR" sz="2400" dirty="0">
                <a:latin typeface="+mn-lt"/>
              </a:rPr>
              <a:t>et des chocs exogènes (climatiques, prix mondiaux etc</a:t>
            </a:r>
            <a:r>
              <a:rPr lang="fr-FR" sz="2400" dirty="0" smtClean="0">
                <a:latin typeface="+mn-lt"/>
              </a:rPr>
              <a:t>….), tels que l’évaluation de l’impact:</a:t>
            </a:r>
          </a:p>
          <a:p>
            <a:pPr marL="342900" indent="-342900" algn="just">
              <a:buFont typeface="Arial" pitchFamily="34" charset="0"/>
              <a:buChar char="•"/>
            </a:pPr>
            <a:r>
              <a:rPr lang="fr-FR" sz="2400" dirty="0" smtClean="0">
                <a:latin typeface="+mn-lt"/>
              </a:rPr>
              <a:t>d’une fiscalisation indirecte des produits agricoles sur l’économie et les populations;</a:t>
            </a:r>
          </a:p>
          <a:p>
            <a:pPr marL="342900" indent="-342900" algn="just">
              <a:buFont typeface="Arial" pitchFamily="34" charset="0"/>
              <a:buChar char="•"/>
            </a:pPr>
            <a:r>
              <a:rPr lang="fr-FR" sz="2400" dirty="0" smtClean="0">
                <a:latin typeface="+mn-lt"/>
              </a:rPr>
              <a:t>d’une hausse internationale du prix de coton à l’exportation;</a:t>
            </a:r>
          </a:p>
          <a:p>
            <a:pPr marL="342900" indent="-342900" algn="just">
              <a:buFont typeface="Arial" pitchFamily="34" charset="0"/>
              <a:buChar char="•"/>
            </a:pPr>
            <a:r>
              <a:rPr lang="fr-FR" sz="2400" dirty="0" smtClean="0">
                <a:latin typeface="+mn-lt"/>
              </a:rPr>
              <a:t>d’une baisse </a:t>
            </a:r>
            <a:r>
              <a:rPr lang="fr-FR" sz="2400" dirty="0">
                <a:latin typeface="+mn-lt"/>
              </a:rPr>
              <a:t>du </a:t>
            </a:r>
            <a:r>
              <a:rPr lang="fr-FR" sz="2400" dirty="0" smtClean="0">
                <a:latin typeface="+mn-lt"/>
              </a:rPr>
              <a:t>tarif des </a:t>
            </a:r>
            <a:r>
              <a:rPr lang="fr-FR" sz="2400" dirty="0">
                <a:latin typeface="+mn-lt"/>
              </a:rPr>
              <a:t>droits sur les </a:t>
            </a:r>
            <a:r>
              <a:rPr lang="fr-FR" sz="2400" dirty="0" smtClean="0">
                <a:latin typeface="+mn-lt"/>
              </a:rPr>
              <a:t>importations;</a:t>
            </a:r>
          </a:p>
          <a:p>
            <a:pPr marL="342900" indent="-342900" algn="just">
              <a:buFont typeface="Arial" pitchFamily="34" charset="0"/>
              <a:buChar char="•"/>
            </a:pPr>
            <a:r>
              <a:rPr lang="fr-FR" sz="2400" dirty="0">
                <a:latin typeface="+mn-lt"/>
              </a:rPr>
              <a:t>d’une hausse des dépenses </a:t>
            </a:r>
            <a:r>
              <a:rPr lang="fr-FR" sz="2400" dirty="0" smtClean="0">
                <a:latin typeface="+mn-lt"/>
              </a:rPr>
              <a:t>publiques;</a:t>
            </a:r>
          </a:p>
          <a:p>
            <a:pPr marL="342900" indent="-342900" algn="just">
              <a:buFont typeface="Arial" pitchFamily="34" charset="0"/>
              <a:buChar char="•"/>
            </a:pPr>
            <a:r>
              <a:rPr lang="fr-FR" sz="2400" dirty="0">
                <a:latin typeface="+mn-lt"/>
              </a:rPr>
              <a:t>e</a:t>
            </a:r>
            <a:r>
              <a:rPr lang="fr-FR" sz="2400" dirty="0" smtClean="0">
                <a:latin typeface="+mn-lt"/>
              </a:rPr>
              <a:t>tc.</a:t>
            </a:r>
          </a:p>
          <a:p>
            <a:pPr algn="just"/>
            <a:endParaRPr lang="fr-FR" sz="2400" dirty="0" smtClean="0">
              <a:latin typeface="+mn-lt"/>
            </a:endParaRPr>
          </a:p>
          <a:p>
            <a:pPr marL="342900" indent="-342900" algn="just">
              <a:buFont typeface="Arial" pitchFamily="34" charset="0"/>
              <a:buChar char="•"/>
            </a:pPr>
            <a:endParaRPr lang="fr-FR" sz="2400" dirty="0" smtClean="0"/>
          </a:p>
          <a:p>
            <a:pPr marL="342900" indent="-342900" algn="just">
              <a:buFont typeface="Arial" pitchFamily="34" charset="0"/>
              <a:buChar char="•"/>
            </a:pPr>
            <a:endParaRPr lang="fr-FR" sz="2400" dirty="0">
              <a:latin typeface="+mn-lt"/>
            </a:endParaRPr>
          </a:p>
        </p:txBody>
      </p:sp>
    </p:spTree>
    <p:extLst>
      <p:ext uri="{BB962C8B-B14F-4D97-AF65-F5344CB8AC3E}">
        <p14:creationId xmlns:p14="http://schemas.microsoft.com/office/powerpoint/2010/main" xmlns="" val="923103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ZoneTexte 7"/>
          <p:cNvSpPr txBox="1"/>
          <p:nvPr/>
        </p:nvSpPr>
        <p:spPr>
          <a:xfrm>
            <a:off x="611560" y="332656"/>
            <a:ext cx="7344816" cy="584775"/>
          </a:xfrm>
          <a:prstGeom prst="rect">
            <a:avLst/>
          </a:prstGeom>
          <a:noFill/>
        </p:spPr>
        <p:txBody>
          <a:bodyPr wrap="square" rtlCol="0">
            <a:spAutoFit/>
          </a:bodyPr>
          <a:lstStyle/>
          <a:p>
            <a:r>
              <a:rPr lang="fr-FR" sz="3200" b="1" dirty="0" smtClean="0"/>
              <a:t>SIMULATIONS</a:t>
            </a:r>
            <a:endParaRPr lang="fr-FR" sz="3200" b="1" dirty="0"/>
          </a:p>
        </p:txBody>
      </p:sp>
      <p:sp>
        <p:nvSpPr>
          <p:cNvPr id="10" name="ZoneTexte 9"/>
          <p:cNvSpPr txBox="1"/>
          <p:nvPr/>
        </p:nvSpPr>
        <p:spPr>
          <a:xfrm>
            <a:off x="467544" y="1196752"/>
            <a:ext cx="7076256" cy="461665"/>
          </a:xfrm>
          <a:prstGeom prst="rect">
            <a:avLst/>
          </a:prstGeom>
          <a:noFill/>
        </p:spPr>
        <p:txBody>
          <a:bodyPr wrap="square" rtlCol="0">
            <a:spAutoFit/>
          </a:bodyPr>
          <a:lstStyle/>
          <a:p>
            <a:r>
              <a:rPr lang="fr-FR" sz="2400" dirty="0"/>
              <a:t>La simulation 1 est </a:t>
            </a:r>
            <a:r>
              <a:rPr lang="fr-FR" sz="2400" dirty="0" smtClean="0"/>
              <a:t>basée </a:t>
            </a:r>
            <a:r>
              <a:rPr lang="fr-FR" sz="2400" dirty="0"/>
              <a:t>sur une :</a:t>
            </a:r>
          </a:p>
        </p:txBody>
      </p:sp>
      <p:sp>
        <p:nvSpPr>
          <p:cNvPr id="4" name="Espace réservé du pied de page 3"/>
          <p:cNvSpPr>
            <a:spLocks noGrp="1"/>
          </p:cNvSpPr>
          <p:nvPr>
            <p:ph type="ftr" sz="quarter" idx="11"/>
          </p:nvPr>
        </p:nvSpPr>
        <p:spPr/>
        <p:txBody>
          <a:bodyPr/>
          <a:lstStyle/>
          <a:p>
            <a:r>
              <a:rPr lang="fr-FR" altLang="en-US" smtClean="0"/>
              <a:t>PRESENTATION DE LA MCS &amp; DU MEGC DU MALI</a:t>
            </a:r>
            <a:endParaRPr lang="en-US" altLang="en-US" dirty="0"/>
          </a:p>
        </p:txBody>
      </p:sp>
      <p:sp>
        <p:nvSpPr>
          <p:cNvPr id="5" name="Espace réservé de la date 4"/>
          <p:cNvSpPr>
            <a:spLocks noGrp="1"/>
          </p:cNvSpPr>
          <p:nvPr>
            <p:ph type="dt" sz="half" idx="10"/>
          </p:nvPr>
        </p:nvSpPr>
        <p:spPr/>
        <p:txBody>
          <a:bodyPr/>
          <a:lstStyle/>
          <a:p>
            <a:pPr eaLnBrk="1" latinLnBrk="0" hangingPunct="1"/>
            <a:fld id="{AE8D0790-86D9-41E7-AAD2-05642C1F58D3}" type="datetime1">
              <a:rPr lang="fr-FR" smtClean="0"/>
              <a:pPr eaLnBrk="1" latinLnBrk="0" hangingPunct="1"/>
              <a:t>15/10/2014</a:t>
            </a:fld>
            <a:endParaRPr lang="en-US"/>
          </a:p>
        </p:txBody>
      </p:sp>
      <p:sp>
        <p:nvSpPr>
          <p:cNvPr id="6" name="Espace réservé du numéro de diapositive 5"/>
          <p:cNvSpPr>
            <a:spLocks noGrp="1"/>
          </p:cNvSpPr>
          <p:nvPr>
            <p:ph type="sldNum" sz="quarter" idx="12"/>
          </p:nvPr>
        </p:nvSpPr>
        <p:spPr/>
        <p:txBody>
          <a:bodyPr/>
          <a:lstStyle/>
          <a:p>
            <a:r>
              <a:rPr lang="en-US" altLang="en-US" smtClean="0"/>
              <a:t>Page </a:t>
            </a:r>
            <a:fld id="{1AA4FAC1-E5EA-4F37-AC9C-EC20A35775CF}" type="slidenum">
              <a:rPr lang="en-US" altLang="en-US" smtClean="0"/>
              <a:pPr/>
              <a:t>27</a:t>
            </a:fld>
            <a:r>
              <a:rPr lang="en-US" altLang="en-US" smtClean="0"/>
              <a:t> / </a:t>
            </a:r>
            <a:endParaRPr lang="en-US" altLang="en-US" dirty="0"/>
          </a:p>
        </p:txBody>
      </p:sp>
      <p:graphicFrame>
        <p:nvGraphicFramePr>
          <p:cNvPr id="2" name="Tableau 1"/>
          <p:cNvGraphicFramePr>
            <a:graphicFrameLocks noGrp="1"/>
          </p:cNvGraphicFramePr>
          <p:nvPr>
            <p:extLst>
              <p:ext uri="{D42A27DB-BD31-4B8C-83A1-F6EECF244321}">
                <p14:modId xmlns:p14="http://schemas.microsoft.com/office/powerpoint/2010/main" xmlns="" val="4003951483"/>
              </p:ext>
            </p:extLst>
          </p:nvPr>
        </p:nvGraphicFramePr>
        <p:xfrm>
          <a:off x="575604" y="2438400"/>
          <a:ext cx="7806395" cy="2042160"/>
        </p:xfrm>
        <a:graphic>
          <a:graphicData uri="http://schemas.openxmlformats.org/drawingml/2006/table">
            <a:tbl>
              <a:tblPr firstRow="1" firstCol="1" bandRow="1">
                <a:tableStyleId>{BC89EF96-8CEA-46FF-86C4-4CE0E7609802}</a:tableStyleId>
              </a:tblPr>
              <a:tblGrid>
                <a:gridCol w="7806395"/>
              </a:tblGrid>
              <a:tr h="609600">
                <a:tc>
                  <a:txBody>
                    <a:bodyPr/>
                    <a:lstStyle/>
                    <a:p>
                      <a:pPr marL="0" lvl="0" indent="0" algn="just">
                        <a:lnSpc>
                          <a:spcPct val="150000"/>
                        </a:lnSpc>
                        <a:spcAft>
                          <a:spcPts val="0"/>
                        </a:spcAft>
                        <a:buFont typeface="+mj-lt"/>
                        <a:buNone/>
                      </a:pPr>
                      <a:r>
                        <a:rPr lang="fr-FR" sz="1800" dirty="0" smtClean="0">
                          <a:effectLst/>
                          <a:latin typeface="+mn-lt"/>
                        </a:rPr>
                        <a:t>1. Augmentation </a:t>
                      </a:r>
                      <a:r>
                        <a:rPr lang="fr-FR" sz="1800" dirty="0">
                          <a:effectLst/>
                          <a:latin typeface="+mn-lt"/>
                        </a:rPr>
                        <a:t>de 30% du taux des taxes sur la production agricole</a:t>
                      </a:r>
                      <a:endParaRPr lang="fr-FR" sz="1800" dirty="0">
                        <a:solidFill>
                          <a:srgbClr val="365F91"/>
                        </a:solidFill>
                        <a:effectLst/>
                        <a:latin typeface="+mn-lt"/>
                        <a:ea typeface="Times New Roman"/>
                      </a:endParaRPr>
                    </a:p>
                  </a:txBody>
                  <a:tcPr marL="68580" marR="68580" marT="0" marB="0"/>
                </a:tc>
              </a:tr>
              <a:tr h="609600">
                <a:tc>
                  <a:txBody>
                    <a:bodyPr/>
                    <a:lstStyle/>
                    <a:p>
                      <a:pPr marL="0" lvl="0" indent="0" algn="just">
                        <a:lnSpc>
                          <a:spcPct val="150000"/>
                        </a:lnSpc>
                        <a:spcAft>
                          <a:spcPts val="0"/>
                        </a:spcAft>
                        <a:buFont typeface="+mj-lt"/>
                        <a:buNone/>
                      </a:pPr>
                      <a:r>
                        <a:rPr lang="fr-FR" sz="1800" dirty="0" smtClean="0">
                          <a:effectLst/>
                          <a:latin typeface="+mn-lt"/>
                        </a:rPr>
                        <a:t>2. Augmentation </a:t>
                      </a:r>
                      <a:r>
                        <a:rPr lang="fr-FR" sz="1800" dirty="0">
                          <a:effectLst/>
                          <a:latin typeface="+mn-lt"/>
                        </a:rPr>
                        <a:t>de 30% du taux des taxes sur les produits agricoles</a:t>
                      </a:r>
                      <a:endParaRPr lang="fr-FR" sz="1800" dirty="0">
                        <a:solidFill>
                          <a:srgbClr val="365F91"/>
                        </a:solidFill>
                        <a:effectLst/>
                        <a:latin typeface="+mn-lt"/>
                        <a:ea typeface="Times New Roman"/>
                      </a:endParaRPr>
                    </a:p>
                  </a:txBody>
                  <a:tcPr marL="68580" marR="68580" marT="0" marB="0"/>
                </a:tc>
              </a:tr>
              <a:tr h="609600">
                <a:tc>
                  <a:txBody>
                    <a:bodyPr/>
                    <a:lstStyle/>
                    <a:p>
                      <a:pPr marL="0" lvl="0" indent="0" algn="just">
                        <a:lnSpc>
                          <a:spcPct val="150000"/>
                        </a:lnSpc>
                        <a:spcAft>
                          <a:spcPts val="0"/>
                        </a:spcAft>
                        <a:buFont typeface="+mj-lt"/>
                        <a:buNone/>
                      </a:pPr>
                      <a:r>
                        <a:rPr lang="fr-FR" sz="1800" dirty="0" smtClean="0">
                          <a:effectLst/>
                          <a:latin typeface="+mn-lt"/>
                        </a:rPr>
                        <a:t>3. Baisse </a:t>
                      </a:r>
                      <a:r>
                        <a:rPr lang="fr-FR" sz="1800" dirty="0">
                          <a:effectLst/>
                          <a:latin typeface="+mn-lt"/>
                        </a:rPr>
                        <a:t>de 10% du taux des taxes à l'importation et à l'exportation des produits agricoles</a:t>
                      </a:r>
                      <a:endParaRPr lang="fr-FR" sz="1800" dirty="0">
                        <a:solidFill>
                          <a:srgbClr val="365F91"/>
                        </a:solidFill>
                        <a:effectLst/>
                        <a:latin typeface="+mn-lt"/>
                        <a:ea typeface="Times New Roman"/>
                      </a:endParaRPr>
                    </a:p>
                  </a:txBody>
                  <a:tcPr marL="68580" marR="68580" marT="0" marB="0"/>
                </a:tc>
              </a:tr>
            </a:tbl>
          </a:graphicData>
        </a:graphic>
      </p:graphicFrame>
    </p:spTree>
    <p:extLst>
      <p:ext uri="{BB962C8B-B14F-4D97-AF65-F5344CB8AC3E}">
        <p14:creationId xmlns:p14="http://schemas.microsoft.com/office/powerpoint/2010/main" xmlns="" val="29355206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ZoneTexte 7"/>
          <p:cNvSpPr txBox="1"/>
          <p:nvPr/>
        </p:nvSpPr>
        <p:spPr>
          <a:xfrm>
            <a:off x="611560" y="332656"/>
            <a:ext cx="7344816" cy="646331"/>
          </a:xfrm>
          <a:prstGeom prst="rect">
            <a:avLst/>
          </a:prstGeom>
          <a:noFill/>
        </p:spPr>
        <p:txBody>
          <a:bodyPr wrap="square" rtlCol="0">
            <a:spAutoFit/>
          </a:bodyPr>
          <a:lstStyle/>
          <a:p>
            <a:r>
              <a:rPr lang="fr-FR" sz="3600" b="1" dirty="0" smtClean="0"/>
              <a:t>SIMULATIONS SUITE</a:t>
            </a:r>
            <a:endParaRPr lang="fr-FR" sz="3600" b="1" dirty="0"/>
          </a:p>
        </p:txBody>
      </p:sp>
      <p:sp>
        <p:nvSpPr>
          <p:cNvPr id="10" name="ZoneTexte 9"/>
          <p:cNvSpPr txBox="1"/>
          <p:nvPr/>
        </p:nvSpPr>
        <p:spPr>
          <a:xfrm>
            <a:off x="467544" y="1196752"/>
            <a:ext cx="7488832" cy="461665"/>
          </a:xfrm>
          <a:prstGeom prst="rect">
            <a:avLst/>
          </a:prstGeom>
          <a:noFill/>
        </p:spPr>
        <p:txBody>
          <a:bodyPr wrap="square" rtlCol="0">
            <a:spAutoFit/>
          </a:bodyPr>
          <a:lstStyle/>
          <a:p>
            <a:r>
              <a:rPr lang="fr-FR" sz="2400" dirty="0"/>
              <a:t>La simulation </a:t>
            </a:r>
            <a:r>
              <a:rPr lang="fr-FR" sz="2400" dirty="0" smtClean="0"/>
              <a:t>2 va dans le même ordre et consiste à</a:t>
            </a:r>
            <a:r>
              <a:rPr lang="fr-FR" sz="2400" dirty="0"/>
              <a:t> </a:t>
            </a:r>
            <a:r>
              <a:rPr lang="fr-FR" sz="2400" dirty="0" smtClean="0"/>
              <a:t>:</a:t>
            </a:r>
            <a:endParaRPr lang="fr-FR" sz="2400" dirty="0"/>
          </a:p>
        </p:txBody>
      </p:sp>
      <p:sp>
        <p:nvSpPr>
          <p:cNvPr id="4" name="Espace réservé du pied de page 3"/>
          <p:cNvSpPr>
            <a:spLocks noGrp="1"/>
          </p:cNvSpPr>
          <p:nvPr>
            <p:ph type="ftr" sz="quarter" idx="11"/>
          </p:nvPr>
        </p:nvSpPr>
        <p:spPr/>
        <p:txBody>
          <a:bodyPr/>
          <a:lstStyle/>
          <a:p>
            <a:r>
              <a:rPr lang="fr-FR" altLang="en-US" smtClean="0"/>
              <a:t>PRESENTATION DE LA MCS &amp; DU MEGC DU MALI</a:t>
            </a:r>
            <a:endParaRPr lang="en-US" altLang="en-US" dirty="0"/>
          </a:p>
        </p:txBody>
      </p:sp>
      <p:sp>
        <p:nvSpPr>
          <p:cNvPr id="5" name="Espace réservé de la date 4"/>
          <p:cNvSpPr>
            <a:spLocks noGrp="1"/>
          </p:cNvSpPr>
          <p:nvPr>
            <p:ph type="dt" sz="half" idx="10"/>
          </p:nvPr>
        </p:nvSpPr>
        <p:spPr/>
        <p:txBody>
          <a:bodyPr/>
          <a:lstStyle/>
          <a:p>
            <a:pPr eaLnBrk="1" latinLnBrk="0" hangingPunct="1"/>
            <a:fld id="{AE8D0790-86D9-41E7-AAD2-05642C1F58D3}" type="datetime1">
              <a:rPr lang="fr-FR" smtClean="0"/>
              <a:pPr eaLnBrk="1" latinLnBrk="0" hangingPunct="1"/>
              <a:t>15/10/2014</a:t>
            </a:fld>
            <a:endParaRPr lang="en-US"/>
          </a:p>
        </p:txBody>
      </p:sp>
      <p:sp>
        <p:nvSpPr>
          <p:cNvPr id="6" name="Espace réservé du numéro de diapositive 5"/>
          <p:cNvSpPr>
            <a:spLocks noGrp="1"/>
          </p:cNvSpPr>
          <p:nvPr>
            <p:ph type="sldNum" sz="quarter" idx="12"/>
          </p:nvPr>
        </p:nvSpPr>
        <p:spPr/>
        <p:txBody>
          <a:bodyPr/>
          <a:lstStyle/>
          <a:p>
            <a:r>
              <a:rPr lang="en-US" altLang="en-US" smtClean="0"/>
              <a:t>Page </a:t>
            </a:r>
            <a:fld id="{1AA4FAC1-E5EA-4F37-AC9C-EC20A35775CF}" type="slidenum">
              <a:rPr lang="en-US" altLang="en-US" smtClean="0"/>
              <a:pPr/>
              <a:t>28</a:t>
            </a:fld>
            <a:r>
              <a:rPr lang="en-US" altLang="en-US" smtClean="0"/>
              <a:t> / </a:t>
            </a:r>
            <a:endParaRPr lang="en-US" altLang="en-US" dirty="0"/>
          </a:p>
        </p:txBody>
      </p:sp>
      <p:graphicFrame>
        <p:nvGraphicFramePr>
          <p:cNvPr id="2" name="Tableau 1"/>
          <p:cNvGraphicFramePr>
            <a:graphicFrameLocks noGrp="1"/>
          </p:cNvGraphicFramePr>
          <p:nvPr>
            <p:extLst>
              <p:ext uri="{D42A27DB-BD31-4B8C-83A1-F6EECF244321}">
                <p14:modId xmlns:p14="http://schemas.microsoft.com/office/powerpoint/2010/main" xmlns="" val="2920229250"/>
              </p:ext>
            </p:extLst>
          </p:nvPr>
        </p:nvGraphicFramePr>
        <p:xfrm>
          <a:off x="575604" y="2438400"/>
          <a:ext cx="7806395" cy="2255520"/>
        </p:xfrm>
        <a:graphic>
          <a:graphicData uri="http://schemas.openxmlformats.org/drawingml/2006/table">
            <a:tbl>
              <a:tblPr firstRow="1" firstCol="1" bandRow="1">
                <a:tableStyleId>{BC89EF96-8CEA-46FF-86C4-4CE0E7609802}</a:tableStyleId>
              </a:tblPr>
              <a:tblGrid>
                <a:gridCol w="7806395"/>
              </a:tblGrid>
              <a:tr h="609600">
                <a:tc>
                  <a:txBody>
                    <a:bodyPr/>
                    <a:lstStyle/>
                    <a:p>
                      <a:pPr marL="0" lvl="0" indent="0" algn="just">
                        <a:lnSpc>
                          <a:spcPct val="150000"/>
                        </a:lnSpc>
                        <a:spcAft>
                          <a:spcPts val="0"/>
                        </a:spcAft>
                        <a:buFont typeface="+mj-lt"/>
                        <a:buNone/>
                      </a:pPr>
                      <a:r>
                        <a:rPr lang="fr-FR" sz="1800" dirty="0" smtClean="0">
                          <a:effectLst/>
                          <a:latin typeface="+mn-lt"/>
                        </a:rPr>
                        <a:t>1. </a:t>
                      </a:r>
                      <a:r>
                        <a:rPr lang="fr-FR" sz="1800" b="1" kern="1200" dirty="0" smtClean="0">
                          <a:solidFill>
                            <a:schemeClr val="tx1"/>
                          </a:solidFill>
                          <a:effectLst/>
                          <a:latin typeface="+mn-lt"/>
                          <a:ea typeface="+mn-ea"/>
                          <a:cs typeface="+mn-cs"/>
                        </a:rPr>
                        <a:t>Augmenter de 30% du taux des taxes sur la production des autres produits industriels</a:t>
                      </a:r>
                      <a:endParaRPr lang="fr-FR" sz="1800" dirty="0">
                        <a:solidFill>
                          <a:srgbClr val="365F91"/>
                        </a:solidFill>
                        <a:effectLst/>
                        <a:latin typeface="+mn-lt"/>
                        <a:ea typeface="Times New Roman"/>
                      </a:endParaRPr>
                    </a:p>
                  </a:txBody>
                  <a:tcPr marL="68580" marR="68580" marT="0" marB="0"/>
                </a:tc>
              </a:tr>
              <a:tr h="609600">
                <a:tc>
                  <a:txBody>
                    <a:bodyPr/>
                    <a:lstStyle/>
                    <a:p>
                      <a:pPr marL="0" lvl="0" indent="0" algn="just">
                        <a:lnSpc>
                          <a:spcPct val="150000"/>
                        </a:lnSpc>
                        <a:spcAft>
                          <a:spcPts val="0"/>
                        </a:spcAft>
                        <a:buFont typeface="+mj-lt"/>
                        <a:buNone/>
                      </a:pPr>
                      <a:r>
                        <a:rPr lang="fr-FR" sz="1800" dirty="0" smtClean="0">
                          <a:effectLst/>
                          <a:latin typeface="+mn-lt"/>
                        </a:rPr>
                        <a:t>2. </a:t>
                      </a:r>
                      <a:r>
                        <a:rPr lang="fr-FR" sz="1800" b="1" kern="1200" dirty="0" smtClean="0">
                          <a:solidFill>
                            <a:schemeClr val="tx1"/>
                          </a:solidFill>
                          <a:effectLst/>
                          <a:latin typeface="+mn-lt"/>
                          <a:ea typeface="+mn-ea"/>
                          <a:cs typeface="+mn-cs"/>
                        </a:rPr>
                        <a:t>Augmenter de 30% du taux des taxes sur les autres produits industriels </a:t>
                      </a:r>
                      <a:endParaRPr lang="fr-FR" sz="1800" dirty="0">
                        <a:solidFill>
                          <a:srgbClr val="365F91"/>
                        </a:solidFill>
                        <a:effectLst/>
                        <a:latin typeface="+mn-lt"/>
                        <a:ea typeface="Times New Roman"/>
                      </a:endParaRPr>
                    </a:p>
                  </a:txBody>
                  <a:tcPr marL="68580" marR="68580" marT="0" marB="0"/>
                </a:tc>
              </a:tr>
              <a:tr h="609600">
                <a:tc>
                  <a:txBody>
                    <a:bodyPr/>
                    <a:lstStyle/>
                    <a:p>
                      <a:pPr marL="0" lvl="0" indent="0" algn="just">
                        <a:lnSpc>
                          <a:spcPct val="150000"/>
                        </a:lnSpc>
                        <a:spcAft>
                          <a:spcPts val="0"/>
                        </a:spcAft>
                        <a:buFont typeface="+mj-lt"/>
                        <a:buNone/>
                      </a:pPr>
                      <a:r>
                        <a:rPr lang="fr-FR" sz="1800" dirty="0" smtClean="0">
                          <a:effectLst/>
                          <a:latin typeface="+mn-lt"/>
                        </a:rPr>
                        <a:t>3. </a:t>
                      </a:r>
                      <a:r>
                        <a:rPr lang="fr-FR" sz="1800" b="1" kern="1200" dirty="0" smtClean="0">
                          <a:solidFill>
                            <a:schemeClr val="tx1"/>
                          </a:solidFill>
                          <a:effectLst/>
                          <a:latin typeface="+mn-lt"/>
                          <a:ea typeface="+mn-ea"/>
                          <a:cs typeface="+mn-cs"/>
                        </a:rPr>
                        <a:t>Baisser de 10% du taux des taxes à l'importation et à l'exportation des autres produits industriels</a:t>
                      </a:r>
                      <a:endParaRPr lang="fr-FR" sz="1800" dirty="0">
                        <a:solidFill>
                          <a:srgbClr val="365F91"/>
                        </a:solidFill>
                        <a:effectLst/>
                        <a:latin typeface="+mn-lt"/>
                        <a:ea typeface="Times New Roman"/>
                      </a:endParaRPr>
                    </a:p>
                  </a:txBody>
                  <a:tcPr marL="68580" marR="68580" marT="0" marB="0"/>
                </a:tc>
              </a:tr>
            </a:tbl>
          </a:graphicData>
        </a:graphic>
      </p:graphicFrame>
    </p:spTree>
    <p:extLst>
      <p:ext uri="{BB962C8B-B14F-4D97-AF65-F5344CB8AC3E}">
        <p14:creationId xmlns:p14="http://schemas.microsoft.com/office/powerpoint/2010/main" xmlns="" val="19060606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ZoneTexte 7"/>
          <p:cNvSpPr txBox="1"/>
          <p:nvPr/>
        </p:nvSpPr>
        <p:spPr>
          <a:xfrm>
            <a:off x="611560" y="332656"/>
            <a:ext cx="7344816" cy="584775"/>
          </a:xfrm>
          <a:prstGeom prst="rect">
            <a:avLst/>
          </a:prstGeom>
          <a:noFill/>
        </p:spPr>
        <p:txBody>
          <a:bodyPr wrap="square" rtlCol="0">
            <a:spAutoFit/>
          </a:bodyPr>
          <a:lstStyle/>
          <a:p>
            <a:r>
              <a:rPr lang="fr-FR" sz="3200" b="1" dirty="0" smtClean="0"/>
              <a:t>RESULTATS DES SIMULATIONS</a:t>
            </a:r>
            <a:endParaRPr lang="fr-FR" sz="3200" b="1" dirty="0"/>
          </a:p>
        </p:txBody>
      </p:sp>
      <p:sp>
        <p:nvSpPr>
          <p:cNvPr id="10" name="ZoneTexte 9"/>
          <p:cNvSpPr txBox="1"/>
          <p:nvPr/>
        </p:nvSpPr>
        <p:spPr>
          <a:xfrm>
            <a:off x="467544" y="1196752"/>
            <a:ext cx="8066856" cy="461665"/>
          </a:xfrm>
          <a:prstGeom prst="rect">
            <a:avLst/>
          </a:prstGeom>
          <a:noFill/>
        </p:spPr>
        <p:txBody>
          <a:bodyPr wrap="square" rtlCol="0">
            <a:spAutoFit/>
          </a:bodyPr>
          <a:lstStyle/>
          <a:p>
            <a:r>
              <a:rPr lang="fr-FR" sz="2400" dirty="0" smtClean="0"/>
              <a:t>Impact </a:t>
            </a:r>
            <a:r>
              <a:rPr lang="fr-FR" sz="2400" dirty="0"/>
              <a:t>sur les Recettes totales et l’épargne </a:t>
            </a:r>
            <a:r>
              <a:rPr lang="fr-FR" sz="2400" dirty="0" smtClean="0"/>
              <a:t>publique</a:t>
            </a:r>
            <a:endParaRPr lang="fr-FR" sz="2400" b="1" dirty="0"/>
          </a:p>
        </p:txBody>
      </p:sp>
      <p:sp>
        <p:nvSpPr>
          <p:cNvPr id="4" name="Espace réservé du pied de page 3"/>
          <p:cNvSpPr>
            <a:spLocks noGrp="1"/>
          </p:cNvSpPr>
          <p:nvPr>
            <p:ph type="ftr" sz="quarter" idx="11"/>
          </p:nvPr>
        </p:nvSpPr>
        <p:spPr/>
        <p:txBody>
          <a:bodyPr/>
          <a:lstStyle/>
          <a:p>
            <a:r>
              <a:rPr lang="fr-FR" altLang="en-US" smtClean="0"/>
              <a:t>PRESENTATION DE LA MCS &amp; DU MEGC DU MALI</a:t>
            </a:r>
            <a:endParaRPr lang="en-US" altLang="en-US" dirty="0"/>
          </a:p>
        </p:txBody>
      </p:sp>
      <p:sp>
        <p:nvSpPr>
          <p:cNvPr id="5" name="Espace réservé de la date 4"/>
          <p:cNvSpPr>
            <a:spLocks noGrp="1"/>
          </p:cNvSpPr>
          <p:nvPr>
            <p:ph type="dt" sz="half" idx="10"/>
          </p:nvPr>
        </p:nvSpPr>
        <p:spPr/>
        <p:txBody>
          <a:bodyPr/>
          <a:lstStyle/>
          <a:p>
            <a:pPr eaLnBrk="1" latinLnBrk="0" hangingPunct="1"/>
            <a:fld id="{AE8D0790-86D9-41E7-AAD2-05642C1F58D3}" type="datetime1">
              <a:rPr lang="fr-FR" smtClean="0"/>
              <a:pPr eaLnBrk="1" latinLnBrk="0" hangingPunct="1"/>
              <a:t>15/10/2014</a:t>
            </a:fld>
            <a:endParaRPr lang="en-US"/>
          </a:p>
        </p:txBody>
      </p:sp>
      <p:sp>
        <p:nvSpPr>
          <p:cNvPr id="6" name="Espace réservé du numéro de diapositive 5"/>
          <p:cNvSpPr>
            <a:spLocks noGrp="1"/>
          </p:cNvSpPr>
          <p:nvPr>
            <p:ph type="sldNum" sz="quarter" idx="12"/>
          </p:nvPr>
        </p:nvSpPr>
        <p:spPr/>
        <p:txBody>
          <a:bodyPr/>
          <a:lstStyle/>
          <a:p>
            <a:r>
              <a:rPr lang="en-US" altLang="en-US" smtClean="0"/>
              <a:t>Page </a:t>
            </a:r>
            <a:fld id="{1AA4FAC1-E5EA-4F37-AC9C-EC20A35775CF}" type="slidenum">
              <a:rPr lang="en-US" altLang="en-US" smtClean="0"/>
              <a:pPr/>
              <a:t>29</a:t>
            </a:fld>
            <a:r>
              <a:rPr lang="en-US" altLang="en-US" smtClean="0"/>
              <a:t> / </a:t>
            </a:r>
            <a:endParaRPr lang="en-US" altLang="en-US" dirty="0"/>
          </a:p>
        </p:txBody>
      </p:sp>
      <p:graphicFrame>
        <p:nvGraphicFramePr>
          <p:cNvPr id="3" name="Tableau 2"/>
          <p:cNvGraphicFramePr>
            <a:graphicFrameLocks noGrp="1"/>
          </p:cNvGraphicFramePr>
          <p:nvPr>
            <p:extLst>
              <p:ext uri="{D42A27DB-BD31-4B8C-83A1-F6EECF244321}">
                <p14:modId xmlns:p14="http://schemas.microsoft.com/office/powerpoint/2010/main" xmlns="" val="198172566"/>
              </p:ext>
            </p:extLst>
          </p:nvPr>
        </p:nvGraphicFramePr>
        <p:xfrm>
          <a:off x="467544" y="2362200"/>
          <a:ext cx="8229599" cy="2022189"/>
        </p:xfrm>
        <a:graphic>
          <a:graphicData uri="http://schemas.openxmlformats.org/drawingml/2006/table">
            <a:tbl>
              <a:tblPr firstRow="1" firstCol="1" bandRow="1">
                <a:tableStyleId>{69012ECD-51FC-41F1-AA8D-1B2483CD663E}</a:tableStyleId>
              </a:tblPr>
              <a:tblGrid>
                <a:gridCol w="3922227"/>
                <a:gridCol w="2154509"/>
                <a:gridCol w="2152863"/>
              </a:tblGrid>
              <a:tr h="674063">
                <a:tc>
                  <a:txBody>
                    <a:bodyPr/>
                    <a:lstStyle/>
                    <a:p>
                      <a:pPr algn="just">
                        <a:lnSpc>
                          <a:spcPct val="150000"/>
                        </a:lnSpc>
                        <a:spcAft>
                          <a:spcPts val="0"/>
                        </a:spcAft>
                      </a:pPr>
                      <a:r>
                        <a:rPr lang="fr-FR" sz="2000" dirty="0">
                          <a:effectLst/>
                          <a:latin typeface="+mn-lt"/>
                        </a:rPr>
                        <a:t> </a:t>
                      </a:r>
                      <a:endParaRPr lang="fr-FR" sz="2000" dirty="0">
                        <a:solidFill>
                          <a:srgbClr val="365F91"/>
                        </a:solidFill>
                        <a:effectLst/>
                        <a:latin typeface="+mn-lt"/>
                        <a:ea typeface="Times New Roman"/>
                      </a:endParaRPr>
                    </a:p>
                  </a:txBody>
                  <a:tcPr marL="68580" marR="68580" marT="0" marB="0"/>
                </a:tc>
                <a:tc>
                  <a:txBody>
                    <a:bodyPr/>
                    <a:lstStyle/>
                    <a:p>
                      <a:pPr algn="just">
                        <a:lnSpc>
                          <a:spcPct val="150000"/>
                        </a:lnSpc>
                        <a:spcAft>
                          <a:spcPts val="0"/>
                        </a:spcAft>
                      </a:pPr>
                      <a:r>
                        <a:rPr lang="fr-FR" sz="2000" dirty="0">
                          <a:effectLst/>
                          <a:latin typeface="+mn-lt"/>
                        </a:rPr>
                        <a:t>Simulation </a:t>
                      </a:r>
                      <a:r>
                        <a:rPr lang="fr-FR" sz="2000" dirty="0" smtClean="0">
                          <a:effectLst/>
                          <a:latin typeface="+mn-lt"/>
                        </a:rPr>
                        <a:t>1</a:t>
                      </a:r>
                      <a:endParaRPr lang="fr-FR" sz="2000" dirty="0">
                        <a:solidFill>
                          <a:srgbClr val="365F91"/>
                        </a:solidFill>
                        <a:effectLst/>
                        <a:latin typeface="+mn-lt"/>
                        <a:ea typeface="Times New Roman"/>
                      </a:endParaRPr>
                    </a:p>
                  </a:txBody>
                  <a:tcPr marL="68580" marR="68580" marT="0" marB="0"/>
                </a:tc>
                <a:tc>
                  <a:txBody>
                    <a:bodyPr/>
                    <a:lstStyle/>
                    <a:p>
                      <a:pPr algn="just">
                        <a:lnSpc>
                          <a:spcPct val="150000"/>
                        </a:lnSpc>
                        <a:spcAft>
                          <a:spcPts val="0"/>
                        </a:spcAft>
                      </a:pPr>
                      <a:r>
                        <a:rPr lang="fr-FR" sz="2000" dirty="0">
                          <a:effectLst/>
                          <a:latin typeface="+mn-lt"/>
                        </a:rPr>
                        <a:t>    Simulation </a:t>
                      </a:r>
                      <a:r>
                        <a:rPr lang="fr-FR" sz="2000" dirty="0" smtClean="0">
                          <a:effectLst/>
                          <a:latin typeface="+mn-lt"/>
                        </a:rPr>
                        <a:t>2</a:t>
                      </a:r>
                      <a:endParaRPr lang="fr-FR" sz="2000" dirty="0">
                        <a:solidFill>
                          <a:srgbClr val="365F91"/>
                        </a:solidFill>
                        <a:effectLst/>
                        <a:latin typeface="+mn-lt"/>
                        <a:ea typeface="Times New Roman"/>
                      </a:endParaRPr>
                    </a:p>
                  </a:txBody>
                  <a:tcPr marL="68580" marR="68580" marT="0" marB="0"/>
                </a:tc>
              </a:tr>
              <a:tr h="674063">
                <a:tc>
                  <a:txBody>
                    <a:bodyPr/>
                    <a:lstStyle/>
                    <a:p>
                      <a:pPr algn="just">
                        <a:lnSpc>
                          <a:spcPct val="150000"/>
                        </a:lnSpc>
                        <a:spcAft>
                          <a:spcPts val="0"/>
                        </a:spcAft>
                      </a:pPr>
                      <a:r>
                        <a:rPr lang="fr-FR" sz="2000" dirty="0">
                          <a:effectLst/>
                          <a:latin typeface="+mn-lt"/>
                        </a:rPr>
                        <a:t>Recettes totales</a:t>
                      </a:r>
                      <a:endParaRPr lang="fr-FR" sz="2000" dirty="0">
                        <a:solidFill>
                          <a:srgbClr val="365F91"/>
                        </a:solidFill>
                        <a:effectLst/>
                        <a:latin typeface="+mn-lt"/>
                        <a:ea typeface="Times New Roman"/>
                      </a:endParaRPr>
                    </a:p>
                  </a:txBody>
                  <a:tcPr marL="68580" marR="68580" marT="0" marB="0"/>
                </a:tc>
                <a:tc>
                  <a:txBody>
                    <a:bodyPr/>
                    <a:lstStyle/>
                    <a:p>
                      <a:pPr algn="r">
                        <a:lnSpc>
                          <a:spcPct val="150000"/>
                        </a:lnSpc>
                        <a:spcAft>
                          <a:spcPts val="0"/>
                        </a:spcAft>
                      </a:pPr>
                      <a:r>
                        <a:rPr lang="fr-FR" sz="2000">
                          <a:effectLst/>
                          <a:latin typeface="+mn-lt"/>
                        </a:rPr>
                        <a:t>0,12%</a:t>
                      </a:r>
                      <a:endParaRPr lang="fr-FR" sz="2000">
                        <a:solidFill>
                          <a:srgbClr val="365F91"/>
                        </a:solidFill>
                        <a:effectLst/>
                        <a:latin typeface="+mn-lt"/>
                        <a:ea typeface="Times New Roman"/>
                      </a:endParaRPr>
                    </a:p>
                  </a:txBody>
                  <a:tcPr marL="68580" marR="68580" marT="0" marB="0"/>
                </a:tc>
                <a:tc>
                  <a:txBody>
                    <a:bodyPr/>
                    <a:lstStyle/>
                    <a:p>
                      <a:pPr algn="r">
                        <a:lnSpc>
                          <a:spcPct val="150000"/>
                        </a:lnSpc>
                        <a:spcAft>
                          <a:spcPts val="0"/>
                        </a:spcAft>
                      </a:pPr>
                      <a:r>
                        <a:rPr lang="fr-FR" sz="2000">
                          <a:effectLst/>
                          <a:latin typeface="+mn-lt"/>
                        </a:rPr>
                        <a:t>5,1%</a:t>
                      </a:r>
                      <a:endParaRPr lang="fr-FR" sz="2000">
                        <a:solidFill>
                          <a:srgbClr val="365F91"/>
                        </a:solidFill>
                        <a:effectLst/>
                        <a:latin typeface="+mn-lt"/>
                        <a:ea typeface="Times New Roman"/>
                      </a:endParaRPr>
                    </a:p>
                  </a:txBody>
                  <a:tcPr marL="68580" marR="68580" marT="0" marB="0"/>
                </a:tc>
              </a:tr>
              <a:tr h="674063">
                <a:tc>
                  <a:txBody>
                    <a:bodyPr/>
                    <a:lstStyle/>
                    <a:p>
                      <a:pPr algn="just">
                        <a:lnSpc>
                          <a:spcPct val="150000"/>
                        </a:lnSpc>
                        <a:spcAft>
                          <a:spcPts val="0"/>
                        </a:spcAft>
                      </a:pPr>
                      <a:r>
                        <a:rPr lang="fr-FR" sz="2000">
                          <a:effectLst/>
                          <a:latin typeface="+mn-lt"/>
                        </a:rPr>
                        <a:t>Epargne (chiffre négatif)</a:t>
                      </a:r>
                      <a:endParaRPr lang="fr-FR" sz="2000">
                        <a:solidFill>
                          <a:srgbClr val="365F91"/>
                        </a:solidFill>
                        <a:effectLst/>
                        <a:latin typeface="+mn-lt"/>
                        <a:ea typeface="Times New Roman"/>
                      </a:endParaRPr>
                    </a:p>
                  </a:txBody>
                  <a:tcPr marL="68580" marR="68580" marT="0" marB="0"/>
                </a:tc>
                <a:tc>
                  <a:txBody>
                    <a:bodyPr/>
                    <a:lstStyle/>
                    <a:p>
                      <a:pPr algn="r">
                        <a:lnSpc>
                          <a:spcPct val="150000"/>
                        </a:lnSpc>
                        <a:spcAft>
                          <a:spcPts val="0"/>
                        </a:spcAft>
                      </a:pPr>
                      <a:r>
                        <a:rPr lang="fr-FR" sz="2000" dirty="0">
                          <a:effectLst/>
                          <a:latin typeface="+mn-lt"/>
                        </a:rPr>
                        <a:t>-0,5%</a:t>
                      </a:r>
                      <a:endParaRPr lang="fr-FR" sz="2000" dirty="0">
                        <a:solidFill>
                          <a:srgbClr val="365F91"/>
                        </a:solidFill>
                        <a:effectLst/>
                        <a:latin typeface="+mn-lt"/>
                        <a:ea typeface="Times New Roman"/>
                      </a:endParaRPr>
                    </a:p>
                  </a:txBody>
                  <a:tcPr marL="68580" marR="68580" marT="0" marB="0"/>
                </a:tc>
                <a:tc>
                  <a:txBody>
                    <a:bodyPr/>
                    <a:lstStyle/>
                    <a:p>
                      <a:pPr algn="r">
                        <a:lnSpc>
                          <a:spcPct val="150000"/>
                        </a:lnSpc>
                        <a:spcAft>
                          <a:spcPts val="0"/>
                        </a:spcAft>
                      </a:pPr>
                      <a:r>
                        <a:rPr lang="fr-FR" sz="2000" dirty="0">
                          <a:effectLst/>
                          <a:latin typeface="+mn-lt"/>
                        </a:rPr>
                        <a:t>-19,6%</a:t>
                      </a:r>
                      <a:endParaRPr lang="fr-FR" sz="2000" dirty="0">
                        <a:solidFill>
                          <a:srgbClr val="365F91"/>
                        </a:solidFill>
                        <a:effectLst/>
                        <a:latin typeface="+mn-lt"/>
                        <a:ea typeface="Times New Roman"/>
                      </a:endParaRPr>
                    </a:p>
                  </a:txBody>
                  <a:tcPr marL="68580" marR="68580" marT="0" marB="0"/>
                </a:tc>
              </a:tr>
            </a:tbl>
          </a:graphicData>
        </a:graphic>
      </p:graphicFrame>
      <p:sp>
        <p:nvSpPr>
          <p:cNvPr id="7" name="ZoneTexte 6"/>
          <p:cNvSpPr txBox="1"/>
          <p:nvPr/>
        </p:nvSpPr>
        <p:spPr>
          <a:xfrm>
            <a:off x="467544" y="4501207"/>
            <a:ext cx="2428056" cy="276999"/>
          </a:xfrm>
          <a:prstGeom prst="rect">
            <a:avLst/>
          </a:prstGeom>
          <a:noFill/>
        </p:spPr>
        <p:txBody>
          <a:bodyPr wrap="square" rtlCol="0">
            <a:spAutoFit/>
          </a:bodyPr>
          <a:lstStyle/>
          <a:p>
            <a:r>
              <a:rPr lang="fr-FR" sz="1200" u="sng" dirty="0" smtClean="0">
                <a:solidFill>
                  <a:srgbClr val="FF0000"/>
                </a:solidFill>
              </a:rPr>
              <a:t>AUTEURS</a:t>
            </a:r>
            <a:r>
              <a:rPr lang="fr-FR" sz="1200" dirty="0" smtClean="0">
                <a:solidFill>
                  <a:srgbClr val="FF0000"/>
                </a:solidFill>
              </a:rPr>
              <a:t>: CNPE, AFRISTAT </a:t>
            </a:r>
            <a:endParaRPr lang="fr-FR" sz="1200" dirty="0">
              <a:solidFill>
                <a:srgbClr val="FF0000"/>
              </a:solidFill>
            </a:endParaRPr>
          </a:p>
        </p:txBody>
      </p:sp>
    </p:spTree>
    <p:extLst>
      <p:ext uri="{BB962C8B-B14F-4D97-AF65-F5344CB8AC3E}">
        <p14:creationId xmlns:p14="http://schemas.microsoft.com/office/powerpoint/2010/main" xmlns="" val="23359245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style>
          <a:lnRef idx="1">
            <a:schemeClr val="accent6"/>
          </a:lnRef>
          <a:fillRef idx="2">
            <a:schemeClr val="accent6"/>
          </a:fillRef>
          <a:effectRef idx="1">
            <a:schemeClr val="accent6"/>
          </a:effectRef>
          <a:fontRef idx="minor">
            <a:schemeClr val="dk1"/>
          </a:fontRef>
        </p:style>
        <p:txBody>
          <a:bodyPr/>
          <a:lstStyle/>
          <a:p>
            <a:pPr fontAlgn="auto">
              <a:spcAft>
                <a:spcPts val="0"/>
              </a:spcAft>
              <a:defRPr/>
            </a:pPr>
            <a:r>
              <a:rPr lang="en-US" dirty="0" smtClean="0"/>
              <a:t>CONTEXTE ET JUSTIFICATION</a:t>
            </a:r>
            <a:endParaRPr lang="en-US" dirty="0"/>
          </a:p>
        </p:txBody>
      </p:sp>
      <p:sp>
        <p:nvSpPr>
          <p:cNvPr id="6147" name="Rectangle 3"/>
          <p:cNvSpPr>
            <a:spLocks noGrp="1" noChangeArrowheads="1"/>
          </p:cNvSpPr>
          <p:nvPr>
            <p:ph idx="1"/>
          </p:nvPr>
        </p:nvSpPr>
        <p:spPr>
          <a:xfrm>
            <a:off x="457200" y="1600200"/>
            <a:ext cx="8229600" cy="4648200"/>
          </a:xfrm>
        </p:spPr>
        <p:txBody>
          <a:bodyPr>
            <a:noAutofit/>
          </a:bodyPr>
          <a:lstStyle/>
          <a:p>
            <a:pPr algn="just" defTabSz="457200">
              <a:spcBef>
                <a:spcPts val="0"/>
              </a:spcBef>
              <a:buClr>
                <a:srgbClr val="404040"/>
              </a:buClr>
              <a:buFont typeface="Wingdings" pitchFamily="2" charset="2"/>
              <a:buChar char="v"/>
            </a:pPr>
            <a:r>
              <a:rPr lang="fr-FR" sz="2400" dirty="0" smtClean="0">
                <a:solidFill>
                  <a:srgbClr val="000000"/>
                </a:solidFill>
                <a:latin typeface="+mj-lt"/>
              </a:rPr>
              <a:t>La mise en place des Matrices de Comptabilité Sociale (MCS) par la Commission dans ses Etats membres découle d’un besoin qui est celui de réaliser des études d’impacts qui s’imposent avec certains grands dossiers comme notamment DSRP, PER, et le suivi des processus d’intégration régionale. </a:t>
            </a:r>
            <a:endParaRPr lang="fr-FR" sz="2400" dirty="0" smtClean="0">
              <a:solidFill>
                <a:srgbClr val="000000"/>
              </a:solidFill>
              <a:latin typeface="+mj-lt"/>
            </a:endParaRPr>
          </a:p>
          <a:p>
            <a:pPr algn="just" defTabSz="457200">
              <a:spcBef>
                <a:spcPts val="0"/>
              </a:spcBef>
              <a:buClr>
                <a:srgbClr val="404040"/>
              </a:buClr>
              <a:buNone/>
            </a:pPr>
            <a:endParaRPr lang="fr-FR" sz="2400" dirty="0">
              <a:solidFill>
                <a:srgbClr val="000000"/>
              </a:solidFill>
              <a:latin typeface="+mj-lt"/>
            </a:endParaRPr>
          </a:p>
          <a:p>
            <a:pPr algn="just" defTabSz="457200">
              <a:spcBef>
                <a:spcPts val="0"/>
              </a:spcBef>
              <a:buClr>
                <a:srgbClr val="404040"/>
              </a:buClr>
              <a:buFont typeface="Wingdings" pitchFamily="2" charset="2"/>
              <a:buChar char="v"/>
            </a:pPr>
            <a:r>
              <a:rPr lang="fr-FR" sz="2400" dirty="0" smtClean="0">
                <a:solidFill>
                  <a:srgbClr val="000000"/>
                </a:solidFill>
                <a:latin typeface="+mj-lt"/>
              </a:rPr>
              <a:t>En 2007, a eu lieu une première tentative de construction de MCS  dans les Etats membres. La deuxième tenue en 2010 dans les Etats membres a servi à la collecte des données et la construction de la MCS 2007.</a:t>
            </a:r>
          </a:p>
          <a:p>
            <a:pPr algn="just" defTabSz="457200">
              <a:lnSpc>
                <a:spcPct val="110000"/>
              </a:lnSpc>
              <a:spcBef>
                <a:spcPts val="0"/>
              </a:spcBef>
              <a:buClr>
                <a:srgbClr val="404040"/>
              </a:buClr>
              <a:buFont typeface="Wingdings" pitchFamily="2" charset="2"/>
              <a:buChar char="v"/>
            </a:pPr>
            <a:endParaRPr lang="fr-FR" sz="2400" dirty="0" smtClean="0">
              <a:solidFill>
                <a:srgbClr val="000000"/>
              </a:solidFill>
              <a:latin typeface="+mj-lt"/>
            </a:endParaRPr>
          </a:p>
          <a:p>
            <a:pPr algn="just" defTabSz="457200">
              <a:lnSpc>
                <a:spcPct val="110000"/>
              </a:lnSpc>
              <a:spcBef>
                <a:spcPts val="0"/>
              </a:spcBef>
              <a:buClr>
                <a:srgbClr val="404040"/>
              </a:buClr>
              <a:buFont typeface="Wingdings" pitchFamily="2" charset="2"/>
              <a:buChar char="v"/>
            </a:pPr>
            <a:endParaRPr lang="fr-FR" sz="1400" dirty="0" smtClean="0">
              <a:solidFill>
                <a:srgbClr val="000000"/>
              </a:solidFill>
              <a:latin typeface="Trebuchet MS" pitchFamily="34" charset="0"/>
            </a:endParaRPr>
          </a:p>
          <a:p>
            <a:pPr defTabSz="457200">
              <a:lnSpc>
                <a:spcPct val="110000"/>
              </a:lnSpc>
              <a:spcBef>
                <a:spcPts val="0"/>
              </a:spcBef>
              <a:buClr>
                <a:srgbClr val="404040"/>
              </a:buClr>
              <a:buFont typeface="Wingdings" pitchFamily="2" charset="2"/>
              <a:buChar char="v"/>
            </a:pPr>
            <a:endParaRPr lang="fr-FR" sz="1400" dirty="0" smtClean="0">
              <a:solidFill>
                <a:srgbClr val="000000"/>
              </a:solidFill>
              <a:latin typeface="Trebuchet MS" pitchFamily="34" charset="0"/>
            </a:endParaRPr>
          </a:p>
          <a:p>
            <a:pPr defTabSz="457200">
              <a:lnSpc>
                <a:spcPct val="110000"/>
              </a:lnSpc>
              <a:spcBef>
                <a:spcPts val="0"/>
              </a:spcBef>
              <a:buClr>
                <a:srgbClr val="404040"/>
              </a:buClr>
              <a:buFont typeface="Wingdings" pitchFamily="2" charset="2"/>
              <a:buChar char="v"/>
            </a:pPr>
            <a:endParaRPr lang="fr-FR" sz="1400" dirty="0">
              <a:solidFill>
                <a:srgbClr val="000000"/>
              </a:solidFill>
              <a:latin typeface="Trebuchet MS" pitchFamily="34" charset="0"/>
            </a:endParaRPr>
          </a:p>
        </p:txBody>
      </p:sp>
      <p:sp>
        <p:nvSpPr>
          <p:cNvPr id="4" name="Espace réservé du pied de page 3"/>
          <p:cNvSpPr>
            <a:spLocks noGrp="1"/>
          </p:cNvSpPr>
          <p:nvPr>
            <p:ph type="ftr" sz="quarter" idx="11"/>
          </p:nvPr>
        </p:nvSpPr>
        <p:spPr/>
        <p:txBody>
          <a:bodyPr/>
          <a:lstStyle/>
          <a:p>
            <a:r>
              <a:rPr lang="fr-FR" smtClean="0"/>
              <a:t>PRESENTATION DE LA MCS &amp; DU MEGC DU MALI</a:t>
            </a:r>
            <a:endParaRPr lang="en-US" altLang="en-US" dirty="0"/>
          </a:p>
        </p:txBody>
      </p:sp>
      <p:sp>
        <p:nvSpPr>
          <p:cNvPr id="3" name="Espace réservé de la date 2"/>
          <p:cNvSpPr>
            <a:spLocks noGrp="1"/>
          </p:cNvSpPr>
          <p:nvPr>
            <p:ph type="dt" sz="half" idx="10"/>
          </p:nvPr>
        </p:nvSpPr>
        <p:spPr/>
        <p:txBody>
          <a:bodyPr/>
          <a:lstStyle/>
          <a:p>
            <a:pPr eaLnBrk="1" latinLnBrk="0" hangingPunct="1"/>
            <a:fld id="{8035C2D6-93DD-429D-8B46-55369271568F}" type="datetime1">
              <a:rPr lang="fr-FR" smtClean="0"/>
              <a:pPr eaLnBrk="1" latinLnBrk="0" hangingPunct="1"/>
              <a:t>15/10/2014</a:t>
            </a:fld>
            <a:endParaRPr lang="en-US"/>
          </a:p>
        </p:txBody>
      </p:sp>
      <p:sp>
        <p:nvSpPr>
          <p:cNvPr id="6" name="Espace réservé du numéro de diapositive 5"/>
          <p:cNvSpPr>
            <a:spLocks noGrp="1"/>
          </p:cNvSpPr>
          <p:nvPr>
            <p:ph type="sldNum" sz="quarter" idx="12"/>
          </p:nvPr>
        </p:nvSpPr>
        <p:spPr/>
        <p:txBody>
          <a:bodyPr/>
          <a:lstStyle/>
          <a:p>
            <a:r>
              <a:rPr lang="en-US" altLang="en-US" smtClean="0"/>
              <a:t>Page </a:t>
            </a:r>
            <a:fld id="{1AA4FAC1-E5EA-4F37-AC9C-EC20A35775CF}" type="slidenum">
              <a:rPr lang="en-US" altLang="en-US" smtClean="0"/>
              <a:pPr/>
              <a:t>3</a:t>
            </a:fld>
            <a:r>
              <a:rPr lang="en-US" altLang="en-US" smtClean="0"/>
              <a:t> / </a:t>
            </a:r>
            <a:endParaRPr lang="en-US" altLang="en-US" dirty="0"/>
          </a:p>
        </p:txBody>
      </p:sp>
    </p:spTree>
    <p:extLst>
      <p:ext uri="{BB962C8B-B14F-4D97-AF65-F5344CB8AC3E}">
        <p14:creationId xmlns:p14="http://schemas.microsoft.com/office/powerpoint/2010/main" xmlns="" val="332134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p:cTn id="7" dur="1000" fill="hold"/>
                                        <p:tgtEl>
                                          <p:spTgt spid="6146"/>
                                        </p:tgtEl>
                                        <p:attrNameLst>
                                          <p:attrName>ppt_w</p:attrName>
                                        </p:attrNameLst>
                                      </p:cBhvr>
                                      <p:tavLst>
                                        <p:tav tm="0">
                                          <p:val>
                                            <p:fltVal val="0"/>
                                          </p:val>
                                        </p:tav>
                                        <p:tav tm="100000">
                                          <p:val>
                                            <p:strVal val="#ppt_w"/>
                                          </p:val>
                                        </p:tav>
                                      </p:tavLst>
                                    </p:anim>
                                    <p:anim calcmode="lin" valueType="num">
                                      <p:cBhvr>
                                        <p:cTn id="8" dur="1000" fill="hold"/>
                                        <p:tgtEl>
                                          <p:spTgt spid="6146"/>
                                        </p:tgtEl>
                                        <p:attrNameLst>
                                          <p:attrName>ppt_h</p:attrName>
                                        </p:attrNameLst>
                                      </p:cBhvr>
                                      <p:tavLst>
                                        <p:tav tm="0">
                                          <p:val>
                                            <p:fltVal val="0"/>
                                          </p:val>
                                        </p:tav>
                                        <p:tav tm="100000">
                                          <p:val>
                                            <p:strVal val="#ppt_h"/>
                                          </p:val>
                                        </p:tav>
                                      </p:tavLst>
                                    </p:anim>
                                    <p:anim calcmode="lin" valueType="num">
                                      <p:cBhvr>
                                        <p:cTn id="9" dur="1000" fill="hold"/>
                                        <p:tgtEl>
                                          <p:spTgt spid="6146"/>
                                        </p:tgtEl>
                                        <p:attrNameLst>
                                          <p:attrName>style.rotation</p:attrName>
                                        </p:attrNameLst>
                                      </p:cBhvr>
                                      <p:tavLst>
                                        <p:tav tm="0">
                                          <p:val>
                                            <p:fltVal val="90"/>
                                          </p:val>
                                        </p:tav>
                                        <p:tav tm="100000">
                                          <p:val>
                                            <p:fltVal val="0"/>
                                          </p:val>
                                        </p:tav>
                                      </p:tavLst>
                                    </p:anim>
                                    <p:animEffect transition="in" filter="fade">
                                      <p:cBhvr>
                                        <p:cTn id="10" dur="10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nimBg="1"/>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ZoneTexte 7"/>
          <p:cNvSpPr txBox="1"/>
          <p:nvPr/>
        </p:nvSpPr>
        <p:spPr>
          <a:xfrm>
            <a:off x="611560" y="332656"/>
            <a:ext cx="7344816" cy="584775"/>
          </a:xfrm>
          <a:prstGeom prst="rect">
            <a:avLst/>
          </a:prstGeom>
          <a:noFill/>
        </p:spPr>
        <p:txBody>
          <a:bodyPr wrap="square" rtlCol="0">
            <a:spAutoFit/>
          </a:bodyPr>
          <a:lstStyle/>
          <a:p>
            <a:r>
              <a:rPr lang="fr-FR" sz="3200" b="1" dirty="0" smtClean="0"/>
              <a:t>RESULTATS </a:t>
            </a:r>
            <a:r>
              <a:rPr lang="fr-FR" sz="3200" b="1" dirty="0"/>
              <a:t>DES </a:t>
            </a:r>
            <a:r>
              <a:rPr lang="fr-FR" sz="3200" b="1" dirty="0" smtClean="0"/>
              <a:t>SIMULATIONS</a:t>
            </a:r>
            <a:endParaRPr lang="fr-FR" sz="3200" b="1" dirty="0"/>
          </a:p>
        </p:txBody>
      </p:sp>
      <p:sp>
        <p:nvSpPr>
          <p:cNvPr id="10" name="ZoneTexte 9"/>
          <p:cNvSpPr txBox="1"/>
          <p:nvPr/>
        </p:nvSpPr>
        <p:spPr>
          <a:xfrm>
            <a:off x="467544" y="1196752"/>
            <a:ext cx="8066856" cy="461665"/>
          </a:xfrm>
          <a:prstGeom prst="rect">
            <a:avLst/>
          </a:prstGeom>
          <a:noFill/>
        </p:spPr>
        <p:txBody>
          <a:bodyPr wrap="square" rtlCol="0">
            <a:spAutoFit/>
          </a:bodyPr>
          <a:lstStyle/>
          <a:p>
            <a:r>
              <a:rPr lang="fr-FR" sz="2400" dirty="0" smtClean="0"/>
              <a:t>Impact </a:t>
            </a:r>
            <a:r>
              <a:rPr lang="fr-FR" sz="2400" dirty="0"/>
              <a:t>sur les </a:t>
            </a:r>
            <a:r>
              <a:rPr lang="fr-FR" sz="2400" dirty="0" smtClean="0"/>
              <a:t>Investissements</a:t>
            </a:r>
            <a:endParaRPr lang="fr-FR" sz="2400" b="1" dirty="0"/>
          </a:p>
        </p:txBody>
      </p:sp>
      <p:sp>
        <p:nvSpPr>
          <p:cNvPr id="4" name="Espace réservé du pied de page 3"/>
          <p:cNvSpPr>
            <a:spLocks noGrp="1"/>
          </p:cNvSpPr>
          <p:nvPr>
            <p:ph type="ftr" sz="quarter" idx="11"/>
          </p:nvPr>
        </p:nvSpPr>
        <p:spPr/>
        <p:txBody>
          <a:bodyPr/>
          <a:lstStyle/>
          <a:p>
            <a:r>
              <a:rPr lang="fr-FR" altLang="en-US" smtClean="0"/>
              <a:t>PRESENTATION DE LA MCS &amp; DU MEGC DU MALI</a:t>
            </a:r>
            <a:endParaRPr lang="en-US" altLang="en-US" dirty="0"/>
          </a:p>
        </p:txBody>
      </p:sp>
      <p:sp>
        <p:nvSpPr>
          <p:cNvPr id="5" name="Espace réservé de la date 4"/>
          <p:cNvSpPr>
            <a:spLocks noGrp="1"/>
          </p:cNvSpPr>
          <p:nvPr>
            <p:ph type="dt" sz="half" idx="10"/>
          </p:nvPr>
        </p:nvSpPr>
        <p:spPr/>
        <p:txBody>
          <a:bodyPr/>
          <a:lstStyle/>
          <a:p>
            <a:pPr eaLnBrk="1" latinLnBrk="0" hangingPunct="1"/>
            <a:fld id="{AE8D0790-86D9-41E7-AAD2-05642C1F58D3}" type="datetime1">
              <a:rPr lang="fr-FR" smtClean="0"/>
              <a:pPr eaLnBrk="1" latinLnBrk="0" hangingPunct="1"/>
              <a:t>15/10/2014</a:t>
            </a:fld>
            <a:endParaRPr lang="en-US"/>
          </a:p>
        </p:txBody>
      </p:sp>
      <p:sp>
        <p:nvSpPr>
          <p:cNvPr id="6" name="Espace réservé du numéro de diapositive 5"/>
          <p:cNvSpPr>
            <a:spLocks noGrp="1"/>
          </p:cNvSpPr>
          <p:nvPr>
            <p:ph type="sldNum" sz="quarter" idx="12"/>
          </p:nvPr>
        </p:nvSpPr>
        <p:spPr/>
        <p:txBody>
          <a:bodyPr/>
          <a:lstStyle/>
          <a:p>
            <a:r>
              <a:rPr lang="en-US" altLang="en-US" smtClean="0"/>
              <a:t>Page </a:t>
            </a:r>
            <a:fld id="{1AA4FAC1-E5EA-4F37-AC9C-EC20A35775CF}" type="slidenum">
              <a:rPr lang="en-US" altLang="en-US" smtClean="0"/>
              <a:pPr/>
              <a:t>30</a:t>
            </a:fld>
            <a:r>
              <a:rPr lang="en-US" altLang="en-US" smtClean="0"/>
              <a:t> / </a:t>
            </a:r>
            <a:endParaRPr lang="en-US" altLang="en-US" dirty="0"/>
          </a:p>
        </p:txBody>
      </p:sp>
      <p:graphicFrame>
        <p:nvGraphicFramePr>
          <p:cNvPr id="3" name="Tableau 2"/>
          <p:cNvGraphicFramePr>
            <a:graphicFrameLocks noGrp="1"/>
          </p:cNvGraphicFramePr>
          <p:nvPr>
            <p:extLst>
              <p:ext uri="{D42A27DB-BD31-4B8C-83A1-F6EECF244321}">
                <p14:modId xmlns:p14="http://schemas.microsoft.com/office/powerpoint/2010/main" xmlns="" val="3635406377"/>
              </p:ext>
            </p:extLst>
          </p:nvPr>
        </p:nvGraphicFramePr>
        <p:xfrm>
          <a:off x="467544" y="2362200"/>
          <a:ext cx="8229599" cy="2022189"/>
        </p:xfrm>
        <a:graphic>
          <a:graphicData uri="http://schemas.openxmlformats.org/drawingml/2006/table">
            <a:tbl>
              <a:tblPr firstRow="1" firstCol="1" bandRow="1">
                <a:tableStyleId>{69012ECD-51FC-41F1-AA8D-1B2483CD663E}</a:tableStyleId>
              </a:tblPr>
              <a:tblGrid>
                <a:gridCol w="3922227"/>
                <a:gridCol w="2154509"/>
                <a:gridCol w="2152863"/>
              </a:tblGrid>
              <a:tr h="674063">
                <a:tc>
                  <a:txBody>
                    <a:bodyPr/>
                    <a:lstStyle/>
                    <a:p>
                      <a:pPr algn="just">
                        <a:lnSpc>
                          <a:spcPct val="150000"/>
                        </a:lnSpc>
                        <a:spcAft>
                          <a:spcPts val="0"/>
                        </a:spcAft>
                      </a:pPr>
                      <a:r>
                        <a:rPr lang="fr-FR" sz="2000" dirty="0">
                          <a:effectLst/>
                          <a:latin typeface="+mn-lt"/>
                        </a:rPr>
                        <a:t> </a:t>
                      </a:r>
                      <a:endParaRPr lang="fr-FR" sz="2000" dirty="0">
                        <a:solidFill>
                          <a:srgbClr val="365F91"/>
                        </a:solidFill>
                        <a:effectLst/>
                        <a:latin typeface="+mn-lt"/>
                        <a:ea typeface="Times New Roman"/>
                      </a:endParaRPr>
                    </a:p>
                  </a:txBody>
                  <a:tcPr marL="68580" marR="68580" marT="0" marB="0"/>
                </a:tc>
                <a:tc>
                  <a:txBody>
                    <a:bodyPr/>
                    <a:lstStyle/>
                    <a:p>
                      <a:pPr algn="just">
                        <a:lnSpc>
                          <a:spcPct val="150000"/>
                        </a:lnSpc>
                        <a:spcAft>
                          <a:spcPts val="0"/>
                        </a:spcAft>
                      </a:pPr>
                      <a:r>
                        <a:rPr lang="fr-FR" sz="2000" dirty="0">
                          <a:effectLst/>
                          <a:latin typeface="+mn-lt"/>
                        </a:rPr>
                        <a:t>Simulation </a:t>
                      </a:r>
                      <a:r>
                        <a:rPr lang="fr-FR" sz="2000" dirty="0" smtClean="0">
                          <a:effectLst/>
                          <a:latin typeface="+mn-lt"/>
                        </a:rPr>
                        <a:t>1</a:t>
                      </a:r>
                      <a:endParaRPr lang="fr-FR" sz="2000" dirty="0">
                        <a:solidFill>
                          <a:srgbClr val="365F91"/>
                        </a:solidFill>
                        <a:effectLst/>
                        <a:latin typeface="+mn-lt"/>
                        <a:ea typeface="Times New Roman"/>
                      </a:endParaRPr>
                    </a:p>
                  </a:txBody>
                  <a:tcPr marL="68580" marR="68580" marT="0" marB="0"/>
                </a:tc>
                <a:tc>
                  <a:txBody>
                    <a:bodyPr/>
                    <a:lstStyle/>
                    <a:p>
                      <a:pPr algn="just">
                        <a:lnSpc>
                          <a:spcPct val="150000"/>
                        </a:lnSpc>
                        <a:spcAft>
                          <a:spcPts val="0"/>
                        </a:spcAft>
                      </a:pPr>
                      <a:r>
                        <a:rPr lang="fr-FR" sz="2000" dirty="0">
                          <a:effectLst/>
                          <a:latin typeface="+mn-lt"/>
                        </a:rPr>
                        <a:t>    Simulation </a:t>
                      </a:r>
                      <a:r>
                        <a:rPr lang="fr-FR" sz="2000" dirty="0" smtClean="0">
                          <a:effectLst/>
                          <a:latin typeface="+mn-lt"/>
                        </a:rPr>
                        <a:t>2</a:t>
                      </a:r>
                      <a:endParaRPr lang="fr-FR" sz="2000" dirty="0">
                        <a:solidFill>
                          <a:srgbClr val="365F91"/>
                        </a:solidFill>
                        <a:effectLst/>
                        <a:latin typeface="+mn-lt"/>
                        <a:ea typeface="Times New Roman"/>
                      </a:endParaRPr>
                    </a:p>
                  </a:txBody>
                  <a:tcPr marL="68580" marR="68580" marT="0" marB="0"/>
                </a:tc>
              </a:tr>
              <a:tr h="674063">
                <a:tc>
                  <a:txBody>
                    <a:bodyPr/>
                    <a:lstStyle/>
                    <a:p>
                      <a:pPr algn="just">
                        <a:lnSpc>
                          <a:spcPct val="150000"/>
                        </a:lnSpc>
                        <a:spcAft>
                          <a:spcPts val="0"/>
                        </a:spcAft>
                      </a:pPr>
                      <a:r>
                        <a:rPr lang="fr-FR" sz="2000" dirty="0" smtClean="0">
                          <a:solidFill>
                            <a:schemeClr val="tx1"/>
                          </a:solidFill>
                          <a:effectLst/>
                          <a:latin typeface="+mn-lt"/>
                          <a:ea typeface="+mn-ea"/>
                        </a:rPr>
                        <a:t>Investissements</a:t>
                      </a:r>
                      <a:r>
                        <a:rPr lang="fr-FR" sz="2000" baseline="0" dirty="0" smtClean="0">
                          <a:solidFill>
                            <a:schemeClr val="tx1"/>
                          </a:solidFill>
                          <a:effectLst/>
                          <a:latin typeface="+mn-lt"/>
                          <a:ea typeface="+mn-ea"/>
                        </a:rPr>
                        <a:t> publics</a:t>
                      </a:r>
                      <a:endParaRPr lang="fr-FR" sz="2000" dirty="0">
                        <a:solidFill>
                          <a:srgbClr val="365F91"/>
                        </a:solidFill>
                        <a:effectLst/>
                        <a:latin typeface="+mn-lt"/>
                        <a:ea typeface="Times New Roman"/>
                      </a:endParaRPr>
                    </a:p>
                  </a:txBody>
                  <a:tcPr marL="68580" marR="68580" marT="0" marB="0"/>
                </a:tc>
                <a:tc>
                  <a:txBody>
                    <a:bodyPr/>
                    <a:lstStyle/>
                    <a:p>
                      <a:pPr algn="r">
                        <a:lnSpc>
                          <a:spcPct val="150000"/>
                        </a:lnSpc>
                        <a:spcAft>
                          <a:spcPts val="0"/>
                        </a:spcAft>
                      </a:pPr>
                      <a:r>
                        <a:rPr lang="fr-FR" sz="2000" dirty="0" smtClean="0">
                          <a:effectLst/>
                          <a:latin typeface="+mn-lt"/>
                        </a:rPr>
                        <a:t>0,01%</a:t>
                      </a:r>
                      <a:endParaRPr lang="fr-FR" sz="2000" dirty="0">
                        <a:solidFill>
                          <a:srgbClr val="365F91"/>
                        </a:solidFill>
                        <a:effectLst/>
                        <a:latin typeface="+mn-lt"/>
                        <a:ea typeface="Times New Roman"/>
                      </a:endParaRPr>
                    </a:p>
                  </a:txBody>
                  <a:tcPr marL="68580" marR="68580" marT="0" marB="0"/>
                </a:tc>
                <a:tc>
                  <a:txBody>
                    <a:bodyPr/>
                    <a:lstStyle/>
                    <a:p>
                      <a:pPr algn="r">
                        <a:lnSpc>
                          <a:spcPct val="150000"/>
                        </a:lnSpc>
                        <a:spcAft>
                          <a:spcPts val="0"/>
                        </a:spcAft>
                      </a:pPr>
                      <a:r>
                        <a:rPr lang="fr-FR" sz="2000" dirty="0" smtClean="0">
                          <a:effectLst/>
                          <a:latin typeface="+mn-lt"/>
                        </a:rPr>
                        <a:t>1,6%</a:t>
                      </a:r>
                      <a:endParaRPr lang="fr-FR" sz="2000" dirty="0">
                        <a:solidFill>
                          <a:srgbClr val="365F91"/>
                        </a:solidFill>
                        <a:effectLst/>
                        <a:latin typeface="+mn-lt"/>
                        <a:ea typeface="Times New Roman"/>
                      </a:endParaRPr>
                    </a:p>
                  </a:txBody>
                  <a:tcPr marL="68580" marR="68580" marT="0" marB="0"/>
                </a:tc>
              </a:tr>
              <a:tr h="674063">
                <a:tc>
                  <a:txBody>
                    <a:bodyPr/>
                    <a:lstStyle/>
                    <a:p>
                      <a:pPr algn="just">
                        <a:lnSpc>
                          <a:spcPct val="150000"/>
                        </a:lnSpc>
                        <a:spcAft>
                          <a:spcPts val="0"/>
                        </a:spcAft>
                      </a:pPr>
                      <a:r>
                        <a:rPr lang="fr-FR" sz="2000" dirty="0" smtClean="0">
                          <a:solidFill>
                            <a:schemeClr val="tx1"/>
                          </a:solidFill>
                          <a:effectLst/>
                          <a:latin typeface="+mn-lt"/>
                          <a:ea typeface="+mn-ea"/>
                        </a:rPr>
                        <a:t>Investissements</a:t>
                      </a:r>
                      <a:r>
                        <a:rPr lang="fr-FR" sz="2000" baseline="0" dirty="0" smtClean="0">
                          <a:solidFill>
                            <a:schemeClr val="tx1"/>
                          </a:solidFill>
                          <a:effectLst/>
                          <a:latin typeface="+mn-lt"/>
                          <a:ea typeface="+mn-ea"/>
                        </a:rPr>
                        <a:t> privés</a:t>
                      </a:r>
                      <a:endParaRPr lang="fr-FR" sz="2000" dirty="0">
                        <a:solidFill>
                          <a:srgbClr val="365F91"/>
                        </a:solidFill>
                        <a:effectLst/>
                        <a:latin typeface="+mn-lt"/>
                        <a:ea typeface="Times New Roman"/>
                      </a:endParaRPr>
                    </a:p>
                  </a:txBody>
                  <a:tcPr marL="68580" marR="68580" marT="0" marB="0"/>
                </a:tc>
                <a:tc>
                  <a:txBody>
                    <a:bodyPr/>
                    <a:lstStyle/>
                    <a:p>
                      <a:pPr algn="r">
                        <a:lnSpc>
                          <a:spcPct val="150000"/>
                        </a:lnSpc>
                        <a:spcAft>
                          <a:spcPts val="0"/>
                        </a:spcAft>
                      </a:pPr>
                      <a:r>
                        <a:rPr lang="fr-FR" sz="2000" dirty="0" smtClean="0">
                          <a:effectLst/>
                          <a:latin typeface="+mn-lt"/>
                        </a:rPr>
                        <a:t>0,14%</a:t>
                      </a:r>
                      <a:endParaRPr lang="fr-FR" sz="2000" dirty="0">
                        <a:solidFill>
                          <a:srgbClr val="365F91"/>
                        </a:solidFill>
                        <a:effectLst/>
                        <a:latin typeface="+mn-lt"/>
                        <a:ea typeface="Times New Roman"/>
                      </a:endParaRPr>
                    </a:p>
                  </a:txBody>
                  <a:tcPr marL="68580" marR="68580" marT="0" marB="0"/>
                </a:tc>
                <a:tc>
                  <a:txBody>
                    <a:bodyPr/>
                    <a:lstStyle/>
                    <a:p>
                      <a:pPr algn="r">
                        <a:lnSpc>
                          <a:spcPct val="150000"/>
                        </a:lnSpc>
                        <a:spcAft>
                          <a:spcPts val="0"/>
                        </a:spcAft>
                      </a:pPr>
                      <a:r>
                        <a:rPr lang="fr-FR" sz="2000" dirty="0" smtClean="0">
                          <a:effectLst/>
                          <a:latin typeface="+mn-lt"/>
                        </a:rPr>
                        <a:t>4,7%</a:t>
                      </a:r>
                      <a:endParaRPr lang="fr-FR" sz="2000" dirty="0">
                        <a:solidFill>
                          <a:srgbClr val="365F91"/>
                        </a:solidFill>
                        <a:effectLst/>
                        <a:latin typeface="+mn-lt"/>
                        <a:ea typeface="Times New Roman"/>
                      </a:endParaRPr>
                    </a:p>
                  </a:txBody>
                  <a:tcPr marL="68580" marR="68580" marT="0" marB="0"/>
                </a:tc>
              </a:tr>
            </a:tbl>
          </a:graphicData>
        </a:graphic>
      </p:graphicFrame>
      <p:sp>
        <p:nvSpPr>
          <p:cNvPr id="9" name="ZoneTexte 8"/>
          <p:cNvSpPr txBox="1"/>
          <p:nvPr/>
        </p:nvSpPr>
        <p:spPr>
          <a:xfrm>
            <a:off x="467544" y="4501207"/>
            <a:ext cx="2428056" cy="276999"/>
          </a:xfrm>
          <a:prstGeom prst="rect">
            <a:avLst/>
          </a:prstGeom>
          <a:noFill/>
        </p:spPr>
        <p:txBody>
          <a:bodyPr wrap="square" rtlCol="0">
            <a:spAutoFit/>
          </a:bodyPr>
          <a:lstStyle/>
          <a:p>
            <a:r>
              <a:rPr lang="fr-FR" sz="1200" u="sng" dirty="0" smtClean="0">
                <a:solidFill>
                  <a:srgbClr val="FF0000"/>
                </a:solidFill>
              </a:rPr>
              <a:t>AUTEURS</a:t>
            </a:r>
            <a:r>
              <a:rPr lang="fr-FR" sz="1200" dirty="0" smtClean="0">
                <a:solidFill>
                  <a:srgbClr val="FF0000"/>
                </a:solidFill>
              </a:rPr>
              <a:t>: CNPE, AFRISTAT </a:t>
            </a:r>
            <a:endParaRPr lang="fr-FR" sz="1200" dirty="0">
              <a:solidFill>
                <a:srgbClr val="FF0000"/>
              </a:solidFill>
            </a:endParaRPr>
          </a:p>
        </p:txBody>
      </p:sp>
    </p:spTree>
    <p:extLst>
      <p:ext uri="{BB962C8B-B14F-4D97-AF65-F5344CB8AC3E}">
        <p14:creationId xmlns:p14="http://schemas.microsoft.com/office/powerpoint/2010/main" xmlns="" val="36276039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ZoneTexte 7"/>
          <p:cNvSpPr txBox="1"/>
          <p:nvPr/>
        </p:nvSpPr>
        <p:spPr>
          <a:xfrm>
            <a:off x="611560" y="302677"/>
            <a:ext cx="7344816" cy="584775"/>
          </a:xfrm>
          <a:prstGeom prst="rect">
            <a:avLst/>
          </a:prstGeom>
          <a:noFill/>
        </p:spPr>
        <p:txBody>
          <a:bodyPr wrap="square" rtlCol="0">
            <a:spAutoFit/>
          </a:bodyPr>
          <a:lstStyle/>
          <a:p>
            <a:r>
              <a:rPr lang="fr-FR" sz="3200" b="1" dirty="0" smtClean="0"/>
              <a:t>RESULTATS </a:t>
            </a:r>
            <a:r>
              <a:rPr lang="fr-FR" sz="3200" b="1" dirty="0"/>
              <a:t>DES SIMULATIONS</a:t>
            </a:r>
          </a:p>
        </p:txBody>
      </p:sp>
      <p:sp>
        <p:nvSpPr>
          <p:cNvPr id="10" name="ZoneTexte 9"/>
          <p:cNvSpPr txBox="1"/>
          <p:nvPr/>
        </p:nvSpPr>
        <p:spPr>
          <a:xfrm>
            <a:off x="467544" y="1196752"/>
            <a:ext cx="8066856" cy="461665"/>
          </a:xfrm>
          <a:prstGeom prst="rect">
            <a:avLst/>
          </a:prstGeom>
          <a:noFill/>
        </p:spPr>
        <p:txBody>
          <a:bodyPr wrap="square" rtlCol="0">
            <a:spAutoFit/>
          </a:bodyPr>
          <a:lstStyle/>
          <a:p>
            <a:r>
              <a:rPr lang="fr-FR" sz="2400" dirty="0" smtClean="0"/>
              <a:t>4.3. Impact </a:t>
            </a:r>
            <a:r>
              <a:rPr lang="fr-FR" sz="2400" dirty="0"/>
              <a:t>sur </a:t>
            </a:r>
            <a:r>
              <a:rPr lang="fr-FR" sz="2400" dirty="0" smtClean="0"/>
              <a:t>le Revenu total des ménages</a:t>
            </a:r>
            <a:endParaRPr lang="fr-FR" sz="2400" b="1" dirty="0"/>
          </a:p>
        </p:txBody>
      </p:sp>
      <p:sp>
        <p:nvSpPr>
          <p:cNvPr id="4" name="Espace réservé du pied de page 3"/>
          <p:cNvSpPr>
            <a:spLocks noGrp="1"/>
          </p:cNvSpPr>
          <p:nvPr>
            <p:ph type="ftr" sz="quarter" idx="11"/>
          </p:nvPr>
        </p:nvSpPr>
        <p:spPr/>
        <p:txBody>
          <a:bodyPr/>
          <a:lstStyle/>
          <a:p>
            <a:r>
              <a:rPr lang="fr-FR" altLang="en-US" smtClean="0"/>
              <a:t>PRESENTATION DE LA MCS &amp; DU MEGC DU MALI</a:t>
            </a:r>
            <a:endParaRPr lang="en-US" altLang="en-US" dirty="0"/>
          </a:p>
        </p:txBody>
      </p:sp>
      <p:sp>
        <p:nvSpPr>
          <p:cNvPr id="5" name="Espace réservé de la date 4"/>
          <p:cNvSpPr>
            <a:spLocks noGrp="1"/>
          </p:cNvSpPr>
          <p:nvPr>
            <p:ph type="dt" sz="half" idx="10"/>
          </p:nvPr>
        </p:nvSpPr>
        <p:spPr/>
        <p:txBody>
          <a:bodyPr/>
          <a:lstStyle/>
          <a:p>
            <a:pPr eaLnBrk="1" latinLnBrk="0" hangingPunct="1"/>
            <a:fld id="{AE8D0790-86D9-41E7-AAD2-05642C1F58D3}" type="datetime1">
              <a:rPr lang="fr-FR" smtClean="0"/>
              <a:pPr eaLnBrk="1" latinLnBrk="0" hangingPunct="1"/>
              <a:t>15/10/2014</a:t>
            </a:fld>
            <a:endParaRPr lang="en-US"/>
          </a:p>
        </p:txBody>
      </p:sp>
      <p:sp>
        <p:nvSpPr>
          <p:cNvPr id="6" name="Espace réservé du numéro de diapositive 5"/>
          <p:cNvSpPr>
            <a:spLocks noGrp="1"/>
          </p:cNvSpPr>
          <p:nvPr>
            <p:ph type="sldNum" sz="quarter" idx="12"/>
          </p:nvPr>
        </p:nvSpPr>
        <p:spPr/>
        <p:txBody>
          <a:bodyPr/>
          <a:lstStyle/>
          <a:p>
            <a:r>
              <a:rPr lang="en-US" altLang="en-US" smtClean="0"/>
              <a:t>Page </a:t>
            </a:r>
            <a:fld id="{1AA4FAC1-E5EA-4F37-AC9C-EC20A35775CF}" type="slidenum">
              <a:rPr lang="en-US" altLang="en-US" smtClean="0"/>
              <a:pPr/>
              <a:t>31</a:t>
            </a:fld>
            <a:r>
              <a:rPr lang="en-US" altLang="en-US" smtClean="0"/>
              <a:t> / </a:t>
            </a:r>
            <a:endParaRPr lang="en-US" altLang="en-US" dirty="0"/>
          </a:p>
        </p:txBody>
      </p:sp>
      <p:graphicFrame>
        <p:nvGraphicFramePr>
          <p:cNvPr id="2" name="Tableau 1"/>
          <p:cNvGraphicFramePr>
            <a:graphicFrameLocks noGrp="1"/>
          </p:cNvGraphicFramePr>
          <p:nvPr>
            <p:extLst>
              <p:ext uri="{D42A27DB-BD31-4B8C-83A1-F6EECF244321}">
                <p14:modId xmlns:p14="http://schemas.microsoft.com/office/powerpoint/2010/main" xmlns="" val="3488098211"/>
              </p:ext>
            </p:extLst>
          </p:nvPr>
        </p:nvGraphicFramePr>
        <p:xfrm>
          <a:off x="457200" y="1905006"/>
          <a:ext cx="8229599" cy="4023360"/>
        </p:xfrm>
        <a:graphic>
          <a:graphicData uri="http://schemas.openxmlformats.org/drawingml/2006/table">
            <a:tbl>
              <a:tblPr firstRow="1" firstCol="1" bandRow="1">
                <a:tableStyleId>{B301B821-A1FF-4177-AEE7-76D212191A09}</a:tableStyleId>
              </a:tblPr>
              <a:tblGrid>
                <a:gridCol w="3923873"/>
                <a:gridCol w="2154509"/>
                <a:gridCol w="2151217"/>
              </a:tblGrid>
              <a:tr h="285903">
                <a:tc>
                  <a:txBody>
                    <a:bodyPr/>
                    <a:lstStyle/>
                    <a:p>
                      <a:pPr algn="just">
                        <a:lnSpc>
                          <a:spcPct val="150000"/>
                        </a:lnSpc>
                        <a:spcAft>
                          <a:spcPts val="0"/>
                        </a:spcAft>
                      </a:pPr>
                      <a:r>
                        <a:rPr lang="fr-FR" sz="1600" dirty="0">
                          <a:effectLst/>
                        </a:rPr>
                        <a:t> </a:t>
                      </a:r>
                      <a:endParaRPr lang="fr-FR" sz="1600" dirty="0">
                        <a:solidFill>
                          <a:srgbClr val="365F91"/>
                        </a:solidFill>
                        <a:effectLst/>
                        <a:latin typeface="Times New Roman"/>
                        <a:ea typeface="Times New Roman"/>
                      </a:endParaRPr>
                    </a:p>
                  </a:txBody>
                  <a:tcPr marL="68580" marR="68580" marT="0" marB="0"/>
                </a:tc>
                <a:tc>
                  <a:txBody>
                    <a:bodyPr/>
                    <a:lstStyle/>
                    <a:p>
                      <a:pPr algn="just">
                        <a:lnSpc>
                          <a:spcPct val="150000"/>
                        </a:lnSpc>
                        <a:spcAft>
                          <a:spcPts val="0"/>
                        </a:spcAft>
                      </a:pPr>
                      <a:r>
                        <a:rPr lang="fr-FR" sz="1600">
                          <a:effectLst/>
                        </a:rPr>
                        <a:t>                  Simulation 1</a:t>
                      </a:r>
                      <a:endParaRPr lang="fr-FR" sz="1600">
                        <a:solidFill>
                          <a:srgbClr val="365F91"/>
                        </a:solidFill>
                        <a:effectLst/>
                        <a:latin typeface="Times New Roman"/>
                        <a:ea typeface="Times New Roman"/>
                      </a:endParaRPr>
                    </a:p>
                  </a:txBody>
                  <a:tcPr marL="68580" marR="68580" marT="0" marB="0"/>
                </a:tc>
                <a:tc>
                  <a:txBody>
                    <a:bodyPr/>
                    <a:lstStyle/>
                    <a:p>
                      <a:pPr algn="just">
                        <a:lnSpc>
                          <a:spcPct val="150000"/>
                        </a:lnSpc>
                        <a:spcAft>
                          <a:spcPts val="0"/>
                        </a:spcAft>
                      </a:pPr>
                      <a:r>
                        <a:rPr lang="fr-FR" sz="1600">
                          <a:effectLst/>
                        </a:rPr>
                        <a:t>                   Simulation 2</a:t>
                      </a:r>
                      <a:endParaRPr lang="fr-FR" sz="1600">
                        <a:solidFill>
                          <a:srgbClr val="365F91"/>
                        </a:solidFill>
                        <a:effectLst/>
                        <a:latin typeface="Times New Roman"/>
                        <a:ea typeface="Times New Roman"/>
                      </a:endParaRPr>
                    </a:p>
                  </a:txBody>
                  <a:tcPr marL="68580" marR="68580" marT="0" marB="0"/>
                </a:tc>
              </a:tr>
              <a:tr h="285903">
                <a:tc>
                  <a:txBody>
                    <a:bodyPr/>
                    <a:lstStyle/>
                    <a:p>
                      <a:pPr algn="just">
                        <a:lnSpc>
                          <a:spcPct val="150000"/>
                        </a:lnSpc>
                        <a:spcAft>
                          <a:spcPts val="0"/>
                        </a:spcAft>
                      </a:pPr>
                      <a:r>
                        <a:rPr lang="fr-FR" sz="1600">
                          <a:effectLst/>
                        </a:rPr>
                        <a:t>Revenu total des ménages</a:t>
                      </a:r>
                      <a:endParaRPr lang="fr-FR" sz="1600">
                        <a:solidFill>
                          <a:srgbClr val="365F91"/>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dirty="0">
                          <a:solidFill>
                            <a:srgbClr val="FF0000"/>
                          </a:solidFill>
                          <a:effectLst/>
                        </a:rPr>
                        <a:t>-0,04%</a:t>
                      </a:r>
                      <a:endParaRPr lang="fr-FR" sz="1600" dirty="0">
                        <a:solidFill>
                          <a:srgbClr val="FF0000"/>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dirty="0">
                          <a:solidFill>
                            <a:srgbClr val="FF0000"/>
                          </a:solidFill>
                          <a:effectLst/>
                        </a:rPr>
                        <a:t>-0,5%</a:t>
                      </a:r>
                      <a:endParaRPr lang="fr-FR" sz="1600" dirty="0">
                        <a:solidFill>
                          <a:srgbClr val="FF0000"/>
                        </a:solidFill>
                        <a:effectLst/>
                        <a:latin typeface="Times New Roman"/>
                        <a:ea typeface="Times New Roman"/>
                      </a:endParaRPr>
                    </a:p>
                  </a:txBody>
                  <a:tcPr marL="68580" marR="68580" marT="0" marB="0"/>
                </a:tc>
              </a:tr>
              <a:tr h="285903">
                <a:tc>
                  <a:txBody>
                    <a:bodyPr/>
                    <a:lstStyle/>
                    <a:p>
                      <a:pPr algn="just">
                        <a:lnSpc>
                          <a:spcPct val="150000"/>
                        </a:lnSpc>
                        <a:spcAft>
                          <a:spcPts val="0"/>
                        </a:spcAft>
                      </a:pPr>
                      <a:r>
                        <a:rPr lang="fr-FR" sz="1600">
                          <a:effectLst/>
                        </a:rPr>
                        <a:t>  dont Salariés du public</a:t>
                      </a:r>
                      <a:endParaRPr lang="fr-FR" sz="1600">
                        <a:solidFill>
                          <a:srgbClr val="365F91"/>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a:effectLst/>
                        </a:rPr>
                        <a:t>-0,01%</a:t>
                      </a:r>
                      <a:endParaRPr lang="fr-FR" sz="1600">
                        <a:solidFill>
                          <a:srgbClr val="365F91"/>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dirty="0">
                          <a:effectLst/>
                        </a:rPr>
                        <a:t>-0,3%</a:t>
                      </a:r>
                      <a:endParaRPr lang="fr-FR" sz="1600" dirty="0">
                        <a:solidFill>
                          <a:srgbClr val="365F91"/>
                        </a:solidFill>
                        <a:effectLst/>
                        <a:latin typeface="Times New Roman"/>
                        <a:ea typeface="Times New Roman"/>
                      </a:endParaRPr>
                    </a:p>
                  </a:txBody>
                  <a:tcPr marL="68580" marR="68580" marT="0" marB="0"/>
                </a:tc>
              </a:tr>
              <a:tr h="285903">
                <a:tc>
                  <a:txBody>
                    <a:bodyPr/>
                    <a:lstStyle/>
                    <a:p>
                      <a:pPr algn="just">
                        <a:lnSpc>
                          <a:spcPct val="150000"/>
                        </a:lnSpc>
                        <a:spcAft>
                          <a:spcPts val="0"/>
                        </a:spcAft>
                      </a:pPr>
                      <a:r>
                        <a:rPr lang="fr-FR" sz="1600">
                          <a:effectLst/>
                        </a:rPr>
                        <a:t>  dont Salariés du privé formel</a:t>
                      </a:r>
                      <a:endParaRPr lang="fr-FR" sz="1600">
                        <a:solidFill>
                          <a:srgbClr val="365F91"/>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a:effectLst/>
                        </a:rPr>
                        <a:t>-0,02%</a:t>
                      </a:r>
                      <a:endParaRPr lang="fr-FR" sz="1600">
                        <a:solidFill>
                          <a:srgbClr val="365F91"/>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a:effectLst/>
                        </a:rPr>
                        <a:t>-0,3%</a:t>
                      </a:r>
                      <a:endParaRPr lang="fr-FR" sz="1600">
                        <a:solidFill>
                          <a:srgbClr val="365F91"/>
                        </a:solidFill>
                        <a:effectLst/>
                        <a:latin typeface="Times New Roman"/>
                        <a:ea typeface="Times New Roman"/>
                      </a:endParaRPr>
                    </a:p>
                  </a:txBody>
                  <a:tcPr marL="68580" marR="68580" marT="0" marB="0"/>
                </a:tc>
              </a:tr>
              <a:tr h="285903">
                <a:tc>
                  <a:txBody>
                    <a:bodyPr/>
                    <a:lstStyle/>
                    <a:p>
                      <a:pPr algn="just">
                        <a:lnSpc>
                          <a:spcPct val="150000"/>
                        </a:lnSpc>
                        <a:spcAft>
                          <a:spcPts val="0"/>
                        </a:spcAft>
                      </a:pPr>
                      <a:r>
                        <a:rPr lang="fr-FR" sz="1600">
                          <a:effectLst/>
                        </a:rPr>
                        <a:t>  dont Salariés du privé informel</a:t>
                      </a:r>
                      <a:endParaRPr lang="fr-FR" sz="1600">
                        <a:solidFill>
                          <a:srgbClr val="365F91"/>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a:effectLst/>
                        </a:rPr>
                        <a:t>-0,03%</a:t>
                      </a:r>
                      <a:endParaRPr lang="fr-FR" sz="1600">
                        <a:solidFill>
                          <a:srgbClr val="365F91"/>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a:effectLst/>
                        </a:rPr>
                        <a:t>-0,4%</a:t>
                      </a:r>
                      <a:endParaRPr lang="fr-FR" sz="1600">
                        <a:solidFill>
                          <a:srgbClr val="365F91"/>
                        </a:solidFill>
                        <a:effectLst/>
                        <a:latin typeface="Times New Roman"/>
                        <a:ea typeface="Times New Roman"/>
                      </a:endParaRPr>
                    </a:p>
                  </a:txBody>
                  <a:tcPr marL="68580" marR="68580" marT="0" marB="0"/>
                </a:tc>
              </a:tr>
              <a:tr h="285903">
                <a:tc>
                  <a:txBody>
                    <a:bodyPr/>
                    <a:lstStyle/>
                    <a:p>
                      <a:pPr algn="just">
                        <a:lnSpc>
                          <a:spcPct val="150000"/>
                        </a:lnSpc>
                        <a:spcAft>
                          <a:spcPts val="0"/>
                        </a:spcAft>
                      </a:pPr>
                      <a:r>
                        <a:rPr lang="fr-FR" sz="1600">
                          <a:effectLst/>
                        </a:rPr>
                        <a:t>  dont Salariés de l’Agriculture industrielle</a:t>
                      </a:r>
                      <a:endParaRPr lang="fr-FR" sz="1600">
                        <a:solidFill>
                          <a:srgbClr val="365F91"/>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a:effectLst/>
                        </a:rPr>
                        <a:t>-0,1%</a:t>
                      </a:r>
                      <a:endParaRPr lang="fr-FR" sz="1600">
                        <a:solidFill>
                          <a:srgbClr val="365F91"/>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dirty="0">
                          <a:solidFill>
                            <a:srgbClr val="FF0000"/>
                          </a:solidFill>
                          <a:effectLst/>
                        </a:rPr>
                        <a:t>-0,8%</a:t>
                      </a:r>
                      <a:endParaRPr lang="fr-FR" sz="1600" dirty="0">
                        <a:solidFill>
                          <a:srgbClr val="FF0000"/>
                        </a:solidFill>
                        <a:effectLst/>
                        <a:latin typeface="Times New Roman"/>
                        <a:ea typeface="Times New Roman"/>
                      </a:endParaRPr>
                    </a:p>
                  </a:txBody>
                  <a:tcPr marL="68580" marR="68580" marT="0" marB="0"/>
                </a:tc>
              </a:tr>
              <a:tr h="285903">
                <a:tc>
                  <a:txBody>
                    <a:bodyPr/>
                    <a:lstStyle/>
                    <a:p>
                      <a:pPr algn="just">
                        <a:lnSpc>
                          <a:spcPct val="150000"/>
                        </a:lnSpc>
                        <a:spcAft>
                          <a:spcPts val="0"/>
                        </a:spcAft>
                      </a:pPr>
                      <a:r>
                        <a:rPr lang="fr-FR" sz="1600">
                          <a:effectLst/>
                        </a:rPr>
                        <a:t>  dont Salariés de l’Agriculture vivrière</a:t>
                      </a:r>
                      <a:endParaRPr lang="fr-FR" sz="1600">
                        <a:solidFill>
                          <a:srgbClr val="365F91"/>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a:effectLst/>
                        </a:rPr>
                        <a:t>-0,05%</a:t>
                      </a:r>
                      <a:endParaRPr lang="fr-FR" sz="1600">
                        <a:solidFill>
                          <a:srgbClr val="365F91"/>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a:effectLst/>
                        </a:rPr>
                        <a:t>-0,5%</a:t>
                      </a:r>
                      <a:endParaRPr lang="fr-FR" sz="1600">
                        <a:solidFill>
                          <a:srgbClr val="365F91"/>
                        </a:solidFill>
                        <a:effectLst/>
                        <a:latin typeface="Times New Roman"/>
                        <a:ea typeface="Times New Roman"/>
                      </a:endParaRPr>
                    </a:p>
                  </a:txBody>
                  <a:tcPr marL="68580" marR="68580" marT="0" marB="0"/>
                </a:tc>
              </a:tr>
              <a:tr h="285903">
                <a:tc>
                  <a:txBody>
                    <a:bodyPr/>
                    <a:lstStyle/>
                    <a:p>
                      <a:pPr algn="just">
                        <a:lnSpc>
                          <a:spcPct val="150000"/>
                        </a:lnSpc>
                        <a:spcAft>
                          <a:spcPts val="0"/>
                        </a:spcAft>
                      </a:pPr>
                      <a:r>
                        <a:rPr lang="fr-FR" sz="1600">
                          <a:effectLst/>
                        </a:rPr>
                        <a:t>  dont Eleveurs</a:t>
                      </a:r>
                      <a:endParaRPr lang="fr-FR" sz="1600">
                        <a:solidFill>
                          <a:srgbClr val="365F91"/>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a:effectLst/>
                        </a:rPr>
                        <a:t>-0,1%</a:t>
                      </a:r>
                      <a:endParaRPr lang="fr-FR" sz="1600">
                        <a:solidFill>
                          <a:srgbClr val="365F91"/>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dirty="0">
                          <a:solidFill>
                            <a:srgbClr val="FF0000"/>
                          </a:solidFill>
                          <a:effectLst/>
                        </a:rPr>
                        <a:t>-0,8%</a:t>
                      </a:r>
                      <a:endParaRPr lang="fr-FR" sz="1600" dirty="0">
                        <a:solidFill>
                          <a:srgbClr val="FF0000"/>
                        </a:solidFill>
                        <a:effectLst/>
                        <a:latin typeface="Times New Roman"/>
                        <a:ea typeface="Times New Roman"/>
                      </a:endParaRPr>
                    </a:p>
                  </a:txBody>
                  <a:tcPr marL="68580" marR="68580" marT="0" marB="0"/>
                </a:tc>
              </a:tr>
              <a:tr h="285903">
                <a:tc>
                  <a:txBody>
                    <a:bodyPr/>
                    <a:lstStyle/>
                    <a:p>
                      <a:pPr algn="just">
                        <a:lnSpc>
                          <a:spcPct val="150000"/>
                        </a:lnSpc>
                        <a:spcAft>
                          <a:spcPts val="0"/>
                        </a:spcAft>
                      </a:pPr>
                      <a:r>
                        <a:rPr lang="fr-FR" sz="1600">
                          <a:effectLst/>
                        </a:rPr>
                        <a:t>  dont Pécheurs</a:t>
                      </a:r>
                      <a:endParaRPr lang="fr-FR" sz="1600">
                        <a:solidFill>
                          <a:srgbClr val="365F91"/>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a:effectLst/>
                        </a:rPr>
                        <a:t>-0,1%</a:t>
                      </a:r>
                      <a:endParaRPr lang="fr-FR" sz="1600">
                        <a:solidFill>
                          <a:srgbClr val="365F91"/>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dirty="0">
                          <a:solidFill>
                            <a:srgbClr val="FF0000"/>
                          </a:solidFill>
                          <a:effectLst/>
                        </a:rPr>
                        <a:t>-0,8%</a:t>
                      </a:r>
                      <a:endParaRPr lang="fr-FR" sz="1600" dirty="0">
                        <a:solidFill>
                          <a:srgbClr val="FF0000"/>
                        </a:solidFill>
                        <a:effectLst/>
                        <a:latin typeface="Times New Roman"/>
                        <a:ea typeface="Times New Roman"/>
                      </a:endParaRPr>
                    </a:p>
                  </a:txBody>
                  <a:tcPr marL="68580" marR="68580" marT="0" marB="0"/>
                </a:tc>
              </a:tr>
              <a:tr h="285903">
                <a:tc>
                  <a:txBody>
                    <a:bodyPr/>
                    <a:lstStyle/>
                    <a:p>
                      <a:pPr algn="just">
                        <a:lnSpc>
                          <a:spcPct val="150000"/>
                        </a:lnSpc>
                        <a:spcAft>
                          <a:spcPts val="0"/>
                        </a:spcAft>
                      </a:pPr>
                      <a:r>
                        <a:rPr lang="fr-FR" sz="1600" dirty="0">
                          <a:effectLst/>
                        </a:rPr>
                        <a:t>  dont Salariés de </a:t>
                      </a:r>
                      <a:r>
                        <a:rPr lang="fr-FR" sz="1600" dirty="0" smtClean="0">
                          <a:effectLst/>
                        </a:rPr>
                        <a:t>l’industrie</a:t>
                      </a:r>
                      <a:r>
                        <a:rPr lang="fr-FR" sz="1600" baseline="0" dirty="0" smtClean="0">
                          <a:effectLst/>
                        </a:rPr>
                        <a:t> </a:t>
                      </a:r>
                      <a:r>
                        <a:rPr lang="fr-FR" sz="1600" dirty="0" smtClean="0">
                          <a:effectLst/>
                        </a:rPr>
                        <a:t>agroalimentaire</a:t>
                      </a:r>
                    </a:p>
                  </a:txBody>
                  <a:tcPr marL="68580" marR="68580" marT="0" marB="0"/>
                </a:tc>
                <a:tc>
                  <a:txBody>
                    <a:bodyPr/>
                    <a:lstStyle/>
                    <a:p>
                      <a:pPr algn="r">
                        <a:lnSpc>
                          <a:spcPct val="150000"/>
                        </a:lnSpc>
                        <a:spcAft>
                          <a:spcPts val="0"/>
                        </a:spcAft>
                      </a:pPr>
                      <a:r>
                        <a:rPr lang="fr-FR" sz="1600" dirty="0">
                          <a:solidFill>
                            <a:srgbClr val="FF0000"/>
                          </a:solidFill>
                          <a:effectLst/>
                        </a:rPr>
                        <a:t>0,01%</a:t>
                      </a:r>
                      <a:endParaRPr lang="fr-FR" sz="1600" dirty="0">
                        <a:solidFill>
                          <a:srgbClr val="FF0000"/>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dirty="0">
                          <a:effectLst/>
                        </a:rPr>
                        <a:t>-0,4%</a:t>
                      </a:r>
                      <a:endParaRPr lang="fr-FR" sz="1600" dirty="0">
                        <a:solidFill>
                          <a:srgbClr val="365F91"/>
                        </a:solidFill>
                        <a:effectLst/>
                        <a:latin typeface="Times New Roman"/>
                        <a:ea typeface="Times New Roman"/>
                      </a:endParaRPr>
                    </a:p>
                  </a:txBody>
                  <a:tcPr marL="68580" marR="68580" marT="0" marB="0"/>
                </a:tc>
              </a:tr>
              <a:tr h="285903">
                <a:tc>
                  <a:txBody>
                    <a:bodyPr/>
                    <a:lstStyle/>
                    <a:p>
                      <a:pPr algn="just">
                        <a:lnSpc>
                          <a:spcPct val="150000"/>
                        </a:lnSpc>
                        <a:spcAft>
                          <a:spcPts val="0"/>
                        </a:spcAft>
                      </a:pPr>
                      <a:r>
                        <a:rPr lang="fr-FR" sz="1600">
                          <a:effectLst/>
                        </a:rPr>
                        <a:t> dont Inactifs</a:t>
                      </a:r>
                      <a:endParaRPr lang="fr-FR" sz="1600">
                        <a:solidFill>
                          <a:srgbClr val="365F91"/>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a:effectLst/>
                        </a:rPr>
                        <a:t>-0,02%</a:t>
                      </a:r>
                      <a:endParaRPr lang="fr-FR" sz="1600">
                        <a:solidFill>
                          <a:srgbClr val="365F91"/>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dirty="0">
                          <a:effectLst/>
                        </a:rPr>
                        <a:t>-0,3%</a:t>
                      </a:r>
                      <a:endParaRPr lang="fr-FR" sz="1600" dirty="0">
                        <a:solidFill>
                          <a:srgbClr val="365F91"/>
                        </a:solidFill>
                        <a:effectLst/>
                        <a:latin typeface="Times New Roman"/>
                        <a:ea typeface="Times New Roman"/>
                      </a:endParaRPr>
                    </a:p>
                  </a:txBody>
                  <a:tcPr marL="68580" marR="68580" marT="0" marB="0"/>
                </a:tc>
              </a:tr>
            </a:tbl>
          </a:graphicData>
        </a:graphic>
      </p:graphicFrame>
      <p:sp>
        <p:nvSpPr>
          <p:cNvPr id="9" name="ZoneTexte 8"/>
          <p:cNvSpPr txBox="1"/>
          <p:nvPr/>
        </p:nvSpPr>
        <p:spPr>
          <a:xfrm>
            <a:off x="467544" y="5562600"/>
            <a:ext cx="2428056" cy="276999"/>
          </a:xfrm>
          <a:prstGeom prst="rect">
            <a:avLst/>
          </a:prstGeom>
          <a:noFill/>
        </p:spPr>
        <p:txBody>
          <a:bodyPr wrap="square" rtlCol="0">
            <a:spAutoFit/>
          </a:bodyPr>
          <a:lstStyle/>
          <a:p>
            <a:r>
              <a:rPr lang="fr-FR" sz="1200" u="sng" dirty="0" smtClean="0">
                <a:solidFill>
                  <a:srgbClr val="FF0000"/>
                </a:solidFill>
              </a:rPr>
              <a:t>AUTEURS</a:t>
            </a:r>
            <a:r>
              <a:rPr lang="fr-FR" sz="1200" dirty="0" smtClean="0">
                <a:solidFill>
                  <a:srgbClr val="FF0000"/>
                </a:solidFill>
              </a:rPr>
              <a:t>: CNPE, AFRISTAT </a:t>
            </a:r>
            <a:endParaRPr lang="fr-FR" sz="1200" dirty="0">
              <a:solidFill>
                <a:srgbClr val="FF0000"/>
              </a:solidFill>
            </a:endParaRPr>
          </a:p>
        </p:txBody>
      </p:sp>
    </p:spTree>
    <p:extLst>
      <p:ext uri="{BB962C8B-B14F-4D97-AF65-F5344CB8AC3E}">
        <p14:creationId xmlns:p14="http://schemas.microsoft.com/office/powerpoint/2010/main" xmlns="" val="7652888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ZoneTexte 7"/>
          <p:cNvSpPr txBox="1"/>
          <p:nvPr/>
        </p:nvSpPr>
        <p:spPr>
          <a:xfrm>
            <a:off x="611560" y="332656"/>
            <a:ext cx="7344816" cy="1138773"/>
          </a:xfrm>
          <a:prstGeom prst="rect">
            <a:avLst/>
          </a:prstGeom>
          <a:noFill/>
        </p:spPr>
        <p:txBody>
          <a:bodyPr wrap="square" rtlCol="0">
            <a:spAutoFit/>
          </a:bodyPr>
          <a:lstStyle/>
          <a:p>
            <a:r>
              <a:rPr lang="fr-FR" sz="3200" b="1" dirty="0"/>
              <a:t>4.RESULTATS DES SIMULATIONS</a:t>
            </a:r>
          </a:p>
          <a:p>
            <a:endParaRPr lang="fr-FR" sz="3600" b="1" dirty="0"/>
          </a:p>
        </p:txBody>
      </p:sp>
      <p:sp>
        <p:nvSpPr>
          <p:cNvPr id="10" name="ZoneTexte 9"/>
          <p:cNvSpPr txBox="1"/>
          <p:nvPr/>
        </p:nvSpPr>
        <p:spPr>
          <a:xfrm>
            <a:off x="467544" y="1196752"/>
            <a:ext cx="8066856" cy="461665"/>
          </a:xfrm>
          <a:prstGeom prst="rect">
            <a:avLst/>
          </a:prstGeom>
          <a:noFill/>
        </p:spPr>
        <p:txBody>
          <a:bodyPr wrap="square" rtlCol="0">
            <a:spAutoFit/>
          </a:bodyPr>
          <a:lstStyle/>
          <a:p>
            <a:r>
              <a:rPr lang="fr-FR" sz="2400" dirty="0" smtClean="0"/>
              <a:t>4.4. Impact </a:t>
            </a:r>
            <a:r>
              <a:rPr lang="fr-FR" sz="2400" dirty="0"/>
              <a:t>sur </a:t>
            </a:r>
            <a:r>
              <a:rPr lang="fr-FR" sz="2400" dirty="0" smtClean="0"/>
              <a:t>la consommation totale</a:t>
            </a:r>
            <a:endParaRPr lang="fr-FR" sz="2400" b="1" dirty="0"/>
          </a:p>
        </p:txBody>
      </p:sp>
      <p:sp>
        <p:nvSpPr>
          <p:cNvPr id="4" name="Espace réservé du pied de page 3"/>
          <p:cNvSpPr>
            <a:spLocks noGrp="1"/>
          </p:cNvSpPr>
          <p:nvPr>
            <p:ph type="ftr" sz="quarter" idx="11"/>
          </p:nvPr>
        </p:nvSpPr>
        <p:spPr/>
        <p:txBody>
          <a:bodyPr/>
          <a:lstStyle/>
          <a:p>
            <a:r>
              <a:rPr lang="fr-FR" altLang="en-US" smtClean="0"/>
              <a:t>PRESENTATION DE LA MCS &amp; DU MEGC DU MALI</a:t>
            </a:r>
            <a:endParaRPr lang="en-US" altLang="en-US" dirty="0"/>
          </a:p>
        </p:txBody>
      </p:sp>
      <p:sp>
        <p:nvSpPr>
          <p:cNvPr id="5" name="Espace réservé de la date 4"/>
          <p:cNvSpPr>
            <a:spLocks noGrp="1"/>
          </p:cNvSpPr>
          <p:nvPr>
            <p:ph type="dt" sz="half" idx="10"/>
          </p:nvPr>
        </p:nvSpPr>
        <p:spPr/>
        <p:txBody>
          <a:bodyPr/>
          <a:lstStyle/>
          <a:p>
            <a:pPr eaLnBrk="1" latinLnBrk="0" hangingPunct="1"/>
            <a:fld id="{AE8D0790-86D9-41E7-AAD2-05642C1F58D3}" type="datetime1">
              <a:rPr lang="fr-FR" smtClean="0"/>
              <a:pPr eaLnBrk="1" latinLnBrk="0" hangingPunct="1"/>
              <a:t>15/10/2014</a:t>
            </a:fld>
            <a:endParaRPr lang="en-US"/>
          </a:p>
        </p:txBody>
      </p:sp>
      <p:sp>
        <p:nvSpPr>
          <p:cNvPr id="6" name="Espace réservé du numéro de diapositive 5"/>
          <p:cNvSpPr>
            <a:spLocks noGrp="1"/>
          </p:cNvSpPr>
          <p:nvPr>
            <p:ph type="sldNum" sz="quarter" idx="12"/>
          </p:nvPr>
        </p:nvSpPr>
        <p:spPr/>
        <p:txBody>
          <a:bodyPr/>
          <a:lstStyle/>
          <a:p>
            <a:r>
              <a:rPr lang="en-US" altLang="en-US" smtClean="0"/>
              <a:t>Page </a:t>
            </a:r>
            <a:fld id="{1AA4FAC1-E5EA-4F37-AC9C-EC20A35775CF}" type="slidenum">
              <a:rPr lang="en-US" altLang="en-US" smtClean="0"/>
              <a:pPr/>
              <a:t>32</a:t>
            </a:fld>
            <a:r>
              <a:rPr lang="en-US" altLang="en-US" smtClean="0"/>
              <a:t> / </a:t>
            </a:r>
            <a:endParaRPr lang="en-US" altLang="en-US" dirty="0"/>
          </a:p>
        </p:txBody>
      </p:sp>
      <p:graphicFrame>
        <p:nvGraphicFramePr>
          <p:cNvPr id="3" name="Tableau 2"/>
          <p:cNvGraphicFramePr>
            <a:graphicFrameLocks noGrp="1"/>
          </p:cNvGraphicFramePr>
          <p:nvPr>
            <p:extLst>
              <p:ext uri="{D42A27DB-BD31-4B8C-83A1-F6EECF244321}">
                <p14:modId xmlns:p14="http://schemas.microsoft.com/office/powerpoint/2010/main" xmlns="" val="980789102"/>
              </p:ext>
            </p:extLst>
          </p:nvPr>
        </p:nvGraphicFramePr>
        <p:xfrm>
          <a:off x="458579" y="1905000"/>
          <a:ext cx="8229600" cy="4389120"/>
        </p:xfrm>
        <a:graphic>
          <a:graphicData uri="http://schemas.openxmlformats.org/drawingml/2006/table">
            <a:tbl>
              <a:tblPr firstRow="1" firstCol="1" bandRow="1">
                <a:tableStyleId>{B301B821-A1FF-4177-AEE7-76D212191A09}</a:tableStyleId>
              </a:tblPr>
              <a:tblGrid>
                <a:gridCol w="4592116"/>
                <a:gridCol w="1818742"/>
                <a:gridCol w="1818742"/>
              </a:tblGrid>
              <a:tr h="274320">
                <a:tc>
                  <a:txBody>
                    <a:bodyPr/>
                    <a:lstStyle/>
                    <a:p>
                      <a:pPr algn="just">
                        <a:lnSpc>
                          <a:spcPct val="150000"/>
                        </a:lnSpc>
                        <a:spcAft>
                          <a:spcPts val="0"/>
                        </a:spcAft>
                      </a:pPr>
                      <a:r>
                        <a:rPr lang="fr-FR" sz="1600" dirty="0">
                          <a:effectLst/>
                        </a:rPr>
                        <a:t> </a:t>
                      </a:r>
                      <a:endParaRPr lang="fr-FR" sz="1600" dirty="0">
                        <a:solidFill>
                          <a:srgbClr val="365F91"/>
                        </a:solidFill>
                        <a:effectLst/>
                        <a:latin typeface="Times New Roman"/>
                        <a:ea typeface="Times New Roman"/>
                      </a:endParaRPr>
                    </a:p>
                  </a:txBody>
                  <a:tcPr marL="68580" marR="68580" marT="0" marB="0"/>
                </a:tc>
                <a:tc>
                  <a:txBody>
                    <a:bodyPr/>
                    <a:lstStyle/>
                    <a:p>
                      <a:pPr algn="just">
                        <a:lnSpc>
                          <a:spcPct val="150000"/>
                        </a:lnSpc>
                        <a:spcAft>
                          <a:spcPts val="0"/>
                        </a:spcAft>
                      </a:pPr>
                      <a:r>
                        <a:rPr lang="fr-FR" sz="1600" dirty="0">
                          <a:effectLst/>
                        </a:rPr>
                        <a:t>             </a:t>
                      </a:r>
                      <a:r>
                        <a:rPr lang="fr-FR" sz="1600" dirty="0" smtClean="0">
                          <a:effectLst/>
                        </a:rPr>
                        <a:t>Simulation </a:t>
                      </a:r>
                      <a:r>
                        <a:rPr lang="fr-FR" sz="1600" dirty="0">
                          <a:effectLst/>
                        </a:rPr>
                        <a:t>1</a:t>
                      </a:r>
                      <a:endParaRPr lang="fr-FR" sz="1600" dirty="0">
                        <a:solidFill>
                          <a:srgbClr val="365F91"/>
                        </a:solidFill>
                        <a:effectLst/>
                        <a:latin typeface="Times New Roman"/>
                        <a:ea typeface="Times New Roman"/>
                      </a:endParaRPr>
                    </a:p>
                  </a:txBody>
                  <a:tcPr marL="68580" marR="68580" marT="0" marB="0"/>
                </a:tc>
                <a:tc>
                  <a:txBody>
                    <a:bodyPr/>
                    <a:lstStyle/>
                    <a:p>
                      <a:pPr algn="just">
                        <a:lnSpc>
                          <a:spcPct val="150000"/>
                        </a:lnSpc>
                        <a:spcAft>
                          <a:spcPts val="0"/>
                        </a:spcAft>
                      </a:pPr>
                      <a:r>
                        <a:rPr lang="fr-FR" sz="1600">
                          <a:effectLst/>
                        </a:rPr>
                        <a:t>           Simulation 2</a:t>
                      </a:r>
                      <a:endParaRPr lang="fr-FR" sz="1600">
                        <a:solidFill>
                          <a:srgbClr val="365F91"/>
                        </a:solidFill>
                        <a:effectLst/>
                        <a:latin typeface="Times New Roman"/>
                        <a:ea typeface="Times New Roman"/>
                      </a:endParaRPr>
                    </a:p>
                  </a:txBody>
                  <a:tcPr marL="68580" marR="68580" marT="0" marB="0"/>
                </a:tc>
              </a:tr>
              <a:tr h="274320">
                <a:tc>
                  <a:txBody>
                    <a:bodyPr/>
                    <a:lstStyle/>
                    <a:p>
                      <a:pPr algn="just">
                        <a:lnSpc>
                          <a:spcPct val="150000"/>
                        </a:lnSpc>
                        <a:spcAft>
                          <a:spcPts val="0"/>
                        </a:spcAft>
                      </a:pPr>
                      <a:r>
                        <a:rPr lang="fr-FR" sz="1600">
                          <a:effectLst/>
                        </a:rPr>
                        <a:t>Consommation totale des ménages</a:t>
                      </a:r>
                      <a:endParaRPr lang="fr-FR" sz="1600">
                        <a:solidFill>
                          <a:srgbClr val="365F91"/>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dirty="0">
                          <a:solidFill>
                            <a:srgbClr val="FF0000"/>
                          </a:solidFill>
                          <a:effectLst/>
                        </a:rPr>
                        <a:t>-0,03%</a:t>
                      </a:r>
                      <a:endParaRPr lang="fr-FR" sz="1600" dirty="0">
                        <a:solidFill>
                          <a:srgbClr val="FF0000"/>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dirty="0">
                          <a:solidFill>
                            <a:srgbClr val="FF0000"/>
                          </a:solidFill>
                          <a:effectLst/>
                        </a:rPr>
                        <a:t>-0,5%</a:t>
                      </a:r>
                      <a:endParaRPr lang="fr-FR" sz="1600" dirty="0">
                        <a:solidFill>
                          <a:srgbClr val="FF0000"/>
                        </a:solidFill>
                        <a:effectLst/>
                        <a:latin typeface="Times New Roman"/>
                        <a:ea typeface="Times New Roman"/>
                      </a:endParaRPr>
                    </a:p>
                  </a:txBody>
                  <a:tcPr marL="68580" marR="68580" marT="0" marB="0"/>
                </a:tc>
              </a:tr>
              <a:tr h="274320">
                <a:tc>
                  <a:txBody>
                    <a:bodyPr/>
                    <a:lstStyle/>
                    <a:p>
                      <a:pPr algn="just">
                        <a:lnSpc>
                          <a:spcPct val="150000"/>
                        </a:lnSpc>
                        <a:spcAft>
                          <a:spcPts val="0"/>
                        </a:spcAft>
                      </a:pPr>
                      <a:r>
                        <a:rPr lang="fr-FR" sz="1600">
                          <a:effectLst/>
                        </a:rPr>
                        <a:t>  dont Salariés du public</a:t>
                      </a:r>
                      <a:endParaRPr lang="fr-FR" sz="1600">
                        <a:solidFill>
                          <a:srgbClr val="365F91"/>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dirty="0">
                          <a:solidFill>
                            <a:srgbClr val="FF0000"/>
                          </a:solidFill>
                          <a:effectLst/>
                        </a:rPr>
                        <a:t>0,01%</a:t>
                      </a:r>
                      <a:endParaRPr lang="fr-FR" sz="1600" dirty="0">
                        <a:solidFill>
                          <a:srgbClr val="FF0000"/>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dirty="0">
                          <a:effectLst/>
                        </a:rPr>
                        <a:t>-0,5%</a:t>
                      </a:r>
                      <a:endParaRPr lang="fr-FR" sz="1600" dirty="0">
                        <a:solidFill>
                          <a:srgbClr val="365F91"/>
                        </a:solidFill>
                        <a:effectLst/>
                        <a:latin typeface="Times New Roman"/>
                        <a:ea typeface="Times New Roman"/>
                      </a:endParaRPr>
                    </a:p>
                  </a:txBody>
                  <a:tcPr marL="68580" marR="68580" marT="0" marB="0"/>
                </a:tc>
              </a:tr>
              <a:tr h="274320">
                <a:tc>
                  <a:txBody>
                    <a:bodyPr/>
                    <a:lstStyle/>
                    <a:p>
                      <a:pPr algn="just">
                        <a:lnSpc>
                          <a:spcPct val="150000"/>
                        </a:lnSpc>
                        <a:spcAft>
                          <a:spcPts val="0"/>
                        </a:spcAft>
                      </a:pPr>
                      <a:r>
                        <a:rPr lang="fr-FR" sz="1600">
                          <a:effectLst/>
                        </a:rPr>
                        <a:t>  dont Salariés du privé formel</a:t>
                      </a:r>
                      <a:endParaRPr lang="fr-FR" sz="1600">
                        <a:solidFill>
                          <a:srgbClr val="365F91"/>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a:effectLst/>
                        </a:rPr>
                        <a:t>-0,01%</a:t>
                      </a:r>
                      <a:endParaRPr lang="fr-FR" sz="1600">
                        <a:solidFill>
                          <a:srgbClr val="365F91"/>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a:effectLst/>
                        </a:rPr>
                        <a:t>-0,4%</a:t>
                      </a:r>
                      <a:endParaRPr lang="fr-FR" sz="1600">
                        <a:solidFill>
                          <a:srgbClr val="365F91"/>
                        </a:solidFill>
                        <a:effectLst/>
                        <a:latin typeface="Times New Roman"/>
                        <a:ea typeface="Times New Roman"/>
                      </a:endParaRPr>
                    </a:p>
                  </a:txBody>
                  <a:tcPr marL="68580" marR="68580" marT="0" marB="0"/>
                </a:tc>
              </a:tr>
              <a:tr h="274320">
                <a:tc>
                  <a:txBody>
                    <a:bodyPr/>
                    <a:lstStyle/>
                    <a:p>
                      <a:pPr algn="just">
                        <a:lnSpc>
                          <a:spcPct val="150000"/>
                        </a:lnSpc>
                        <a:spcAft>
                          <a:spcPts val="0"/>
                        </a:spcAft>
                      </a:pPr>
                      <a:r>
                        <a:rPr lang="fr-FR" sz="1600">
                          <a:effectLst/>
                        </a:rPr>
                        <a:t>  dont Salariés du privé informel</a:t>
                      </a:r>
                      <a:endParaRPr lang="fr-FR" sz="1600">
                        <a:solidFill>
                          <a:srgbClr val="365F91"/>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dirty="0">
                          <a:effectLst/>
                        </a:rPr>
                        <a:t>-0,03%</a:t>
                      </a:r>
                      <a:endParaRPr lang="fr-FR" sz="1600" dirty="0">
                        <a:solidFill>
                          <a:srgbClr val="365F91"/>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a:effectLst/>
                        </a:rPr>
                        <a:t>-0,5%</a:t>
                      </a:r>
                      <a:endParaRPr lang="fr-FR" sz="1600">
                        <a:solidFill>
                          <a:srgbClr val="365F91"/>
                        </a:solidFill>
                        <a:effectLst/>
                        <a:latin typeface="Times New Roman"/>
                        <a:ea typeface="Times New Roman"/>
                      </a:endParaRPr>
                    </a:p>
                  </a:txBody>
                  <a:tcPr marL="68580" marR="68580" marT="0" marB="0"/>
                </a:tc>
              </a:tr>
              <a:tr h="274320">
                <a:tc>
                  <a:txBody>
                    <a:bodyPr/>
                    <a:lstStyle/>
                    <a:p>
                      <a:pPr algn="just">
                        <a:lnSpc>
                          <a:spcPct val="150000"/>
                        </a:lnSpc>
                        <a:spcAft>
                          <a:spcPts val="0"/>
                        </a:spcAft>
                      </a:pPr>
                      <a:r>
                        <a:rPr lang="fr-FR" sz="1600">
                          <a:effectLst/>
                        </a:rPr>
                        <a:t>  dont Salariés de l’Agriculture industrielle</a:t>
                      </a:r>
                      <a:endParaRPr lang="fr-FR" sz="1600">
                        <a:solidFill>
                          <a:srgbClr val="365F91"/>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a:effectLst/>
                        </a:rPr>
                        <a:t>-0,1%</a:t>
                      </a:r>
                      <a:endParaRPr lang="fr-FR" sz="1600">
                        <a:solidFill>
                          <a:srgbClr val="365F91"/>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dirty="0">
                          <a:solidFill>
                            <a:srgbClr val="FF0000"/>
                          </a:solidFill>
                          <a:effectLst/>
                        </a:rPr>
                        <a:t>-1,1%</a:t>
                      </a:r>
                      <a:endParaRPr lang="fr-FR" sz="1600" dirty="0">
                        <a:solidFill>
                          <a:srgbClr val="FF0000"/>
                        </a:solidFill>
                        <a:effectLst/>
                        <a:latin typeface="Times New Roman"/>
                        <a:ea typeface="Times New Roman"/>
                      </a:endParaRPr>
                    </a:p>
                  </a:txBody>
                  <a:tcPr marL="68580" marR="68580" marT="0" marB="0"/>
                </a:tc>
              </a:tr>
              <a:tr h="274320">
                <a:tc>
                  <a:txBody>
                    <a:bodyPr/>
                    <a:lstStyle/>
                    <a:p>
                      <a:pPr algn="just">
                        <a:lnSpc>
                          <a:spcPct val="150000"/>
                        </a:lnSpc>
                        <a:spcAft>
                          <a:spcPts val="0"/>
                        </a:spcAft>
                      </a:pPr>
                      <a:r>
                        <a:rPr lang="fr-FR" sz="1600">
                          <a:effectLst/>
                        </a:rPr>
                        <a:t>  dont Salariés de l’Agriculture vivrière</a:t>
                      </a:r>
                      <a:endParaRPr lang="fr-FR" sz="1600">
                        <a:solidFill>
                          <a:srgbClr val="365F91"/>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a:effectLst/>
                        </a:rPr>
                        <a:t>-0,03%</a:t>
                      </a:r>
                      <a:endParaRPr lang="fr-FR" sz="1600">
                        <a:solidFill>
                          <a:srgbClr val="365F91"/>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a:effectLst/>
                        </a:rPr>
                        <a:t>-0,4%</a:t>
                      </a:r>
                      <a:endParaRPr lang="fr-FR" sz="1600">
                        <a:solidFill>
                          <a:srgbClr val="365F91"/>
                        </a:solidFill>
                        <a:effectLst/>
                        <a:latin typeface="Times New Roman"/>
                        <a:ea typeface="Times New Roman"/>
                      </a:endParaRPr>
                    </a:p>
                  </a:txBody>
                  <a:tcPr marL="68580" marR="68580" marT="0" marB="0"/>
                </a:tc>
              </a:tr>
              <a:tr h="274320">
                <a:tc>
                  <a:txBody>
                    <a:bodyPr/>
                    <a:lstStyle/>
                    <a:p>
                      <a:pPr algn="just">
                        <a:lnSpc>
                          <a:spcPct val="150000"/>
                        </a:lnSpc>
                        <a:spcAft>
                          <a:spcPts val="0"/>
                        </a:spcAft>
                      </a:pPr>
                      <a:r>
                        <a:rPr lang="fr-FR" sz="1600">
                          <a:effectLst/>
                        </a:rPr>
                        <a:t>  dont Eleveurs</a:t>
                      </a:r>
                      <a:endParaRPr lang="fr-FR" sz="1600">
                        <a:solidFill>
                          <a:srgbClr val="365F91"/>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a:effectLst/>
                        </a:rPr>
                        <a:t>-0,08%</a:t>
                      </a:r>
                      <a:endParaRPr lang="fr-FR" sz="1600">
                        <a:solidFill>
                          <a:srgbClr val="365F91"/>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dirty="0">
                          <a:effectLst/>
                        </a:rPr>
                        <a:t>-0,8%</a:t>
                      </a:r>
                      <a:endParaRPr lang="fr-FR" sz="1600" dirty="0">
                        <a:solidFill>
                          <a:srgbClr val="365F91"/>
                        </a:solidFill>
                        <a:effectLst/>
                        <a:latin typeface="Times New Roman"/>
                        <a:ea typeface="Times New Roman"/>
                      </a:endParaRPr>
                    </a:p>
                  </a:txBody>
                  <a:tcPr marL="68580" marR="68580" marT="0" marB="0"/>
                </a:tc>
              </a:tr>
              <a:tr h="274320">
                <a:tc>
                  <a:txBody>
                    <a:bodyPr/>
                    <a:lstStyle/>
                    <a:p>
                      <a:pPr algn="just">
                        <a:lnSpc>
                          <a:spcPct val="150000"/>
                        </a:lnSpc>
                        <a:spcAft>
                          <a:spcPts val="0"/>
                        </a:spcAft>
                      </a:pPr>
                      <a:r>
                        <a:rPr lang="fr-FR" sz="1600">
                          <a:effectLst/>
                        </a:rPr>
                        <a:t>  dont Pécheurs</a:t>
                      </a:r>
                      <a:endParaRPr lang="fr-FR" sz="1600">
                        <a:solidFill>
                          <a:srgbClr val="365F91"/>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a:effectLst/>
                        </a:rPr>
                        <a:t>-0,09%</a:t>
                      </a:r>
                      <a:endParaRPr lang="fr-FR" sz="1600">
                        <a:solidFill>
                          <a:srgbClr val="365F91"/>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a:effectLst/>
                        </a:rPr>
                        <a:t>-0,8%</a:t>
                      </a:r>
                      <a:endParaRPr lang="fr-FR" sz="1600">
                        <a:solidFill>
                          <a:srgbClr val="365F91"/>
                        </a:solidFill>
                        <a:effectLst/>
                        <a:latin typeface="Times New Roman"/>
                        <a:ea typeface="Times New Roman"/>
                      </a:endParaRPr>
                    </a:p>
                  </a:txBody>
                  <a:tcPr marL="68580" marR="68580" marT="0" marB="0"/>
                </a:tc>
              </a:tr>
              <a:tr h="274320">
                <a:tc>
                  <a:txBody>
                    <a:bodyPr/>
                    <a:lstStyle/>
                    <a:p>
                      <a:pPr algn="just">
                        <a:lnSpc>
                          <a:spcPct val="150000"/>
                        </a:lnSpc>
                        <a:spcAft>
                          <a:spcPts val="0"/>
                        </a:spcAft>
                      </a:pPr>
                      <a:r>
                        <a:rPr lang="fr-FR" sz="1600">
                          <a:effectLst/>
                        </a:rPr>
                        <a:t>  dont Indépendants et employeurs non agricoles</a:t>
                      </a:r>
                      <a:endParaRPr lang="fr-FR" sz="1600">
                        <a:solidFill>
                          <a:srgbClr val="365F91"/>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dirty="0">
                          <a:solidFill>
                            <a:srgbClr val="FF0000"/>
                          </a:solidFill>
                          <a:effectLst/>
                        </a:rPr>
                        <a:t>0,01%</a:t>
                      </a:r>
                      <a:endParaRPr lang="fr-FR" sz="1600" dirty="0">
                        <a:solidFill>
                          <a:srgbClr val="FF0000"/>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a:effectLst/>
                        </a:rPr>
                        <a:t>-0,3%</a:t>
                      </a:r>
                      <a:endParaRPr lang="fr-FR" sz="1600">
                        <a:solidFill>
                          <a:srgbClr val="365F91"/>
                        </a:solidFill>
                        <a:effectLst/>
                        <a:latin typeface="Times New Roman"/>
                        <a:ea typeface="Times New Roman"/>
                      </a:endParaRPr>
                    </a:p>
                  </a:txBody>
                  <a:tcPr marL="68580" marR="68580" marT="0" marB="0"/>
                </a:tc>
              </a:tr>
              <a:tr h="274320">
                <a:tc>
                  <a:txBody>
                    <a:bodyPr/>
                    <a:lstStyle/>
                    <a:p>
                      <a:pPr algn="just">
                        <a:lnSpc>
                          <a:spcPct val="150000"/>
                        </a:lnSpc>
                        <a:spcAft>
                          <a:spcPts val="0"/>
                        </a:spcAft>
                      </a:pPr>
                      <a:r>
                        <a:rPr lang="fr-FR" sz="1600">
                          <a:effectLst/>
                        </a:rPr>
                        <a:t> dont Inactifs</a:t>
                      </a:r>
                      <a:endParaRPr lang="fr-FR" sz="1600">
                        <a:solidFill>
                          <a:srgbClr val="365F91"/>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a:effectLst/>
                        </a:rPr>
                        <a:t>-0,01%</a:t>
                      </a:r>
                      <a:endParaRPr lang="fr-FR" sz="1600">
                        <a:solidFill>
                          <a:srgbClr val="365F91"/>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a:effectLst/>
                        </a:rPr>
                        <a:t>-0,3%</a:t>
                      </a:r>
                      <a:endParaRPr lang="fr-FR" sz="1600">
                        <a:solidFill>
                          <a:srgbClr val="365F91"/>
                        </a:solidFill>
                        <a:effectLst/>
                        <a:latin typeface="Times New Roman"/>
                        <a:ea typeface="Times New Roman"/>
                      </a:endParaRPr>
                    </a:p>
                  </a:txBody>
                  <a:tcPr marL="68580" marR="68580" marT="0" marB="0"/>
                </a:tc>
              </a:tr>
              <a:tr h="274320">
                <a:tc>
                  <a:txBody>
                    <a:bodyPr/>
                    <a:lstStyle/>
                    <a:p>
                      <a:pPr algn="just">
                        <a:lnSpc>
                          <a:spcPct val="150000"/>
                        </a:lnSpc>
                        <a:spcAft>
                          <a:spcPts val="0"/>
                        </a:spcAft>
                      </a:pPr>
                      <a:r>
                        <a:rPr lang="fr-FR" sz="1600" dirty="0">
                          <a:effectLst/>
                        </a:rPr>
                        <a:t>Consommation publique</a:t>
                      </a:r>
                      <a:endParaRPr lang="fr-FR" sz="1600" dirty="0">
                        <a:solidFill>
                          <a:srgbClr val="365F91"/>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dirty="0">
                          <a:solidFill>
                            <a:srgbClr val="FF0000"/>
                          </a:solidFill>
                          <a:effectLst/>
                        </a:rPr>
                        <a:t>0,003%</a:t>
                      </a:r>
                      <a:endParaRPr lang="fr-FR" sz="1600" dirty="0">
                        <a:solidFill>
                          <a:srgbClr val="FF0000"/>
                        </a:solidFill>
                        <a:effectLst/>
                        <a:latin typeface="Times New Roman"/>
                        <a:ea typeface="Times New Roman"/>
                      </a:endParaRPr>
                    </a:p>
                  </a:txBody>
                  <a:tcPr marL="68580" marR="68580" marT="0" marB="0"/>
                </a:tc>
                <a:tc>
                  <a:txBody>
                    <a:bodyPr/>
                    <a:lstStyle/>
                    <a:p>
                      <a:pPr algn="r">
                        <a:lnSpc>
                          <a:spcPct val="150000"/>
                        </a:lnSpc>
                        <a:spcAft>
                          <a:spcPts val="0"/>
                        </a:spcAft>
                      </a:pPr>
                      <a:r>
                        <a:rPr lang="fr-FR" sz="1600" dirty="0">
                          <a:effectLst/>
                        </a:rPr>
                        <a:t>-0,6%</a:t>
                      </a:r>
                      <a:endParaRPr lang="fr-FR" sz="1600" dirty="0">
                        <a:solidFill>
                          <a:srgbClr val="365F91"/>
                        </a:solidFill>
                        <a:effectLst/>
                        <a:latin typeface="Times New Roman"/>
                        <a:ea typeface="Times New Roman"/>
                      </a:endParaRPr>
                    </a:p>
                  </a:txBody>
                  <a:tcPr marL="68580" marR="68580" marT="0" marB="0"/>
                </a:tc>
              </a:tr>
            </a:tbl>
          </a:graphicData>
        </a:graphic>
      </p:graphicFrame>
      <p:sp>
        <p:nvSpPr>
          <p:cNvPr id="9" name="ZoneTexte 8"/>
          <p:cNvSpPr txBox="1"/>
          <p:nvPr/>
        </p:nvSpPr>
        <p:spPr>
          <a:xfrm>
            <a:off x="467544" y="5943600"/>
            <a:ext cx="2428056" cy="276999"/>
          </a:xfrm>
          <a:prstGeom prst="rect">
            <a:avLst/>
          </a:prstGeom>
          <a:noFill/>
        </p:spPr>
        <p:txBody>
          <a:bodyPr wrap="square" rtlCol="0">
            <a:spAutoFit/>
          </a:bodyPr>
          <a:lstStyle/>
          <a:p>
            <a:r>
              <a:rPr lang="fr-FR" sz="1200" u="sng" dirty="0" smtClean="0">
                <a:solidFill>
                  <a:srgbClr val="FF0000"/>
                </a:solidFill>
              </a:rPr>
              <a:t>AUTEURS</a:t>
            </a:r>
            <a:r>
              <a:rPr lang="fr-FR" sz="1200" dirty="0" smtClean="0">
                <a:solidFill>
                  <a:srgbClr val="FF0000"/>
                </a:solidFill>
              </a:rPr>
              <a:t>: CNPE, AFRISTAT </a:t>
            </a:r>
            <a:endParaRPr lang="fr-FR" sz="1200" dirty="0">
              <a:solidFill>
                <a:srgbClr val="FF0000"/>
              </a:solidFill>
            </a:endParaRPr>
          </a:p>
        </p:txBody>
      </p:sp>
    </p:spTree>
    <p:extLst>
      <p:ext uri="{BB962C8B-B14F-4D97-AF65-F5344CB8AC3E}">
        <p14:creationId xmlns:p14="http://schemas.microsoft.com/office/powerpoint/2010/main" xmlns="" val="21213443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ZoneTexte 7"/>
          <p:cNvSpPr txBox="1"/>
          <p:nvPr/>
        </p:nvSpPr>
        <p:spPr>
          <a:xfrm>
            <a:off x="611560" y="332656"/>
            <a:ext cx="7344816" cy="1138773"/>
          </a:xfrm>
          <a:prstGeom prst="rect">
            <a:avLst/>
          </a:prstGeom>
          <a:noFill/>
        </p:spPr>
        <p:txBody>
          <a:bodyPr wrap="square" rtlCol="0">
            <a:spAutoFit/>
          </a:bodyPr>
          <a:lstStyle/>
          <a:p>
            <a:r>
              <a:rPr lang="fr-FR" sz="3200" b="1" dirty="0"/>
              <a:t>4.RESULTATS DES SIMULATIONS</a:t>
            </a:r>
          </a:p>
          <a:p>
            <a:endParaRPr lang="fr-FR" sz="3600" b="1" dirty="0"/>
          </a:p>
        </p:txBody>
      </p:sp>
      <p:sp>
        <p:nvSpPr>
          <p:cNvPr id="10" name="ZoneTexte 9"/>
          <p:cNvSpPr txBox="1"/>
          <p:nvPr/>
        </p:nvSpPr>
        <p:spPr>
          <a:xfrm>
            <a:off x="467544" y="1196752"/>
            <a:ext cx="8066856" cy="461665"/>
          </a:xfrm>
          <a:prstGeom prst="rect">
            <a:avLst/>
          </a:prstGeom>
          <a:noFill/>
        </p:spPr>
        <p:txBody>
          <a:bodyPr wrap="square" rtlCol="0">
            <a:spAutoFit/>
          </a:bodyPr>
          <a:lstStyle/>
          <a:p>
            <a:r>
              <a:rPr lang="fr-FR" sz="2400" dirty="0" smtClean="0"/>
              <a:t>4.5. Impact </a:t>
            </a:r>
            <a:r>
              <a:rPr lang="fr-FR" sz="2400" dirty="0"/>
              <a:t>sur </a:t>
            </a:r>
            <a:r>
              <a:rPr lang="fr-FR" sz="2400" dirty="0" smtClean="0"/>
              <a:t>les prix et inflation</a:t>
            </a:r>
            <a:endParaRPr lang="fr-FR" sz="2400" b="1" dirty="0"/>
          </a:p>
        </p:txBody>
      </p:sp>
      <p:sp>
        <p:nvSpPr>
          <p:cNvPr id="4" name="Espace réservé du pied de page 3"/>
          <p:cNvSpPr>
            <a:spLocks noGrp="1"/>
          </p:cNvSpPr>
          <p:nvPr>
            <p:ph type="ftr" sz="quarter" idx="11"/>
          </p:nvPr>
        </p:nvSpPr>
        <p:spPr/>
        <p:txBody>
          <a:bodyPr/>
          <a:lstStyle/>
          <a:p>
            <a:r>
              <a:rPr lang="fr-FR" altLang="en-US" smtClean="0"/>
              <a:t>PRESENTATION DE LA MCS &amp; DU MEGC DU MALI</a:t>
            </a:r>
            <a:endParaRPr lang="en-US" altLang="en-US" dirty="0"/>
          </a:p>
        </p:txBody>
      </p:sp>
      <p:sp>
        <p:nvSpPr>
          <p:cNvPr id="5" name="Espace réservé de la date 4"/>
          <p:cNvSpPr>
            <a:spLocks noGrp="1"/>
          </p:cNvSpPr>
          <p:nvPr>
            <p:ph type="dt" sz="half" idx="10"/>
          </p:nvPr>
        </p:nvSpPr>
        <p:spPr/>
        <p:txBody>
          <a:bodyPr/>
          <a:lstStyle/>
          <a:p>
            <a:pPr eaLnBrk="1" latinLnBrk="0" hangingPunct="1"/>
            <a:fld id="{AE8D0790-86D9-41E7-AAD2-05642C1F58D3}" type="datetime1">
              <a:rPr lang="fr-FR" smtClean="0"/>
              <a:pPr eaLnBrk="1" latinLnBrk="0" hangingPunct="1"/>
              <a:t>15/10/2014</a:t>
            </a:fld>
            <a:endParaRPr lang="en-US"/>
          </a:p>
        </p:txBody>
      </p:sp>
      <p:sp>
        <p:nvSpPr>
          <p:cNvPr id="6" name="Espace réservé du numéro de diapositive 5"/>
          <p:cNvSpPr>
            <a:spLocks noGrp="1"/>
          </p:cNvSpPr>
          <p:nvPr>
            <p:ph type="sldNum" sz="quarter" idx="12"/>
          </p:nvPr>
        </p:nvSpPr>
        <p:spPr/>
        <p:txBody>
          <a:bodyPr/>
          <a:lstStyle/>
          <a:p>
            <a:r>
              <a:rPr lang="en-US" altLang="en-US" smtClean="0"/>
              <a:t>Page </a:t>
            </a:r>
            <a:fld id="{1AA4FAC1-E5EA-4F37-AC9C-EC20A35775CF}" type="slidenum">
              <a:rPr lang="en-US" altLang="en-US" smtClean="0"/>
              <a:pPr/>
              <a:t>33</a:t>
            </a:fld>
            <a:r>
              <a:rPr lang="en-US" altLang="en-US" smtClean="0"/>
              <a:t> / </a:t>
            </a:r>
            <a:endParaRPr lang="en-US" altLang="en-US" dirty="0"/>
          </a:p>
        </p:txBody>
      </p:sp>
      <p:graphicFrame>
        <p:nvGraphicFramePr>
          <p:cNvPr id="2" name="Tableau 1"/>
          <p:cNvGraphicFramePr>
            <a:graphicFrameLocks noGrp="1"/>
          </p:cNvGraphicFramePr>
          <p:nvPr>
            <p:extLst>
              <p:ext uri="{D42A27DB-BD31-4B8C-83A1-F6EECF244321}">
                <p14:modId xmlns:p14="http://schemas.microsoft.com/office/powerpoint/2010/main" xmlns="" val="2660107217"/>
              </p:ext>
            </p:extLst>
          </p:nvPr>
        </p:nvGraphicFramePr>
        <p:xfrm>
          <a:off x="457200" y="2362199"/>
          <a:ext cx="7086600" cy="1295402"/>
        </p:xfrm>
        <a:graphic>
          <a:graphicData uri="http://schemas.openxmlformats.org/drawingml/2006/table">
            <a:tbl>
              <a:tblPr firstRow="1" firstCol="1" bandRow="1">
                <a:tableStyleId>{69012ECD-51FC-41F1-AA8D-1B2483CD663E}</a:tableStyleId>
              </a:tblPr>
              <a:tblGrid>
                <a:gridCol w="3172990"/>
                <a:gridCol w="1957762"/>
                <a:gridCol w="1955848"/>
              </a:tblGrid>
              <a:tr h="647701">
                <a:tc>
                  <a:txBody>
                    <a:bodyPr/>
                    <a:lstStyle/>
                    <a:p>
                      <a:pPr algn="just">
                        <a:lnSpc>
                          <a:spcPct val="150000"/>
                        </a:lnSpc>
                        <a:spcAft>
                          <a:spcPts val="0"/>
                        </a:spcAft>
                      </a:pPr>
                      <a:r>
                        <a:rPr lang="fr-FR" sz="2000" dirty="0">
                          <a:effectLst/>
                        </a:rPr>
                        <a:t>Prix</a:t>
                      </a:r>
                      <a:endParaRPr lang="fr-FR" sz="2000" dirty="0">
                        <a:solidFill>
                          <a:srgbClr val="365F91"/>
                        </a:solidFill>
                        <a:effectLst/>
                        <a:latin typeface="Times New Roman"/>
                        <a:ea typeface="Times New Roman"/>
                      </a:endParaRPr>
                    </a:p>
                  </a:txBody>
                  <a:tcPr marL="68580" marR="68580" marT="0" marB="0"/>
                </a:tc>
                <a:tc>
                  <a:txBody>
                    <a:bodyPr/>
                    <a:lstStyle/>
                    <a:p>
                      <a:pPr algn="just">
                        <a:lnSpc>
                          <a:spcPct val="150000"/>
                        </a:lnSpc>
                        <a:spcAft>
                          <a:spcPts val="0"/>
                        </a:spcAft>
                      </a:pPr>
                      <a:r>
                        <a:rPr lang="fr-FR" sz="2000" dirty="0">
                          <a:effectLst/>
                        </a:rPr>
                        <a:t>Simulation </a:t>
                      </a:r>
                      <a:r>
                        <a:rPr lang="fr-FR" sz="2000" dirty="0" smtClean="0">
                          <a:effectLst/>
                        </a:rPr>
                        <a:t>1</a:t>
                      </a:r>
                      <a:endParaRPr lang="fr-FR" sz="2000" dirty="0">
                        <a:solidFill>
                          <a:srgbClr val="365F91"/>
                        </a:solidFill>
                        <a:effectLst/>
                        <a:latin typeface="Times New Roman"/>
                        <a:ea typeface="Times New Roman"/>
                      </a:endParaRPr>
                    </a:p>
                  </a:txBody>
                  <a:tcPr marL="68580" marR="68580" marT="0" marB="0"/>
                </a:tc>
                <a:tc>
                  <a:txBody>
                    <a:bodyPr/>
                    <a:lstStyle/>
                    <a:p>
                      <a:pPr algn="just">
                        <a:lnSpc>
                          <a:spcPct val="150000"/>
                        </a:lnSpc>
                        <a:spcAft>
                          <a:spcPts val="0"/>
                        </a:spcAft>
                      </a:pPr>
                      <a:r>
                        <a:rPr lang="fr-FR" sz="2000" dirty="0">
                          <a:effectLst/>
                        </a:rPr>
                        <a:t>Simulation </a:t>
                      </a:r>
                      <a:r>
                        <a:rPr lang="fr-FR" sz="2000" dirty="0" smtClean="0">
                          <a:effectLst/>
                        </a:rPr>
                        <a:t>2</a:t>
                      </a:r>
                      <a:endParaRPr lang="fr-FR" sz="2000" dirty="0">
                        <a:solidFill>
                          <a:srgbClr val="365F91"/>
                        </a:solidFill>
                        <a:effectLst/>
                        <a:latin typeface="Times New Roman"/>
                        <a:ea typeface="Times New Roman"/>
                      </a:endParaRPr>
                    </a:p>
                  </a:txBody>
                  <a:tcPr marL="68580" marR="68580" marT="0" marB="0"/>
                </a:tc>
              </a:tr>
              <a:tr h="647701">
                <a:tc>
                  <a:txBody>
                    <a:bodyPr/>
                    <a:lstStyle/>
                    <a:p>
                      <a:pPr algn="just">
                        <a:lnSpc>
                          <a:spcPct val="150000"/>
                        </a:lnSpc>
                        <a:spcAft>
                          <a:spcPts val="0"/>
                        </a:spcAft>
                      </a:pPr>
                      <a:r>
                        <a:rPr lang="fr-FR" sz="2000">
                          <a:effectLst/>
                        </a:rPr>
                        <a:t>IHPC</a:t>
                      </a:r>
                      <a:endParaRPr lang="fr-FR" sz="2000">
                        <a:solidFill>
                          <a:srgbClr val="365F91"/>
                        </a:solidFill>
                        <a:effectLst/>
                        <a:latin typeface="Times New Roman"/>
                        <a:ea typeface="Times New Roman"/>
                      </a:endParaRPr>
                    </a:p>
                  </a:txBody>
                  <a:tcPr marL="68580" marR="68580" marT="0" marB="0"/>
                </a:tc>
                <a:tc>
                  <a:txBody>
                    <a:bodyPr/>
                    <a:lstStyle/>
                    <a:p>
                      <a:pPr algn="just">
                        <a:lnSpc>
                          <a:spcPct val="150000"/>
                        </a:lnSpc>
                        <a:spcAft>
                          <a:spcPts val="0"/>
                        </a:spcAft>
                      </a:pPr>
                      <a:r>
                        <a:rPr lang="fr-FR" sz="2000" dirty="0">
                          <a:effectLst/>
                        </a:rPr>
                        <a:t>           -0,01%</a:t>
                      </a:r>
                      <a:endParaRPr lang="fr-FR" sz="2000" dirty="0">
                        <a:solidFill>
                          <a:srgbClr val="365F91"/>
                        </a:solidFill>
                        <a:effectLst/>
                        <a:latin typeface="Times New Roman"/>
                        <a:ea typeface="Times New Roman"/>
                      </a:endParaRPr>
                    </a:p>
                  </a:txBody>
                  <a:tcPr marL="68580" marR="68580" marT="0" marB="0"/>
                </a:tc>
                <a:tc>
                  <a:txBody>
                    <a:bodyPr/>
                    <a:lstStyle/>
                    <a:p>
                      <a:pPr algn="just">
                        <a:lnSpc>
                          <a:spcPct val="150000"/>
                        </a:lnSpc>
                        <a:spcAft>
                          <a:spcPts val="0"/>
                        </a:spcAft>
                      </a:pPr>
                      <a:r>
                        <a:rPr lang="fr-FR" sz="2000" dirty="0">
                          <a:effectLst/>
                        </a:rPr>
                        <a:t>      0,03%</a:t>
                      </a:r>
                      <a:endParaRPr lang="fr-FR" sz="2000" dirty="0">
                        <a:solidFill>
                          <a:srgbClr val="365F91"/>
                        </a:solidFill>
                        <a:effectLst/>
                        <a:latin typeface="Times New Roman"/>
                        <a:ea typeface="Times New Roman"/>
                      </a:endParaRPr>
                    </a:p>
                  </a:txBody>
                  <a:tcPr marL="68580" marR="68580" marT="0" marB="0"/>
                </a:tc>
              </a:tr>
            </a:tbl>
          </a:graphicData>
        </a:graphic>
      </p:graphicFrame>
      <p:sp>
        <p:nvSpPr>
          <p:cNvPr id="9" name="ZoneTexte 8"/>
          <p:cNvSpPr txBox="1"/>
          <p:nvPr/>
        </p:nvSpPr>
        <p:spPr>
          <a:xfrm>
            <a:off x="467544" y="3733800"/>
            <a:ext cx="2428056" cy="276999"/>
          </a:xfrm>
          <a:prstGeom prst="rect">
            <a:avLst/>
          </a:prstGeom>
          <a:noFill/>
        </p:spPr>
        <p:txBody>
          <a:bodyPr wrap="square" rtlCol="0">
            <a:spAutoFit/>
          </a:bodyPr>
          <a:lstStyle/>
          <a:p>
            <a:r>
              <a:rPr lang="fr-FR" sz="1200" u="sng" dirty="0" smtClean="0">
                <a:solidFill>
                  <a:srgbClr val="FF0000"/>
                </a:solidFill>
              </a:rPr>
              <a:t>AUTEURS</a:t>
            </a:r>
            <a:r>
              <a:rPr lang="fr-FR" sz="1200" dirty="0" smtClean="0">
                <a:solidFill>
                  <a:srgbClr val="FF0000"/>
                </a:solidFill>
              </a:rPr>
              <a:t>: CNPE, AFRISTAT </a:t>
            </a:r>
            <a:endParaRPr lang="fr-FR" sz="1200" dirty="0">
              <a:solidFill>
                <a:srgbClr val="FF0000"/>
              </a:solidFill>
            </a:endParaRPr>
          </a:p>
        </p:txBody>
      </p:sp>
    </p:spTree>
    <p:extLst>
      <p:ext uri="{BB962C8B-B14F-4D97-AF65-F5344CB8AC3E}">
        <p14:creationId xmlns:p14="http://schemas.microsoft.com/office/powerpoint/2010/main" xmlns="" val="8442679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p:cNvSpPr/>
          <p:nvPr/>
        </p:nvSpPr>
        <p:spPr>
          <a:xfrm>
            <a:off x="611560" y="3140968"/>
            <a:ext cx="7762057" cy="2554545"/>
          </a:xfrm>
          <a:prstGeom prst="rect">
            <a:avLst/>
          </a:prstGeom>
        </p:spPr>
        <p:txBody>
          <a:bodyPr wrap="square">
            <a:spAutoFit/>
          </a:bodyPr>
          <a:lstStyle/>
          <a:p>
            <a:pPr algn="ctr"/>
            <a:r>
              <a:rPr lang="fr-FR" sz="8000" b="1" dirty="0">
                <a:latin typeface="Comic Sans MS" pitchFamily="66" charset="0"/>
              </a:rPr>
              <a:t>Merci pour votre attention</a:t>
            </a:r>
          </a:p>
        </p:txBody>
      </p:sp>
      <p:sp>
        <p:nvSpPr>
          <p:cNvPr id="2" name="Rectangle 1"/>
          <p:cNvSpPr/>
          <p:nvPr/>
        </p:nvSpPr>
        <p:spPr>
          <a:xfrm>
            <a:off x="467544" y="437763"/>
            <a:ext cx="7344816" cy="830997"/>
          </a:xfrm>
          <a:prstGeom prst="rect">
            <a:avLst/>
          </a:prstGeom>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fontAlgn="auto" hangingPunct="1">
              <a:spcAft>
                <a:spcPts val="0"/>
              </a:spcAft>
            </a:pPr>
            <a:r>
              <a:rPr lang="fr-FR" sz="2400" b="1" dirty="0">
                <a:ln w="11430"/>
                <a:effectLst>
                  <a:outerShdw blurRad="50800" dist="39000" dir="5460000" algn="tl">
                    <a:srgbClr val="000000">
                      <a:alpha val="38000"/>
                    </a:srgbClr>
                  </a:outerShdw>
                </a:effectLst>
              </a:rPr>
              <a:t> PRESENTATION DE LA </a:t>
            </a:r>
            <a:r>
              <a:rPr lang="fr-FR" sz="2400" b="1" dirty="0" smtClean="0">
                <a:ln w="11430"/>
                <a:effectLst>
                  <a:outerShdw blurRad="50800" dist="39000" dir="5460000" algn="tl">
                    <a:srgbClr val="000000">
                      <a:alpha val="38000"/>
                    </a:srgbClr>
                  </a:outerShdw>
                </a:effectLst>
              </a:rPr>
              <a:t>MCS ET DU MEGC DU MALI</a:t>
            </a:r>
            <a:endParaRPr lang="fr-FR" sz="2400" b="1" dirty="0">
              <a:ln w="11430"/>
              <a:effectLst>
                <a:outerShdw blurRad="50800" dist="39000" dir="5460000" algn="tl">
                  <a:srgbClr val="000000">
                    <a:alpha val="38000"/>
                  </a:srgbClr>
                </a:outerShdw>
              </a:effectLst>
            </a:endParaRPr>
          </a:p>
        </p:txBody>
      </p:sp>
      <p:sp>
        <p:nvSpPr>
          <p:cNvPr id="3" name="Ellipse 2"/>
          <p:cNvSpPr/>
          <p:nvPr/>
        </p:nvSpPr>
        <p:spPr bwMode="auto">
          <a:xfrm>
            <a:off x="1331640" y="1700808"/>
            <a:ext cx="6480720" cy="936104"/>
          </a:xfrm>
          <a:prstGeom prst="ellipse">
            <a:avLst/>
          </a:prstGeom>
          <a:blipFill>
            <a:blip r:embed="rId2" cstate="print"/>
            <a:tile tx="0" ty="0" sx="100000" sy="100000" flip="none" algn="tl"/>
          </a:blip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4400" b="1" i="0" u="none" strike="noStrike" normalizeH="0" baseline="0" dirty="0" smtClean="0">
                <a:ln w="18000">
                  <a:solidFill>
                    <a:schemeClr val="accent2">
                      <a:satMod val="140000"/>
                    </a:schemeClr>
                  </a:solidFill>
                  <a:prstDash val="solid"/>
                  <a:miter lim="800000"/>
                </a:ln>
                <a:solidFill>
                  <a:srgbClr val="0070C0"/>
                </a:solidFill>
                <a:effectLst>
                  <a:outerShdw blurRad="25500" dist="23000" dir="7020000" algn="tl">
                    <a:srgbClr val="000000">
                      <a:alpha val="50000"/>
                    </a:srgbClr>
                  </a:outerShdw>
                </a:effectLst>
                <a:latin typeface="Bradley Hand ITC" pitchFamily="66" charset="0"/>
              </a:rPr>
              <a:t>FIN</a:t>
            </a:r>
          </a:p>
        </p:txBody>
      </p:sp>
      <p:sp>
        <p:nvSpPr>
          <p:cNvPr id="4" name="Espace réservé du pied de page 3"/>
          <p:cNvSpPr>
            <a:spLocks noGrp="1"/>
          </p:cNvSpPr>
          <p:nvPr>
            <p:ph type="ftr" sz="quarter" idx="11"/>
          </p:nvPr>
        </p:nvSpPr>
        <p:spPr/>
        <p:txBody>
          <a:bodyPr/>
          <a:lstStyle/>
          <a:p>
            <a:r>
              <a:rPr lang="fr-FR" smtClean="0"/>
              <a:t>PRESENTATION DE LA MCS &amp; DU MEGC DU MALI</a:t>
            </a:r>
            <a:endParaRPr lang="en-US" altLang="en-US" dirty="0"/>
          </a:p>
        </p:txBody>
      </p:sp>
      <p:sp>
        <p:nvSpPr>
          <p:cNvPr id="8" name="Espace réservé de la date 7"/>
          <p:cNvSpPr>
            <a:spLocks noGrp="1"/>
          </p:cNvSpPr>
          <p:nvPr>
            <p:ph type="dt" sz="half" idx="10"/>
          </p:nvPr>
        </p:nvSpPr>
        <p:spPr/>
        <p:txBody>
          <a:bodyPr/>
          <a:lstStyle/>
          <a:p>
            <a:pPr eaLnBrk="1" latinLnBrk="0" hangingPunct="1"/>
            <a:fld id="{A78C805D-5408-4F21-BCF6-4460CC18AAEA}" type="datetime1">
              <a:rPr lang="fr-FR" smtClean="0"/>
              <a:pPr eaLnBrk="1" latinLnBrk="0" hangingPunct="1"/>
              <a:t>15/10/2014</a:t>
            </a:fld>
            <a:endParaRPr lang="en-US"/>
          </a:p>
        </p:txBody>
      </p:sp>
      <p:sp>
        <p:nvSpPr>
          <p:cNvPr id="9" name="Espace réservé du numéro de diapositive 8"/>
          <p:cNvSpPr>
            <a:spLocks noGrp="1"/>
          </p:cNvSpPr>
          <p:nvPr>
            <p:ph type="sldNum" sz="quarter" idx="12"/>
          </p:nvPr>
        </p:nvSpPr>
        <p:spPr/>
        <p:txBody>
          <a:bodyPr/>
          <a:lstStyle/>
          <a:p>
            <a:r>
              <a:rPr lang="en-US" altLang="en-US" smtClean="0"/>
              <a:t>Page </a:t>
            </a:r>
            <a:fld id="{1AA4FAC1-E5EA-4F37-AC9C-EC20A35775CF}" type="slidenum">
              <a:rPr lang="en-US" altLang="en-US" smtClean="0"/>
              <a:pPr/>
              <a:t>34</a:t>
            </a:fld>
            <a:r>
              <a:rPr lang="en-US" altLang="en-US" smtClean="0"/>
              <a:t> / </a:t>
            </a:r>
            <a:endParaRPr lang="en-US" altLang="en-US" dirty="0"/>
          </a:p>
        </p:txBody>
      </p:sp>
    </p:spTree>
    <p:extLst>
      <p:ext uri="{BB962C8B-B14F-4D97-AF65-F5344CB8AC3E}">
        <p14:creationId xmlns:p14="http://schemas.microsoft.com/office/powerpoint/2010/main" xmlns="" val="2411902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580">
                                          <p:stCondLst>
                                            <p:cond delay="0"/>
                                          </p:stCondLst>
                                        </p:cTn>
                                        <p:tgtEl>
                                          <p:spTgt spid="3"/>
                                        </p:tgtEl>
                                      </p:cBhvr>
                                    </p:animEffect>
                                    <p:anim calcmode="lin" valueType="num">
                                      <p:cBhvr>
                                        <p:cTn id="16"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tgtEl>
                                      </p:cBhvr>
                                      <p:to x="100000" y="60000"/>
                                    </p:animScale>
                                    <p:animScale>
                                      <p:cBhvr>
                                        <p:cTn id="22" dur="166" decel="50000">
                                          <p:stCondLst>
                                            <p:cond delay="676"/>
                                          </p:stCondLst>
                                        </p:cTn>
                                        <p:tgtEl>
                                          <p:spTgt spid="3"/>
                                        </p:tgtEl>
                                      </p:cBhvr>
                                      <p:to x="100000" y="100000"/>
                                    </p:animScale>
                                    <p:animScale>
                                      <p:cBhvr>
                                        <p:cTn id="23" dur="26">
                                          <p:stCondLst>
                                            <p:cond delay="1312"/>
                                          </p:stCondLst>
                                        </p:cTn>
                                        <p:tgtEl>
                                          <p:spTgt spid="3"/>
                                        </p:tgtEl>
                                      </p:cBhvr>
                                      <p:to x="100000" y="80000"/>
                                    </p:animScale>
                                    <p:animScale>
                                      <p:cBhvr>
                                        <p:cTn id="24" dur="166" decel="50000">
                                          <p:stCondLst>
                                            <p:cond delay="1338"/>
                                          </p:stCondLst>
                                        </p:cTn>
                                        <p:tgtEl>
                                          <p:spTgt spid="3"/>
                                        </p:tgtEl>
                                      </p:cBhvr>
                                      <p:to x="100000" y="100000"/>
                                    </p:animScale>
                                    <p:animScale>
                                      <p:cBhvr>
                                        <p:cTn id="25" dur="26">
                                          <p:stCondLst>
                                            <p:cond delay="1642"/>
                                          </p:stCondLst>
                                        </p:cTn>
                                        <p:tgtEl>
                                          <p:spTgt spid="3"/>
                                        </p:tgtEl>
                                      </p:cBhvr>
                                      <p:to x="100000" y="90000"/>
                                    </p:animScale>
                                    <p:animScale>
                                      <p:cBhvr>
                                        <p:cTn id="26" dur="166" decel="50000">
                                          <p:stCondLst>
                                            <p:cond delay="1668"/>
                                          </p:stCondLst>
                                        </p:cTn>
                                        <p:tgtEl>
                                          <p:spTgt spid="3"/>
                                        </p:tgtEl>
                                      </p:cBhvr>
                                      <p:to x="100000" y="100000"/>
                                    </p:animScale>
                                    <p:animScale>
                                      <p:cBhvr>
                                        <p:cTn id="27" dur="26">
                                          <p:stCondLst>
                                            <p:cond delay="1808"/>
                                          </p:stCondLst>
                                        </p:cTn>
                                        <p:tgtEl>
                                          <p:spTgt spid="3"/>
                                        </p:tgtEl>
                                      </p:cBhvr>
                                      <p:to x="100000" y="95000"/>
                                    </p:animScale>
                                    <p:animScale>
                                      <p:cBhvr>
                                        <p:cTn id="28" dur="166" decel="50000">
                                          <p:stCondLst>
                                            <p:cond delay="1834"/>
                                          </p:stCondLst>
                                        </p:cTn>
                                        <p:tgtEl>
                                          <p:spTgt spid="3"/>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1000"/>
                                        <p:tgtEl>
                                          <p:spTgt spid="6"/>
                                        </p:tgtEl>
                                      </p:cBhvr>
                                    </p:animEffect>
                                    <p:anim calcmode="lin" valueType="num">
                                      <p:cBhvr>
                                        <p:cTn id="34" dur="1000" fill="hold"/>
                                        <p:tgtEl>
                                          <p:spTgt spid="6"/>
                                        </p:tgtEl>
                                        <p:attrNameLst>
                                          <p:attrName>ppt_x</p:attrName>
                                        </p:attrNameLst>
                                      </p:cBhvr>
                                      <p:tavLst>
                                        <p:tav tm="0">
                                          <p:val>
                                            <p:strVal val="#ppt_x"/>
                                          </p:val>
                                        </p:tav>
                                        <p:tav tm="100000">
                                          <p:val>
                                            <p:strVal val="#ppt_x"/>
                                          </p:val>
                                        </p:tav>
                                      </p:tavLst>
                                    </p:anim>
                                    <p:anim calcmode="lin" valueType="num">
                                      <p:cBhvr>
                                        <p:cTn id="3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animBg="1"/>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just" defTabSz="457200">
              <a:lnSpc>
                <a:spcPct val="110000"/>
              </a:lnSpc>
              <a:spcBef>
                <a:spcPts val="0"/>
              </a:spcBef>
              <a:buClr>
                <a:srgbClr val="404040"/>
              </a:buClr>
              <a:buFont typeface="Wingdings" pitchFamily="2" charset="2"/>
              <a:buChar char="v"/>
            </a:pPr>
            <a:r>
              <a:rPr lang="fr-FR" sz="2400" dirty="0" smtClean="0">
                <a:solidFill>
                  <a:srgbClr val="000000"/>
                </a:solidFill>
                <a:latin typeface="+mj-lt"/>
              </a:rPr>
              <a:t>Le processus continue avec le renforcement de capacité sur certains outils dont la maîtrise est nécessaire à l’utilisation du modèle pour la  réalisation des études d’impacts.  Ils s’agit des Modèles d’Equilibre Général Calculables et le logiciel GAMS.</a:t>
            </a:r>
          </a:p>
          <a:p>
            <a:pPr algn="just" defTabSz="457200">
              <a:lnSpc>
                <a:spcPct val="110000"/>
              </a:lnSpc>
              <a:spcBef>
                <a:spcPts val="0"/>
              </a:spcBef>
              <a:buClr>
                <a:srgbClr val="404040"/>
              </a:buClr>
              <a:buFont typeface="Wingdings" pitchFamily="2" charset="2"/>
              <a:buChar char="v"/>
            </a:pPr>
            <a:endParaRPr lang="fr-FR" sz="3000" dirty="0" smtClean="0">
              <a:solidFill>
                <a:srgbClr val="000000"/>
              </a:solidFill>
              <a:latin typeface="Trebuchet MS" pitchFamily="34" charset="0"/>
            </a:endParaRPr>
          </a:p>
          <a:p>
            <a:pPr algn="just" defTabSz="457200">
              <a:lnSpc>
                <a:spcPct val="110000"/>
              </a:lnSpc>
              <a:spcBef>
                <a:spcPts val="0"/>
              </a:spcBef>
              <a:buClr>
                <a:srgbClr val="404040"/>
              </a:buClr>
              <a:buFont typeface="Wingdings" pitchFamily="2" charset="2"/>
              <a:buChar char="v"/>
            </a:pPr>
            <a:r>
              <a:rPr lang="fr-FR" sz="3000" dirty="0" smtClean="0">
                <a:solidFill>
                  <a:srgbClr val="000000"/>
                </a:solidFill>
                <a:latin typeface="+mj-lt"/>
              </a:rPr>
              <a:t> </a:t>
            </a:r>
            <a:r>
              <a:rPr lang="fr-FR" sz="2400" dirty="0" smtClean="0">
                <a:solidFill>
                  <a:srgbClr val="000000"/>
                </a:solidFill>
                <a:latin typeface="+mj-lt"/>
              </a:rPr>
              <a:t>D’où une série de renforcements de capacité en 2011 dans les Etats membres et en 2014 à Lomé.</a:t>
            </a:r>
          </a:p>
          <a:p>
            <a:endParaRPr lang="fr-FR" sz="2400" dirty="0"/>
          </a:p>
        </p:txBody>
      </p:sp>
      <p:sp>
        <p:nvSpPr>
          <p:cNvPr id="4" name="Espace réservé de la date 3"/>
          <p:cNvSpPr>
            <a:spLocks noGrp="1"/>
          </p:cNvSpPr>
          <p:nvPr>
            <p:ph type="dt" sz="half" idx="10"/>
          </p:nvPr>
        </p:nvSpPr>
        <p:spPr/>
        <p:txBody>
          <a:bodyPr/>
          <a:lstStyle/>
          <a:p>
            <a:pPr eaLnBrk="1" latinLnBrk="0" hangingPunct="1"/>
            <a:fld id="{3538D6AB-B8DB-46CD-8DD6-176E2D8CE9A8}" type="datetime1">
              <a:rPr lang="fr-FR" smtClean="0"/>
              <a:pPr eaLnBrk="1" latinLnBrk="0" hangingPunct="1"/>
              <a:t>15/10/2014</a:t>
            </a:fld>
            <a:endParaRPr lang="en-US"/>
          </a:p>
        </p:txBody>
      </p:sp>
      <p:sp>
        <p:nvSpPr>
          <p:cNvPr id="5" name="Espace réservé du pied de page 4"/>
          <p:cNvSpPr>
            <a:spLocks noGrp="1"/>
          </p:cNvSpPr>
          <p:nvPr>
            <p:ph type="ftr" sz="quarter" idx="11"/>
          </p:nvPr>
        </p:nvSpPr>
        <p:spPr/>
        <p:txBody>
          <a:bodyPr/>
          <a:lstStyle/>
          <a:p>
            <a:r>
              <a:rPr lang="fr-FR" altLang="en-US" smtClean="0"/>
              <a:t>PRESENTATION DE LA MCS &amp; DU MEGC DU MALI</a:t>
            </a:r>
            <a:endParaRPr lang="en-US" altLang="en-US" dirty="0"/>
          </a:p>
        </p:txBody>
      </p:sp>
      <p:sp>
        <p:nvSpPr>
          <p:cNvPr id="6" name="Espace réservé du numéro de diapositive 5"/>
          <p:cNvSpPr>
            <a:spLocks noGrp="1"/>
          </p:cNvSpPr>
          <p:nvPr>
            <p:ph type="sldNum" sz="quarter" idx="12"/>
          </p:nvPr>
        </p:nvSpPr>
        <p:spPr/>
        <p:txBody>
          <a:bodyPr/>
          <a:lstStyle/>
          <a:p>
            <a:r>
              <a:rPr lang="en-US" altLang="en-US" smtClean="0"/>
              <a:t>Page </a:t>
            </a:r>
            <a:fld id="{1AA4FAC1-E5EA-4F37-AC9C-EC20A35775CF}" type="slidenum">
              <a:rPr lang="en-US" altLang="en-US" smtClean="0"/>
              <a:pPr/>
              <a:t>4</a:t>
            </a:fld>
            <a:r>
              <a:rPr lang="en-US" altLang="en-US" smtClean="0"/>
              <a:t> / </a:t>
            </a:r>
            <a:endParaRPr lang="en-US" altLang="en-US" dirty="0"/>
          </a:p>
        </p:txBody>
      </p:sp>
      <p:sp>
        <p:nvSpPr>
          <p:cNvPr id="7" name="Rectangle 2"/>
          <p:cNvSpPr>
            <a:spLocks noGrp="1" noChangeArrowheads="1"/>
          </p:cNvSpPr>
          <p:nvPr>
            <p:ph type="title"/>
          </p:nvPr>
        </p:nvSpPr>
        <p:spPr/>
        <p:style>
          <a:lnRef idx="1">
            <a:schemeClr val="accent6"/>
          </a:lnRef>
          <a:fillRef idx="2">
            <a:schemeClr val="accent6"/>
          </a:fillRef>
          <a:effectRef idx="1">
            <a:schemeClr val="accent6"/>
          </a:effectRef>
          <a:fontRef idx="minor">
            <a:schemeClr val="dk1"/>
          </a:fontRef>
        </p:style>
        <p:txBody>
          <a:bodyPr/>
          <a:lstStyle/>
          <a:p>
            <a:pPr fontAlgn="auto">
              <a:spcAft>
                <a:spcPts val="0"/>
              </a:spcAft>
              <a:defRPr/>
            </a:pPr>
            <a:r>
              <a:rPr lang="en-US" dirty="0" smtClean="0"/>
              <a:t>CONTEXTE ET JUSTIFICATION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1"/>
            <a:ext cx="8229600" cy="4038600"/>
          </a:xfrm>
        </p:spPr>
        <p:txBody>
          <a:bodyPr>
            <a:normAutofit/>
          </a:bodyPr>
          <a:lstStyle/>
          <a:p>
            <a:pPr>
              <a:buFont typeface="Wingdings" pitchFamily="2" charset="2"/>
              <a:buChar char="v"/>
            </a:pPr>
            <a:endParaRPr lang="fr-FR" sz="3000" dirty="0" smtClean="0">
              <a:latin typeface="+mj-lt"/>
            </a:endParaRPr>
          </a:p>
          <a:p>
            <a:pPr algn="just">
              <a:buFont typeface="Wingdings" pitchFamily="2" charset="2"/>
              <a:buChar char="v"/>
            </a:pPr>
            <a:r>
              <a:rPr lang="fr-FR" sz="2400" dirty="0" smtClean="0">
                <a:latin typeface="+mj-lt"/>
              </a:rPr>
              <a:t>L’élaboration de la Macro MCS a été faite à partir des données de comptes Economiques (PIB plus comparable 2007; TRE 2006), d’enquête ménages (ELIM 2006) des données du commerce extérieur 2007 et de la Balance des Paiements 2007.</a:t>
            </a:r>
          </a:p>
          <a:p>
            <a:pPr marL="0" indent="0">
              <a:buNone/>
            </a:pPr>
            <a:r>
              <a:rPr lang="fr-FR" dirty="0"/>
              <a:t>S</a:t>
            </a:r>
            <a:r>
              <a:rPr lang="fr-FR" dirty="0">
                <a:hlinkClick r:id="rId2" action="ppaction://hlinkfile"/>
              </a:rPr>
              <a:t>ource données Matrices.docx</a:t>
            </a:r>
            <a:endParaRPr lang="fr-FR" dirty="0"/>
          </a:p>
          <a:p>
            <a:pPr>
              <a:buFont typeface="Wingdings" pitchFamily="2" charset="2"/>
              <a:buChar char="v"/>
            </a:pPr>
            <a:endParaRPr lang="fr-FR" dirty="0" smtClean="0">
              <a:latin typeface="+mj-lt"/>
            </a:endParaRPr>
          </a:p>
          <a:p>
            <a:pPr marL="0" indent="0">
              <a:buNone/>
            </a:pPr>
            <a:endParaRPr lang="fr-FR" sz="3000" dirty="0" smtClean="0">
              <a:latin typeface="+mj-lt"/>
            </a:endParaRPr>
          </a:p>
        </p:txBody>
      </p:sp>
      <p:sp>
        <p:nvSpPr>
          <p:cNvPr id="4" name="Espace réservé de la date 3"/>
          <p:cNvSpPr>
            <a:spLocks noGrp="1"/>
          </p:cNvSpPr>
          <p:nvPr>
            <p:ph type="dt" sz="half" idx="10"/>
          </p:nvPr>
        </p:nvSpPr>
        <p:spPr/>
        <p:txBody>
          <a:bodyPr/>
          <a:lstStyle/>
          <a:p>
            <a:pPr eaLnBrk="1" latinLnBrk="0" hangingPunct="1"/>
            <a:fld id="{3538D6AB-B8DB-46CD-8DD6-176E2D8CE9A8}" type="datetime1">
              <a:rPr lang="fr-FR" smtClean="0"/>
              <a:pPr eaLnBrk="1" latinLnBrk="0" hangingPunct="1"/>
              <a:t>15/10/2014</a:t>
            </a:fld>
            <a:endParaRPr lang="en-US" dirty="0"/>
          </a:p>
        </p:txBody>
      </p:sp>
      <p:sp>
        <p:nvSpPr>
          <p:cNvPr id="5" name="Espace réservé du pied de page 4"/>
          <p:cNvSpPr>
            <a:spLocks noGrp="1"/>
          </p:cNvSpPr>
          <p:nvPr>
            <p:ph type="ftr" sz="quarter" idx="11"/>
          </p:nvPr>
        </p:nvSpPr>
        <p:spPr/>
        <p:txBody>
          <a:bodyPr/>
          <a:lstStyle/>
          <a:p>
            <a:r>
              <a:rPr lang="fr-FR" altLang="en-US" smtClean="0"/>
              <a:t>PRESENTATION DE LA MCS &amp; DU MEGC DU MALI</a:t>
            </a:r>
            <a:endParaRPr lang="en-US" altLang="en-US" dirty="0"/>
          </a:p>
        </p:txBody>
      </p:sp>
      <p:sp>
        <p:nvSpPr>
          <p:cNvPr id="6" name="Espace réservé du numéro de diapositive 5"/>
          <p:cNvSpPr>
            <a:spLocks noGrp="1"/>
          </p:cNvSpPr>
          <p:nvPr>
            <p:ph type="sldNum" sz="quarter" idx="12"/>
          </p:nvPr>
        </p:nvSpPr>
        <p:spPr/>
        <p:txBody>
          <a:bodyPr/>
          <a:lstStyle/>
          <a:p>
            <a:r>
              <a:rPr lang="en-US" altLang="en-US" smtClean="0"/>
              <a:t>Page </a:t>
            </a:r>
            <a:fld id="{1AA4FAC1-E5EA-4F37-AC9C-EC20A35775CF}" type="slidenum">
              <a:rPr lang="en-US" altLang="en-US" smtClean="0"/>
              <a:pPr/>
              <a:t>5</a:t>
            </a:fld>
            <a:r>
              <a:rPr lang="en-US" altLang="en-US" smtClean="0"/>
              <a:t> / </a:t>
            </a:r>
            <a:endParaRPr lang="en-US" altLang="en-US" dirty="0"/>
          </a:p>
        </p:txBody>
      </p:sp>
      <p:sp>
        <p:nvSpPr>
          <p:cNvPr id="7" name="Rectangle 2"/>
          <p:cNvSpPr>
            <a:spLocks noGrp="1" noChangeArrowheads="1"/>
          </p:cNvSpPr>
          <p:nvPr>
            <p:ph type="title"/>
          </p:nvPr>
        </p:nvSpPr>
        <p:spPr/>
        <p:style>
          <a:lnRef idx="1">
            <a:schemeClr val="accent6"/>
          </a:lnRef>
          <a:fillRef idx="2">
            <a:schemeClr val="accent6"/>
          </a:fillRef>
          <a:effectRef idx="1">
            <a:schemeClr val="accent6"/>
          </a:effectRef>
          <a:fontRef idx="minor">
            <a:schemeClr val="dk1"/>
          </a:fontRef>
        </p:style>
        <p:txBody>
          <a:bodyPr>
            <a:normAutofit fontScale="90000"/>
          </a:bodyPr>
          <a:lstStyle/>
          <a:p>
            <a:pPr fontAlgn="auto">
              <a:spcAft>
                <a:spcPts val="0"/>
              </a:spcAft>
              <a:defRPr/>
            </a:pPr>
            <a:r>
              <a:rPr lang="en-US" dirty="0" smtClean="0"/>
              <a:t>PRESENTATION DE LA MCS DU MALI :Elaboration</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style>
          <a:lnRef idx="1">
            <a:schemeClr val="accent6"/>
          </a:lnRef>
          <a:fillRef idx="2">
            <a:schemeClr val="accent6"/>
          </a:fillRef>
          <a:effectRef idx="1">
            <a:schemeClr val="accent6"/>
          </a:effectRef>
          <a:fontRef idx="minor">
            <a:schemeClr val="dk1"/>
          </a:fontRef>
        </p:style>
        <p:txBody>
          <a:bodyPr>
            <a:normAutofit fontScale="90000"/>
          </a:bodyPr>
          <a:lstStyle/>
          <a:p>
            <a:pPr fontAlgn="auto">
              <a:spcAft>
                <a:spcPts val="0"/>
              </a:spcAft>
              <a:defRPr/>
            </a:pPr>
            <a:r>
              <a:rPr lang="en-US" dirty="0" smtClean="0"/>
              <a:t>Les sources de </a:t>
            </a:r>
            <a:r>
              <a:rPr lang="fr-FR" dirty="0" smtClean="0"/>
              <a:t>données</a:t>
            </a:r>
            <a:r>
              <a:rPr lang="en-US" dirty="0" smtClean="0"/>
              <a:t> de la MCS du Mali</a:t>
            </a:r>
            <a:endParaRPr lang="en-US" dirty="0"/>
          </a:p>
        </p:txBody>
      </p:sp>
      <p:sp>
        <p:nvSpPr>
          <p:cNvPr id="8" name="Espace réservé du pied de page 7"/>
          <p:cNvSpPr>
            <a:spLocks noGrp="1"/>
          </p:cNvSpPr>
          <p:nvPr>
            <p:ph type="ftr" sz="quarter" idx="11"/>
          </p:nvPr>
        </p:nvSpPr>
        <p:spPr/>
        <p:txBody>
          <a:bodyPr/>
          <a:lstStyle/>
          <a:p>
            <a:r>
              <a:rPr lang="fr-FR" smtClean="0"/>
              <a:t>PRESENTATION DE LA MCS &amp; DU MEGC DU MALI</a:t>
            </a:r>
            <a:endParaRPr lang="en-US" altLang="en-US" dirty="0"/>
          </a:p>
        </p:txBody>
      </p:sp>
      <p:graphicFrame>
        <p:nvGraphicFramePr>
          <p:cNvPr id="3" name="Tableau 2"/>
          <p:cNvGraphicFramePr>
            <a:graphicFrameLocks noGrp="1"/>
          </p:cNvGraphicFramePr>
          <p:nvPr>
            <p:extLst>
              <p:ext uri="{D42A27DB-BD31-4B8C-83A1-F6EECF244321}">
                <p14:modId xmlns:p14="http://schemas.microsoft.com/office/powerpoint/2010/main" xmlns="" val="97569508"/>
              </p:ext>
            </p:extLst>
          </p:nvPr>
        </p:nvGraphicFramePr>
        <p:xfrm>
          <a:off x="838200" y="2590800"/>
          <a:ext cx="6324600" cy="1981200"/>
        </p:xfrm>
        <a:graphic>
          <a:graphicData uri="http://schemas.openxmlformats.org/drawingml/2006/table">
            <a:tbl>
              <a:tblPr firstRow="1" firstCol="1" lastRow="1" lastCol="1" bandRow="1" bandCol="1">
                <a:tableStyleId>{7E9639D4-E3E2-4D34-9284-5A2195B3D0D7}</a:tableStyleId>
              </a:tblPr>
              <a:tblGrid>
                <a:gridCol w="1580721"/>
                <a:gridCol w="1131040"/>
                <a:gridCol w="2031260"/>
                <a:gridCol w="1581579"/>
              </a:tblGrid>
              <a:tr h="1010054">
                <a:tc>
                  <a:txBody>
                    <a:bodyPr/>
                    <a:lstStyle/>
                    <a:p>
                      <a:pPr algn="r">
                        <a:lnSpc>
                          <a:spcPct val="150000"/>
                        </a:lnSpc>
                        <a:spcAft>
                          <a:spcPts val="0"/>
                        </a:spcAft>
                      </a:pPr>
                      <a:r>
                        <a:rPr lang="fr-FR" sz="1100" dirty="0">
                          <a:effectLst/>
                        </a:rPr>
                        <a:t>Comptes </a:t>
                      </a:r>
                      <a:r>
                        <a:rPr lang="fr-FR" sz="1100" dirty="0" smtClean="0">
                          <a:effectLst/>
                        </a:rPr>
                        <a:t>nationaux</a:t>
                      </a:r>
                      <a:endParaRPr lang="fr-FR" sz="1100" dirty="0">
                        <a:solidFill>
                          <a:srgbClr val="000000"/>
                        </a:solidFill>
                        <a:effectLst/>
                        <a:latin typeface="Calibri"/>
                        <a:ea typeface="Calibri"/>
                        <a:cs typeface="Times New Roman"/>
                      </a:endParaRPr>
                    </a:p>
                  </a:txBody>
                  <a:tcPr marL="68580" marR="68580" marT="0" marB="0"/>
                </a:tc>
                <a:tc>
                  <a:txBody>
                    <a:bodyPr/>
                    <a:lstStyle/>
                    <a:p>
                      <a:pPr algn="r">
                        <a:lnSpc>
                          <a:spcPct val="150000"/>
                        </a:lnSpc>
                        <a:spcAft>
                          <a:spcPts val="0"/>
                        </a:spcAft>
                      </a:pPr>
                      <a:r>
                        <a:rPr lang="fr-FR" sz="1100" dirty="0">
                          <a:effectLst/>
                        </a:rPr>
                        <a:t>Enquêtes ménages</a:t>
                      </a:r>
                      <a:endParaRPr lang="fr-FR" sz="1100" dirty="0">
                        <a:solidFill>
                          <a:srgbClr val="000000"/>
                        </a:solidFill>
                        <a:effectLst/>
                        <a:latin typeface="Calibri"/>
                        <a:ea typeface="Calibri"/>
                        <a:cs typeface="Times New Roman"/>
                      </a:endParaRPr>
                    </a:p>
                  </a:txBody>
                  <a:tcPr marL="68580" marR="68580" marT="0" marB="0"/>
                </a:tc>
                <a:tc>
                  <a:txBody>
                    <a:bodyPr/>
                    <a:lstStyle/>
                    <a:p>
                      <a:pPr algn="r">
                        <a:lnSpc>
                          <a:spcPct val="150000"/>
                        </a:lnSpc>
                        <a:spcAft>
                          <a:spcPts val="0"/>
                        </a:spcAft>
                      </a:pPr>
                      <a:r>
                        <a:rPr lang="fr-FR" sz="1100" dirty="0">
                          <a:effectLst/>
                        </a:rPr>
                        <a:t>Commerce extérieur</a:t>
                      </a:r>
                      <a:endParaRPr lang="fr-FR" sz="1100" dirty="0">
                        <a:solidFill>
                          <a:srgbClr val="000000"/>
                        </a:solidFill>
                        <a:effectLst/>
                        <a:latin typeface="Calibri"/>
                        <a:ea typeface="Calibri"/>
                        <a:cs typeface="Times New Roman"/>
                      </a:endParaRPr>
                    </a:p>
                  </a:txBody>
                  <a:tcPr marL="68580" marR="68580" marT="0" marB="0"/>
                </a:tc>
                <a:tc>
                  <a:txBody>
                    <a:bodyPr/>
                    <a:lstStyle/>
                    <a:p>
                      <a:pPr algn="r">
                        <a:lnSpc>
                          <a:spcPct val="150000"/>
                        </a:lnSpc>
                        <a:spcAft>
                          <a:spcPts val="0"/>
                        </a:spcAft>
                      </a:pPr>
                      <a:r>
                        <a:rPr lang="fr-FR" sz="1100" dirty="0">
                          <a:effectLst/>
                        </a:rPr>
                        <a:t>Balance des paiements</a:t>
                      </a:r>
                      <a:endParaRPr lang="fr-FR" sz="1100" dirty="0">
                        <a:solidFill>
                          <a:srgbClr val="000000"/>
                        </a:solidFill>
                        <a:effectLst/>
                        <a:latin typeface="Calibri"/>
                        <a:ea typeface="Calibri"/>
                        <a:cs typeface="Times New Roman"/>
                      </a:endParaRPr>
                    </a:p>
                  </a:txBody>
                  <a:tcPr marL="68580" marR="68580" marT="0" marB="0"/>
                </a:tc>
              </a:tr>
              <a:tr h="971146">
                <a:tc>
                  <a:txBody>
                    <a:bodyPr/>
                    <a:lstStyle/>
                    <a:p>
                      <a:pPr algn="r">
                        <a:lnSpc>
                          <a:spcPct val="150000"/>
                        </a:lnSpc>
                        <a:spcAft>
                          <a:spcPts val="0"/>
                        </a:spcAft>
                      </a:pPr>
                      <a:r>
                        <a:rPr lang="fr-FR" sz="1400" dirty="0" smtClean="0">
                          <a:solidFill>
                            <a:schemeClr val="tx1"/>
                          </a:solidFill>
                          <a:effectLst/>
                        </a:rPr>
                        <a:t>2007</a:t>
                      </a:r>
                      <a:endParaRPr lang="fr-FR" sz="1400" dirty="0">
                        <a:solidFill>
                          <a:schemeClr val="tx1"/>
                        </a:solidFill>
                        <a:effectLst/>
                        <a:latin typeface="Calibri"/>
                        <a:ea typeface="Calibri"/>
                        <a:cs typeface="Times New Roman"/>
                      </a:endParaRPr>
                    </a:p>
                  </a:txBody>
                  <a:tcPr marL="68580" marR="68580" marT="0" marB="0" anchor="ctr"/>
                </a:tc>
                <a:tc>
                  <a:txBody>
                    <a:bodyPr/>
                    <a:lstStyle/>
                    <a:p>
                      <a:pPr algn="r">
                        <a:lnSpc>
                          <a:spcPct val="150000"/>
                        </a:lnSpc>
                        <a:spcAft>
                          <a:spcPts val="0"/>
                        </a:spcAft>
                      </a:pPr>
                      <a:r>
                        <a:rPr lang="fr-FR" sz="1100" dirty="0">
                          <a:effectLst/>
                        </a:rPr>
                        <a:t>ELIM 2006</a:t>
                      </a:r>
                      <a:endParaRPr lang="fr-FR" sz="1100" dirty="0">
                        <a:solidFill>
                          <a:srgbClr val="000000"/>
                        </a:solidFill>
                        <a:effectLst/>
                        <a:latin typeface="Calibri"/>
                        <a:ea typeface="Calibri"/>
                        <a:cs typeface="Times New Roman"/>
                      </a:endParaRPr>
                    </a:p>
                  </a:txBody>
                  <a:tcPr marL="68580" marR="68580" marT="0" marB="0" anchor="ctr"/>
                </a:tc>
                <a:tc>
                  <a:txBody>
                    <a:bodyPr/>
                    <a:lstStyle/>
                    <a:p>
                      <a:pPr algn="r">
                        <a:lnSpc>
                          <a:spcPct val="150000"/>
                        </a:lnSpc>
                        <a:spcAft>
                          <a:spcPts val="0"/>
                        </a:spcAft>
                      </a:pPr>
                      <a:r>
                        <a:rPr lang="fr-FR" sz="1100">
                          <a:effectLst/>
                        </a:rPr>
                        <a:t>2007</a:t>
                      </a:r>
                      <a:endParaRPr lang="fr-FR" sz="1100">
                        <a:solidFill>
                          <a:srgbClr val="000000"/>
                        </a:solidFill>
                        <a:effectLst/>
                        <a:latin typeface="Calibri"/>
                        <a:ea typeface="Calibri"/>
                        <a:cs typeface="Times New Roman"/>
                      </a:endParaRPr>
                    </a:p>
                  </a:txBody>
                  <a:tcPr marL="68580" marR="68580" marT="0" marB="0" anchor="ctr"/>
                </a:tc>
                <a:tc>
                  <a:txBody>
                    <a:bodyPr/>
                    <a:lstStyle/>
                    <a:p>
                      <a:pPr algn="r">
                        <a:lnSpc>
                          <a:spcPct val="150000"/>
                        </a:lnSpc>
                        <a:spcAft>
                          <a:spcPts val="0"/>
                        </a:spcAft>
                      </a:pPr>
                      <a:r>
                        <a:rPr lang="fr-FR" sz="1100" dirty="0">
                          <a:effectLst/>
                        </a:rPr>
                        <a:t>2007</a:t>
                      </a:r>
                      <a:endParaRPr lang="fr-FR" sz="1100" dirty="0">
                        <a:solidFill>
                          <a:srgbClr val="000000"/>
                        </a:solidFill>
                        <a:effectLst/>
                        <a:latin typeface="Calibri"/>
                        <a:ea typeface="Calibri"/>
                        <a:cs typeface="Times New Roman"/>
                      </a:endParaRPr>
                    </a:p>
                  </a:txBody>
                  <a:tcPr marL="68580" marR="68580" marT="0" marB="0" anchor="ctr"/>
                </a:tc>
              </a:tr>
            </a:tbl>
          </a:graphicData>
        </a:graphic>
      </p:graphicFrame>
      <p:sp>
        <p:nvSpPr>
          <p:cNvPr id="4" name="Espace réservé de la date 3"/>
          <p:cNvSpPr>
            <a:spLocks noGrp="1"/>
          </p:cNvSpPr>
          <p:nvPr>
            <p:ph type="dt" sz="half" idx="10"/>
          </p:nvPr>
        </p:nvSpPr>
        <p:spPr/>
        <p:txBody>
          <a:bodyPr/>
          <a:lstStyle/>
          <a:p>
            <a:pPr eaLnBrk="1" latinLnBrk="0" hangingPunct="1"/>
            <a:fld id="{AC002115-DE52-436D-AA90-023AF0F5D677}" type="datetime1">
              <a:rPr lang="fr-FR" smtClean="0"/>
              <a:pPr eaLnBrk="1" latinLnBrk="0" hangingPunct="1"/>
              <a:t>15/10/2014</a:t>
            </a:fld>
            <a:endParaRPr lang="en-US"/>
          </a:p>
        </p:txBody>
      </p:sp>
      <p:sp>
        <p:nvSpPr>
          <p:cNvPr id="5" name="Espace réservé du numéro de diapositive 4"/>
          <p:cNvSpPr>
            <a:spLocks noGrp="1"/>
          </p:cNvSpPr>
          <p:nvPr>
            <p:ph type="sldNum" sz="quarter" idx="12"/>
          </p:nvPr>
        </p:nvSpPr>
        <p:spPr/>
        <p:txBody>
          <a:bodyPr/>
          <a:lstStyle/>
          <a:p>
            <a:r>
              <a:rPr lang="en-US" altLang="en-US" smtClean="0"/>
              <a:t>Page </a:t>
            </a:r>
            <a:fld id="{1AA4FAC1-E5EA-4F37-AC9C-EC20A35775CF}" type="slidenum">
              <a:rPr lang="en-US" altLang="en-US" smtClean="0"/>
              <a:pPr/>
              <a:t>6</a:t>
            </a:fld>
            <a:r>
              <a:rPr lang="en-US" altLang="en-US" smtClean="0"/>
              <a:t> / </a:t>
            </a:r>
            <a:endParaRPr lang="en-US" altLang="en-US" dirty="0"/>
          </a:p>
        </p:txBody>
      </p:sp>
    </p:spTree>
    <p:extLst>
      <p:ext uri="{BB962C8B-B14F-4D97-AF65-F5344CB8AC3E}">
        <p14:creationId xmlns:p14="http://schemas.microsoft.com/office/powerpoint/2010/main" xmlns="" val="3818840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just">
              <a:buFont typeface="Wingdings" pitchFamily="2" charset="2"/>
              <a:buChar char="v"/>
            </a:pPr>
            <a:r>
              <a:rPr lang="fr-FR" sz="2400" dirty="0" smtClean="0">
                <a:latin typeface="+mj-lt"/>
              </a:rPr>
              <a:t>Le choix de l’année découle de la volonté de la Commission de l’UEMOA d’avoir les mêmes niveaux des indicateurs, c’est-à-dire ceux utilisés dans les rapports de suivi de l’intégration et ceux utilisés au niveau des comptes nationaux.  </a:t>
            </a:r>
            <a:endParaRPr lang="fr-FR" sz="2400" dirty="0" smtClean="0">
              <a:latin typeface="+mj-lt"/>
            </a:endParaRPr>
          </a:p>
          <a:p>
            <a:pPr algn="just">
              <a:buNone/>
            </a:pPr>
            <a:endParaRPr lang="fr-FR" sz="2400" dirty="0" smtClean="0">
              <a:latin typeface="+mj-lt"/>
            </a:endParaRPr>
          </a:p>
          <a:p>
            <a:pPr algn="just">
              <a:buFont typeface="Wingdings" pitchFamily="2" charset="2"/>
              <a:buChar char="v"/>
            </a:pPr>
            <a:r>
              <a:rPr lang="fr-FR" sz="2400" dirty="0" smtClean="0">
                <a:latin typeface="+mj-lt"/>
              </a:rPr>
              <a:t>A cet effet, les comptes définitifs prêts suivant le PIB comparable étaient ceux de 2007.</a:t>
            </a:r>
            <a:endParaRPr lang="fr-FR" sz="2400" dirty="0">
              <a:latin typeface="+mj-lt"/>
            </a:endParaRPr>
          </a:p>
        </p:txBody>
      </p:sp>
      <p:sp>
        <p:nvSpPr>
          <p:cNvPr id="4" name="Espace réservé de la date 3"/>
          <p:cNvSpPr>
            <a:spLocks noGrp="1"/>
          </p:cNvSpPr>
          <p:nvPr>
            <p:ph type="dt" sz="half" idx="10"/>
          </p:nvPr>
        </p:nvSpPr>
        <p:spPr/>
        <p:txBody>
          <a:bodyPr/>
          <a:lstStyle/>
          <a:p>
            <a:pPr eaLnBrk="1" latinLnBrk="0" hangingPunct="1"/>
            <a:fld id="{3538D6AB-B8DB-46CD-8DD6-176E2D8CE9A8}" type="datetime1">
              <a:rPr lang="fr-FR" smtClean="0"/>
              <a:pPr eaLnBrk="1" latinLnBrk="0" hangingPunct="1"/>
              <a:t>15/10/2014</a:t>
            </a:fld>
            <a:endParaRPr lang="en-US"/>
          </a:p>
        </p:txBody>
      </p:sp>
      <p:sp>
        <p:nvSpPr>
          <p:cNvPr id="5" name="Espace réservé du pied de page 4"/>
          <p:cNvSpPr>
            <a:spLocks noGrp="1"/>
          </p:cNvSpPr>
          <p:nvPr>
            <p:ph type="ftr" sz="quarter" idx="11"/>
          </p:nvPr>
        </p:nvSpPr>
        <p:spPr/>
        <p:txBody>
          <a:bodyPr/>
          <a:lstStyle/>
          <a:p>
            <a:r>
              <a:rPr lang="fr-FR" altLang="en-US" smtClean="0"/>
              <a:t>PRESENTATION DE LA MCS &amp; DU MEGC DU MALI</a:t>
            </a:r>
            <a:endParaRPr lang="en-US" altLang="en-US" dirty="0"/>
          </a:p>
        </p:txBody>
      </p:sp>
      <p:sp>
        <p:nvSpPr>
          <p:cNvPr id="6" name="Espace réservé du numéro de diapositive 5"/>
          <p:cNvSpPr>
            <a:spLocks noGrp="1"/>
          </p:cNvSpPr>
          <p:nvPr>
            <p:ph type="sldNum" sz="quarter" idx="12"/>
          </p:nvPr>
        </p:nvSpPr>
        <p:spPr/>
        <p:txBody>
          <a:bodyPr/>
          <a:lstStyle/>
          <a:p>
            <a:r>
              <a:rPr lang="en-US" altLang="en-US" smtClean="0"/>
              <a:t>Page </a:t>
            </a:r>
            <a:fld id="{1AA4FAC1-E5EA-4F37-AC9C-EC20A35775CF}" type="slidenum">
              <a:rPr lang="en-US" altLang="en-US" smtClean="0"/>
              <a:pPr/>
              <a:t>7</a:t>
            </a:fld>
            <a:r>
              <a:rPr lang="en-US" altLang="en-US" smtClean="0"/>
              <a:t> / </a:t>
            </a:r>
            <a:endParaRPr lang="en-US" altLang="en-US" dirty="0"/>
          </a:p>
        </p:txBody>
      </p:sp>
      <p:sp>
        <p:nvSpPr>
          <p:cNvPr id="7" name="Rectangle 2"/>
          <p:cNvSpPr>
            <a:spLocks noGrp="1" noChangeArrowheads="1"/>
          </p:cNvSpPr>
          <p:nvPr>
            <p:ph type="title"/>
          </p:nvPr>
        </p:nvSpPr>
        <p:spPr/>
        <p:style>
          <a:lnRef idx="1">
            <a:schemeClr val="accent6"/>
          </a:lnRef>
          <a:fillRef idx="2">
            <a:schemeClr val="accent6"/>
          </a:fillRef>
          <a:effectRef idx="1">
            <a:schemeClr val="accent6"/>
          </a:effectRef>
          <a:fontRef idx="minor">
            <a:schemeClr val="dk1"/>
          </a:fontRef>
        </p:style>
        <p:txBody>
          <a:bodyPr>
            <a:normAutofit fontScale="90000"/>
          </a:bodyPr>
          <a:lstStyle/>
          <a:p>
            <a:pPr fontAlgn="auto">
              <a:spcAft>
                <a:spcPts val="0"/>
              </a:spcAft>
              <a:defRPr/>
            </a:pPr>
            <a:r>
              <a:rPr lang="en-US" dirty="0" smtClean="0"/>
              <a:t>JUSTIFICATIFS DE L’ANNEE DE REFERENCE</a:t>
            </a:r>
            <a:endParaRPr lang="en-US" b="0" kern="1200" cap="all" dirty="0">
              <a:solidFill>
                <a:schemeClr val="tx2"/>
              </a:solidFill>
              <a:effectLst>
                <a:reflection blurRad="12700" stA="48000" endA="300" endPos="55000" dir="5400000" sy="-90000" algn="bl" rotWithShape="0"/>
              </a:effectLst>
              <a:latin typeface="Trebuchet MS"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eaLnBrk="1" latinLnBrk="0" hangingPunct="1"/>
            <a:fld id="{3538D6AB-B8DB-46CD-8DD6-176E2D8CE9A8}" type="datetime1">
              <a:rPr lang="fr-FR" smtClean="0"/>
              <a:pPr eaLnBrk="1" latinLnBrk="0" hangingPunct="1"/>
              <a:t>15/10/2014</a:t>
            </a:fld>
            <a:endParaRPr lang="en-US"/>
          </a:p>
        </p:txBody>
      </p:sp>
      <p:sp>
        <p:nvSpPr>
          <p:cNvPr id="5" name="Espace réservé du pied de page 4"/>
          <p:cNvSpPr>
            <a:spLocks noGrp="1"/>
          </p:cNvSpPr>
          <p:nvPr>
            <p:ph type="ftr" sz="quarter" idx="11"/>
          </p:nvPr>
        </p:nvSpPr>
        <p:spPr/>
        <p:txBody>
          <a:bodyPr/>
          <a:lstStyle/>
          <a:p>
            <a:r>
              <a:rPr lang="fr-FR" altLang="en-US" smtClean="0"/>
              <a:t>PRESENTATION DE LA MCS &amp; DU MEGC DU MALI</a:t>
            </a:r>
            <a:endParaRPr lang="en-US" altLang="en-US" dirty="0"/>
          </a:p>
        </p:txBody>
      </p:sp>
      <p:sp>
        <p:nvSpPr>
          <p:cNvPr id="6" name="Espace réservé du numéro de diapositive 5"/>
          <p:cNvSpPr>
            <a:spLocks noGrp="1"/>
          </p:cNvSpPr>
          <p:nvPr>
            <p:ph type="sldNum" sz="quarter" idx="12"/>
          </p:nvPr>
        </p:nvSpPr>
        <p:spPr/>
        <p:txBody>
          <a:bodyPr/>
          <a:lstStyle/>
          <a:p>
            <a:r>
              <a:rPr lang="en-US" altLang="en-US" smtClean="0"/>
              <a:t>Page </a:t>
            </a:r>
            <a:fld id="{1AA4FAC1-E5EA-4F37-AC9C-EC20A35775CF}" type="slidenum">
              <a:rPr lang="en-US" altLang="en-US" smtClean="0"/>
              <a:pPr/>
              <a:t>8</a:t>
            </a:fld>
            <a:r>
              <a:rPr lang="en-US" altLang="en-US" smtClean="0"/>
              <a:t> / </a:t>
            </a:r>
            <a:endParaRPr lang="en-US" altLang="en-US" dirty="0"/>
          </a:p>
        </p:txBody>
      </p:sp>
      <p:sp>
        <p:nvSpPr>
          <p:cNvPr id="7" name="Rectangle 2"/>
          <p:cNvSpPr>
            <a:spLocks noGrp="1" noChangeArrowheads="1"/>
          </p:cNvSpPr>
          <p:nvPr>
            <p:ph type="title"/>
          </p:nvPr>
        </p:nvSpPr>
        <p:spPr/>
        <p:style>
          <a:lnRef idx="1">
            <a:schemeClr val="accent6"/>
          </a:lnRef>
          <a:fillRef idx="2">
            <a:schemeClr val="accent6"/>
          </a:fillRef>
          <a:effectRef idx="1">
            <a:schemeClr val="accent6"/>
          </a:effectRef>
          <a:fontRef idx="minor">
            <a:schemeClr val="dk1"/>
          </a:fontRef>
        </p:style>
        <p:txBody>
          <a:bodyPr>
            <a:normAutofit fontScale="90000"/>
          </a:bodyPr>
          <a:lstStyle/>
          <a:p>
            <a:pPr fontAlgn="auto">
              <a:spcAft>
                <a:spcPts val="0"/>
              </a:spcAft>
              <a:defRPr/>
            </a:pPr>
            <a:r>
              <a:rPr lang="en-US" dirty="0" smtClean="0"/>
              <a:t>PRESENTATION DE LA MCS DU MALI (Macro)</a:t>
            </a:r>
            <a:endParaRPr lang="en-US" dirty="0"/>
          </a:p>
        </p:txBody>
      </p:sp>
      <p:pic>
        <p:nvPicPr>
          <p:cNvPr id="8" name="Espace réservé du contenu 7"/>
          <p:cNvPicPr>
            <a:picLocks noGrp="1"/>
          </p:cNvPicPr>
          <p:nvPr>
            <p:ph idx="1"/>
          </p:nvPr>
        </p:nvPicPr>
        <p:blipFill>
          <a:blip r:embed="rId2" cstate="print"/>
          <a:srcRect/>
          <a:stretch>
            <a:fillRect/>
          </a:stretch>
        </p:blipFill>
        <p:spPr bwMode="auto">
          <a:xfrm>
            <a:off x="228600" y="1600200"/>
            <a:ext cx="8305800" cy="4191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304800"/>
            <a:ext cx="7848600" cy="990600"/>
          </a:xfrm>
        </p:spPr>
        <p:style>
          <a:lnRef idx="1">
            <a:schemeClr val="accent6"/>
          </a:lnRef>
          <a:fillRef idx="2">
            <a:schemeClr val="accent6"/>
          </a:fillRef>
          <a:effectRef idx="1">
            <a:schemeClr val="accent6"/>
          </a:effectRef>
          <a:fontRef idx="minor">
            <a:schemeClr val="dk1"/>
          </a:fontRef>
        </p:style>
        <p:txBody>
          <a:bodyPr>
            <a:normAutofit fontScale="90000"/>
          </a:bodyPr>
          <a:lstStyle/>
          <a:p>
            <a:pPr fontAlgn="auto">
              <a:spcAft>
                <a:spcPts val="0"/>
              </a:spcAft>
              <a:defRPr/>
            </a:pPr>
            <a:r>
              <a:rPr lang="en-US" dirty="0" smtClean="0"/>
              <a:t>PRESENTATION DE LA MCS DU MALI (Micro)</a:t>
            </a:r>
            <a:endParaRPr lang="en-US" dirty="0"/>
          </a:p>
        </p:txBody>
      </p:sp>
      <p:sp>
        <p:nvSpPr>
          <p:cNvPr id="4" name="Espace réservé du pied de page 3"/>
          <p:cNvSpPr>
            <a:spLocks noGrp="1"/>
          </p:cNvSpPr>
          <p:nvPr>
            <p:ph type="ftr" sz="quarter" idx="11"/>
          </p:nvPr>
        </p:nvSpPr>
        <p:spPr/>
        <p:txBody>
          <a:bodyPr/>
          <a:lstStyle/>
          <a:p>
            <a:r>
              <a:rPr lang="fr-FR" dirty="0" smtClean="0"/>
              <a:t>PRESENTATION DE LA MCS &amp; DU MEGC DU MALI</a:t>
            </a:r>
            <a:endParaRPr lang="en-US" altLang="en-US" dirty="0"/>
          </a:p>
        </p:txBody>
      </p:sp>
      <p:sp>
        <p:nvSpPr>
          <p:cNvPr id="7" name="Rectangle 6"/>
          <p:cNvSpPr/>
          <p:nvPr/>
        </p:nvSpPr>
        <p:spPr>
          <a:xfrm>
            <a:off x="685800" y="2438400"/>
            <a:ext cx="7543800" cy="523220"/>
          </a:xfrm>
          <a:prstGeom prst="rect">
            <a:avLst/>
          </a:prstGeom>
        </p:spPr>
        <p:txBody>
          <a:bodyPr wrap="square">
            <a:spAutoFit/>
          </a:bodyPr>
          <a:lstStyle/>
          <a:p>
            <a:pPr marL="347472" indent="-347472" algn="just" defTabSz="457200">
              <a:spcAft>
                <a:spcPts val="0"/>
              </a:spcAft>
              <a:buClr>
                <a:srgbClr val="404040"/>
              </a:buClr>
              <a:buFont typeface="Arial"/>
              <a:buChar char="•"/>
            </a:pPr>
            <a:endParaRPr lang="fr-FR" sz="2800" dirty="0">
              <a:solidFill>
                <a:srgbClr val="000000"/>
              </a:solidFill>
              <a:latin typeface="Trebuchet MS" pitchFamily="34" charset="0"/>
            </a:endParaRPr>
          </a:p>
        </p:txBody>
      </p:sp>
      <p:sp>
        <p:nvSpPr>
          <p:cNvPr id="2" name="Rectangle 1"/>
          <p:cNvSpPr>
            <a:spLocks noChangeArrowheads="1"/>
          </p:cNvSpPr>
          <p:nvPr/>
        </p:nvSpPr>
        <p:spPr bwMode="auto">
          <a:xfrm>
            <a:off x="381000" y="1984058"/>
            <a:ext cx="8382000" cy="532453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buFontTx/>
              <a:buNone/>
              <a:tabLst>
                <a:tab pos="457200" algn="l"/>
              </a:tabLst>
            </a:pPr>
            <a:endParaRPr lang="fr-FR" sz="2000" dirty="0" smtClean="0">
              <a:solidFill>
                <a:srgbClr val="FF0000"/>
              </a:solidFill>
              <a:latin typeface="Trebuchet MS" pitchFamily="34" charset="0"/>
            </a:endParaRPr>
          </a:p>
          <a:p>
            <a:pPr lvl="0">
              <a:buFontTx/>
              <a:buNone/>
              <a:tabLst>
                <a:tab pos="457200" algn="l"/>
              </a:tabLst>
            </a:pPr>
            <a:endParaRPr lang="fr-FR" sz="2000" dirty="0" smtClean="0">
              <a:solidFill>
                <a:srgbClr val="FF0000"/>
              </a:solidFill>
              <a:latin typeface="Trebuchet MS" pitchFamily="34" charset="0"/>
            </a:endParaRPr>
          </a:p>
          <a:p>
            <a:pPr lvl="0">
              <a:buFontTx/>
              <a:buNone/>
              <a:tabLst>
                <a:tab pos="457200" algn="l"/>
              </a:tabLst>
            </a:pPr>
            <a:endParaRPr lang="fr-FR" sz="2000" dirty="0" smtClean="0">
              <a:solidFill>
                <a:srgbClr val="FF0000"/>
              </a:solidFill>
              <a:latin typeface="Trebuchet MS" pitchFamily="34" charset="0"/>
            </a:endParaRPr>
          </a:p>
          <a:p>
            <a:pPr lvl="0">
              <a:buFontTx/>
              <a:buNone/>
              <a:tabLst>
                <a:tab pos="457200" algn="l"/>
              </a:tabLst>
            </a:pPr>
            <a:endParaRPr lang="fr-FR" sz="2000" dirty="0" smtClean="0">
              <a:solidFill>
                <a:srgbClr val="FF0000"/>
              </a:solidFill>
              <a:latin typeface="Trebuchet MS" pitchFamily="34" charset="0"/>
            </a:endParaRPr>
          </a:p>
          <a:p>
            <a:pPr lvl="0">
              <a:buFontTx/>
              <a:buNone/>
              <a:tabLst>
                <a:tab pos="457200" algn="l"/>
              </a:tabLst>
            </a:pPr>
            <a:endParaRPr lang="fr-FR" sz="2000" dirty="0" smtClean="0">
              <a:solidFill>
                <a:srgbClr val="FF0000"/>
              </a:solidFill>
              <a:latin typeface="Trebuchet MS" pitchFamily="34" charset="0"/>
            </a:endParaRPr>
          </a:p>
          <a:p>
            <a:pPr lvl="0">
              <a:buFontTx/>
              <a:buNone/>
              <a:tabLst>
                <a:tab pos="457200" algn="l"/>
              </a:tabLst>
            </a:pPr>
            <a:endParaRPr lang="fr-FR" sz="2000" dirty="0" smtClean="0">
              <a:solidFill>
                <a:srgbClr val="FF0000"/>
              </a:solidFill>
              <a:latin typeface="Trebuchet MS" pitchFamily="34" charset="0"/>
            </a:endParaRPr>
          </a:p>
          <a:p>
            <a:pPr lvl="0">
              <a:buFontTx/>
              <a:buNone/>
              <a:tabLst>
                <a:tab pos="457200" algn="l"/>
              </a:tabLst>
            </a:pPr>
            <a:endParaRPr lang="fr-FR" sz="2000" dirty="0" smtClean="0">
              <a:solidFill>
                <a:srgbClr val="FF0000"/>
              </a:solidFill>
              <a:latin typeface="Trebuchet MS" pitchFamily="34" charset="0"/>
            </a:endParaRPr>
          </a:p>
          <a:p>
            <a:pPr lvl="0">
              <a:buFontTx/>
              <a:buNone/>
              <a:tabLst>
                <a:tab pos="457200" algn="l"/>
              </a:tabLst>
            </a:pPr>
            <a:endParaRPr lang="fr-FR" sz="2000" dirty="0" smtClean="0">
              <a:solidFill>
                <a:srgbClr val="FF0000"/>
              </a:solidFill>
              <a:latin typeface="Trebuchet MS" pitchFamily="34" charset="0"/>
            </a:endParaRPr>
          </a:p>
          <a:p>
            <a:pPr lvl="0">
              <a:buFontTx/>
              <a:buNone/>
              <a:tabLst>
                <a:tab pos="457200" algn="l"/>
              </a:tabLst>
            </a:pPr>
            <a:endParaRPr lang="fr-FR" sz="2000" dirty="0" smtClean="0">
              <a:solidFill>
                <a:srgbClr val="FF0000"/>
              </a:solidFill>
              <a:latin typeface="Trebuchet MS" pitchFamily="34" charset="0"/>
            </a:endParaRPr>
          </a:p>
          <a:p>
            <a:pPr lvl="0">
              <a:buFontTx/>
              <a:buNone/>
              <a:tabLst>
                <a:tab pos="457200" algn="l"/>
              </a:tabLst>
            </a:pPr>
            <a:endParaRPr lang="fr-FR" sz="2000" dirty="0" smtClean="0">
              <a:solidFill>
                <a:srgbClr val="FF0000"/>
              </a:solidFill>
              <a:latin typeface="Trebuchet MS" pitchFamily="34" charset="0"/>
            </a:endParaRPr>
          </a:p>
          <a:p>
            <a:pPr lvl="0">
              <a:buFontTx/>
              <a:buNone/>
              <a:tabLst>
                <a:tab pos="457200" algn="l"/>
              </a:tabLst>
            </a:pPr>
            <a:endParaRPr lang="fr-FR" sz="2000" dirty="0" smtClean="0">
              <a:solidFill>
                <a:srgbClr val="FF0000"/>
              </a:solidFill>
              <a:latin typeface="Trebuchet MS" pitchFamily="34" charset="0"/>
            </a:endParaRPr>
          </a:p>
          <a:p>
            <a:pPr lvl="0">
              <a:buFontTx/>
              <a:buNone/>
              <a:tabLst>
                <a:tab pos="457200" algn="l"/>
              </a:tabLst>
            </a:pPr>
            <a:endParaRPr lang="fr-FR" sz="2000" dirty="0" smtClean="0">
              <a:solidFill>
                <a:srgbClr val="FF0000"/>
              </a:solidFill>
              <a:latin typeface="Trebuchet MS" pitchFamily="34" charset="0"/>
            </a:endParaRPr>
          </a:p>
          <a:p>
            <a:pPr lvl="0">
              <a:buFontTx/>
              <a:buNone/>
              <a:tabLst>
                <a:tab pos="457200" algn="l"/>
              </a:tabLst>
            </a:pPr>
            <a:endParaRPr lang="fr-FR" sz="2000" dirty="0" smtClean="0">
              <a:solidFill>
                <a:srgbClr val="FF0000"/>
              </a:solidFill>
              <a:latin typeface="Trebuchet MS" pitchFamily="34" charset="0"/>
            </a:endParaRPr>
          </a:p>
          <a:p>
            <a:pPr lvl="0">
              <a:buFontTx/>
              <a:buNone/>
              <a:tabLst>
                <a:tab pos="457200" algn="l"/>
              </a:tabLst>
            </a:pPr>
            <a:endParaRPr lang="fr-FR" sz="2000" dirty="0" smtClean="0">
              <a:solidFill>
                <a:srgbClr val="FF0000"/>
              </a:solidFill>
              <a:latin typeface="Trebuchet MS" pitchFamily="34" charset="0"/>
            </a:endParaRPr>
          </a:p>
          <a:p>
            <a:pPr lvl="0">
              <a:buFontTx/>
              <a:buNone/>
              <a:tabLst>
                <a:tab pos="457200" algn="l"/>
              </a:tabLst>
            </a:pPr>
            <a:endParaRPr lang="fr-FR" sz="2000" dirty="0" smtClean="0">
              <a:solidFill>
                <a:srgbClr val="FF0000"/>
              </a:solidFill>
              <a:latin typeface="Trebuchet MS" pitchFamily="34" charset="0"/>
            </a:endParaRPr>
          </a:p>
          <a:p>
            <a:pPr lvl="0">
              <a:buFontTx/>
              <a:buNone/>
              <a:tabLst>
                <a:tab pos="457200" algn="l"/>
              </a:tabLst>
            </a:pPr>
            <a:endParaRPr lang="fr-FR" sz="2000" dirty="0" smtClean="0">
              <a:solidFill>
                <a:srgbClr val="FF0000"/>
              </a:solidFill>
              <a:latin typeface="Trebuchet MS" pitchFamily="34" charset="0"/>
            </a:endParaRPr>
          </a:p>
          <a:p>
            <a:pPr lvl="0">
              <a:buFontTx/>
              <a:buNone/>
              <a:tabLst>
                <a:tab pos="457200" algn="l"/>
              </a:tabLst>
            </a:pPr>
            <a:endParaRPr lang="fr-FR" sz="2000" dirty="0">
              <a:solidFill>
                <a:srgbClr val="FF0000"/>
              </a:solidFill>
              <a:latin typeface="Trebuchet MS" pitchFamily="34" charset="0"/>
            </a:endParaRPr>
          </a:p>
        </p:txBody>
      </p:sp>
      <p:sp>
        <p:nvSpPr>
          <p:cNvPr id="9" name="Espace réservé de la date 8"/>
          <p:cNvSpPr>
            <a:spLocks noGrp="1"/>
          </p:cNvSpPr>
          <p:nvPr>
            <p:ph type="dt" sz="half" idx="10"/>
          </p:nvPr>
        </p:nvSpPr>
        <p:spPr/>
        <p:txBody>
          <a:bodyPr/>
          <a:lstStyle/>
          <a:p>
            <a:pPr eaLnBrk="1" latinLnBrk="0" hangingPunct="1"/>
            <a:fld id="{47B9FABB-F078-4E03-A7EF-8AE91BF92AC0}" type="datetime1">
              <a:rPr lang="fr-FR" smtClean="0"/>
              <a:pPr eaLnBrk="1" latinLnBrk="0" hangingPunct="1"/>
              <a:t>15/10/2014</a:t>
            </a:fld>
            <a:endParaRPr lang="en-US"/>
          </a:p>
        </p:txBody>
      </p:sp>
      <p:sp>
        <p:nvSpPr>
          <p:cNvPr id="10" name="Espace réservé du numéro de diapositive 9"/>
          <p:cNvSpPr>
            <a:spLocks noGrp="1"/>
          </p:cNvSpPr>
          <p:nvPr>
            <p:ph type="sldNum" sz="quarter" idx="12"/>
          </p:nvPr>
        </p:nvSpPr>
        <p:spPr/>
        <p:txBody>
          <a:bodyPr/>
          <a:lstStyle/>
          <a:p>
            <a:r>
              <a:rPr lang="en-US" altLang="en-US" smtClean="0"/>
              <a:t>Page </a:t>
            </a:r>
            <a:fld id="{1AA4FAC1-E5EA-4F37-AC9C-EC20A35775CF}" type="slidenum">
              <a:rPr lang="en-US" altLang="en-US" smtClean="0"/>
              <a:pPr/>
              <a:t>9</a:t>
            </a:fld>
            <a:r>
              <a:rPr lang="en-US" altLang="en-US" smtClean="0"/>
              <a:t> / </a:t>
            </a:r>
            <a:endParaRPr lang="en-US" altLang="en-US" dirty="0"/>
          </a:p>
        </p:txBody>
      </p:sp>
      <p:sp>
        <p:nvSpPr>
          <p:cNvPr id="8" name="Rectangle 7"/>
          <p:cNvSpPr/>
          <p:nvPr/>
        </p:nvSpPr>
        <p:spPr>
          <a:xfrm>
            <a:off x="304800" y="1676400"/>
            <a:ext cx="8686800" cy="3323987"/>
          </a:xfrm>
          <a:prstGeom prst="rect">
            <a:avLst/>
          </a:prstGeom>
        </p:spPr>
        <p:txBody>
          <a:bodyPr wrap="square">
            <a:spAutoFit/>
          </a:bodyPr>
          <a:lstStyle/>
          <a:p>
            <a:pPr lvl="0" algn="just">
              <a:buFont typeface="Wingdings" pitchFamily="2" charset="2"/>
              <a:buChar char="v"/>
              <a:tabLst>
                <a:tab pos="457200" algn="l"/>
              </a:tabLst>
            </a:pPr>
            <a:r>
              <a:rPr lang="fr-FR" sz="2400" dirty="0" smtClean="0">
                <a:latin typeface="+mj-lt"/>
              </a:rPr>
              <a:t>Le passage de la Macro en Micro MCS à été fait en éclatant les différents secteurs. </a:t>
            </a:r>
            <a:endParaRPr lang="fr-FR" sz="2400" dirty="0" smtClean="0">
              <a:latin typeface="+mj-lt"/>
            </a:endParaRPr>
          </a:p>
          <a:p>
            <a:pPr lvl="0" algn="just">
              <a:buFont typeface="Wingdings" pitchFamily="2" charset="2"/>
              <a:buChar char="v"/>
              <a:tabLst>
                <a:tab pos="457200" algn="l"/>
              </a:tabLst>
            </a:pPr>
            <a:endParaRPr lang="fr-FR" sz="2400" dirty="0" smtClean="0">
              <a:latin typeface="+mj-lt"/>
            </a:endParaRPr>
          </a:p>
          <a:p>
            <a:pPr lvl="0" algn="just">
              <a:buFont typeface="Wingdings" pitchFamily="2" charset="2"/>
              <a:buChar char="v"/>
              <a:tabLst>
                <a:tab pos="457200" algn="l"/>
              </a:tabLst>
            </a:pPr>
            <a:r>
              <a:rPr lang="fr-FR" sz="2400" dirty="0" smtClean="0">
                <a:latin typeface="+mj-lt"/>
              </a:rPr>
              <a:t>Les </a:t>
            </a:r>
            <a:r>
              <a:rPr lang="fr-FR" sz="2400" dirty="0" smtClean="0">
                <a:latin typeface="+mj-lt"/>
              </a:rPr>
              <a:t>différents comptes de la  Macro MCS du Mali ont été ainsi structurés comme suit:</a:t>
            </a:r>
          </a:p>
          <a:p>
            <a:pPr lvl="0" algn="just">
              <a:buFontTx/>
              <a:buNone/>
              <a:tabLst>
                <a:tab pos="457200" algn="l"/>
              </a:tabLst>
            </a:pPr>
            <a:endParaRPr lang="fr-FR" sz="2400" dirty="0" smtClean="0">
              <a:latin typeface="+mj-lt"/>
            </a:endParaRPr>
          </a:p>
          <a:p>
            <a:pPr lvl="0" algn="just">
              <a:buFont typeface="Wingdings" pitchFamily="2" charset="2"/>
              <a:buChar char="v"/>
              <a:tabLst>
                <a:tab pos="457200" algn="l"/>
              </a:tabLst>
            </a:pPr>
            <a:r>
              <a:rPr lang="fr-FR" sz="2400" dirty="0" smtClean="0">
                <a:latin typeface="+mj-lt"/>
              </a:rPr>
              <a:t>Les comptes branches sont adaptés à la nomenclature des comptes nationaux: 19 branches et 19 produits.</a:t>
            </a:r>
          </a:p>
          <a:p>
            <a:pPr lvl="0">
              <a:buFontTx/>
              <a:buNone/>
              <a:tabLst>
                <a:tab pos="457200" algn="l"/>
              </a:tabLst>
            </a:pPr>
            <a:endParaRPr lang="fr-FR" dirty="0" smtClean="0"/>
          </a:p>
        </p:txBody>
      </p:sp>
    </p:spTree>
    <p:extLst>
      <p:ext uri="{BB962C8B-B14F-4D97-AF65-F5344CB8AC3E}">
        <p14:creationId xmlns:p14="http://schemas.microsoft.com/office/powerpoint/2010/main" xmlns="" val="1766951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1000" fill="hold"/>
                                        <p:tgtEl>
                                          <p:spTgt spid="7">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7">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7">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6291BE7-26FF-4D3F-8918-EB7A1615814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1503</TotalTime>
  <Words>2550</Words>
  <Application>Microsoft Office PowerPoint</Application>
  <PresentationFormat>Affichage à l'écran (4:3)</PresentationFormat>
  <Paragraphs>531</Paragraphs>
  <Slides>34</Slides>
  <Notes>11</Notes>
  <HiddenSlides>0</HiddenSlides>
  <MMClips>0</MMClips>
  <ScaleCrop>false</ScaleCrop>
  <HeadingPairs>
    <vt:vector size="4" baseType="variant">
      <vt:variant>
        <vt:lpstr>Thème</vt:lpstr>
      </vt:variant>
      <vt:variant>
        <vt:i4>1</vt:i4>
      </vt:variant>
      <vt:variant>
        <vt:lpstr>Titres des diapositives</vt:lpstr>
      </vt:variant>
      <vt:variant>
        <vt:i4>34</vt:i4>
      </vt:variant>
    </vt:vector>
  </HeadingPairs>
  <TitlesOfParts>
    <vt:vector size="35" baseType="lpstr">
      <vt:lpstr>Thème Office</vt:lpstr>
      <vt:lpstr>Diapositive 1</vt:lpstr>
      <vt:lpstr>Plan</vt:lpstr>
      <vt:lpstr>CONTEXTE ET JUSTIFICATION</vt:lpstr>
      <vt:lpstr>CONTEXTE ET JUSTIFICATION</vt:lpstr>
      <vt:lpstr>PRESENTATION DE LA MCS DU MALI :Elaboration</vt:lpstr>
      <vt:lpstr>Les sources de données de la MCS du Mali</vt:lpstr>
      <vt:lpstr>JUSTIFICATIFS DE L’ANNEE DE REFERENCE</vt:lpstr>
      <vt:lpstr>PRESENTATION DE LA MCS DU MALI (Macro)</vt:lpstr>
      <vt:lpstr>PRESENTATION DE LA MCS DU MALI (Micro)</vt:lpstr>
      <vt:lpstr>Diapositive 10</vt:lpstr>
      <vt:lpstr>PRESENTATION DE LA MCS DU MALI (Micro)</vt:lpstr>
      <vt:lpstr>PRESENTATION DE LA MCS DU MALI (Micro)</vt:lpstr>
      <vt:lpstr>PRESENTATION DE LA MCS DU MALI (Micro)</vt:lpstr>
      <vt:lpstr>LES DIFFICULTÉS RENCONTRÉES</vt:lpstr>
      <vt:lpstr>LES PERSPECTIVES</vt:lpstr>
      <vt:lpstr>LES PERSPECTIVES (suite)</vt:lpstr>
      <vt:lpstr>PRESENTATION DU MODELE</vt:lpstr>
      <vt:lpstr>DESCRIPTION DU MODELE DU MALI</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MCS MALI</dc:title>
  <dc:creator>Gabou DIOP</dc:creator>
  <cp:lastModifiedBy>Fatou Dia</cp:lastModifiedBy>
  <cp:revision>206</cp:revision>
  <dcterms:created xsi:type="dcterms:W3CDTF">2014-04-25T09:09:19Z</dcterms:created>
  <dcterms:modified xsi:type="dcterms:W3CDTF">2014-10-15T12:42:05Z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TC060888081033</vt:lpwstr>
  </property>
</Properties>
</file>