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6"/>
  </p:notesMasterIdLst>
  <p:sldIdLst>
    <p:sldId id="318" r:id="rId2"/>
    <p:sldId id="340" r:id="rId3"/>
    <p:sldId id="397" r:id="rId4"/>
    <p:sldId id="405" r:id="rId5"/>
    <p:sldId id="407" r:id="rId6"/>
    <p:sldId id="409" r:id="rId7"/>
    <p:sldId id="408" r:id="rId8"/>
    <p:sldId id="410" r:id="rId9"/>
    <p:sldId id="406" r:id="rId10"/>
    <p:sldId id="403" r:id="rId11"/>
    <p:sldId id="412" r:id="rId12"/>
    <p:sldId id="411" r:id="rId13"/>
    <p:sldId id="404" r:id="rId14"/>
    <p:sldId id="362" r:id="rId15"/>
  </p:sldIdLst>
  <p:sldSz cx="9144000" cy="6858000" type="screen4x3"/>
  <p:notesSz cx="6858000" cy="9144000"/>
  <p:defaultTextStyle>
    <a:defPPr>
      <a:defRPr lang="fr-F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CCFFCC"/>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FF0000"/>
    <a:srgbClr val="CCFFCC"/>
    <a:srgbClr val="FF9900"/>
    <a:srgbClr val="00CC66"/>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p:cViewPr varScale="1">
        <p:scale>
          <a:sx n="41" d="100"/>
          <a:sy n="41" d="100"/>
        </p:scale>
        <p:origin x="-306" y="-108"/>
      </p:cViewPr>
      <p:guideLst>
        <p:guide orient="horz" pos="4292"/>
        <p:guide pos="5738"/>
      </p:guideLst>
    </p:cSldViewPr>
  </p:slideViewPr>
  <p:outlineViewPr>
    <p:cViewPr>
      <p:scale>
        <a:sx n="33" d="100"/>
        <a:sy n="33" d="100"/>
      </p:scale>
      <p:origin x="0" y="484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FR"/>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FR"/>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FR"/>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B7027D4-B725-43D8-949B-C0790D067808}" type="slidenum">
              <a:rPr lang="fr-FR"/>
              <a:pPr>
                <a:defRPr/>
              </a:pPr>
              <a:t>‹N°›</a:t>
            </a:fld>
            <a:endParaRPr lang="fr-FR"/>
          </a:p>
        </p:txBody>
      </p:sp>
    </p:spTree>
    <p:extLst>
      <p:ext uri="{BB962C8B-B14F-4D97-AF65-F5344CB8AC3E}">
        <p14:creationId xmlns:p14="http://schemas.microsoft.com/office/powerpoint/2010/main" val="11360631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00E4328D-1648-498D-AA6B-9A97DFCC5AA1}" type="slidenum">
              <a:rPr lang="fr-FR" smtClean="0"/>
              <a:pPr/>
              <a:t>1</a:t>
            </a:fld>
            <a:endParaRPr lang="fr-FR"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B7027D4-B725-43D8-949B-C0790D067808}" type="slidenum">
              <a:rPr lang="fr-FR" smtClean="0"/>
              <a:pPr>
                <a:defRPr/>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E08CC4-0FF2-4844-B0EB-6D3558FFC01C}" type="slidenum">
              <a:rPr lang="fr-FR"/>
              <a:pPr/>
              <a:t>14</a:t>
            </a:fld>
            <a:endParaRPr lang="fr-FR"/>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99CCFF"/>
            </a:gs>
          </a:gsLst>
          <a:lin ang="5400000" scaled="1"/>
        </a:gradFill>
        <a:effectLst/>
      </p:bgPr>
    </p:bg>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13" cstate="print"/>
          <a:srcRect/>
          <a:stretch>
            <a:fillRect/>
          </a:stretch>
        </p:blipFill>
        <p:spPr bwMode="auto">
          <a:xfrm>
            <a:off x="228600" y="304800"/>
            <a:ext cx="1939925" cy="12795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0" fontAlgn="base" hangingPunct="0">
        <a:spcBef>
          <a:spcPct val="0"/>
        </a:spcBef>
        <a:spcAft>
          <a:spcPct val="0"/>
        </a:spcAft>
        <a:defRPr sz="2000" b="1">
          <a:solidFill>
            <a:schemeClr val="tx2"/>
          </a:solidFill>
          <a:latin typeface="+mj-lt"/>
          <a:ea typeface="+mj-ea"/>
          <a:cs typeface="+mj-cs"/>
        </a:defRPr>
      </a:lvl1pPr>
      <a:lvl2pPr algn="l" rtl="0" eaLnBrk="0" fontAlgn="base" hangingPunct="0">
        <a:spcBef>
          <a:spcPct val="0"/>
        </a:spcBef>
        <a:spcAft>
          <a:spcPct val="0"/>
        </a:spcAft>
        <a:defRPr sz="2000" b="1">
          <a:solidFill>
            <a:schemeClr val="tx2"/>
          </a:solidFill>
          <a:latin typeface="Times New Roman" pitchFamily="18" charset="0"/>
        </a:defRPr>
      </a:lvl2pPr>
      <a:lvl3pPr algn="l" rtl="0" eaLnBrk="0" fontAlgn="base" hangingPunct="0">
        <a:spcBef>
          <a:spcPct val="0"/>
        </a:spcBef>
        <a:spcAft>
          <a:spcPct val="0"/>
        </a:spcAft>
        <a:defRPr sz="2000" b="1">
          <a:solidFill>
            <a:schemeClr val="tx2"/>
          </a:solidFill>
          <a:latin typeface="Times New Roman" pitchFamily="18" charset="0"/>
        </a:defRPr>
      </a:lvl3pPr>
      <a:lvl4pPr algn="l" rtl="0" eaLnBrk="0" fontAlgn="base" hangingPunct="0">
        <a:spcBef>
          <a:spcPct val="0"/>
        </a:spcBef>
        <a:spcAft>
          <a:spcPct val="0"/>
        </a:spcAft>
        <a:defRPr sz="2000" b="1">
          <a:solidFill>
            <a:schemeClr val="tx2"/>
          </a:solidFill>
          <a:latin typeface="Times New Roman" pitchFamily="18" charset="0"/>
        </a:defRPr>
      </a:lvl4pPr>
      <a:lvl5pPr algn="l" rtl="0" eaLnBrk="0" fontAlgn="base" hangingPunct="0">
        <a:spcBef>
          <a:spcPct val="0"/>
        </a:spcBef>
        <a:spcAft>
          <a:spcPct val="0"/>
        </a:spcAft>
        <a:defRPr sz="2000" b="1">
          <a:solidFill>
            <a:schemeClr val="tx2"/>
          </a:solidFill>
          <a:latin typeface="Times New Roman" pitchFamily="18" charset="0"/>
        </a:defRPr>
      </a:lvl5pPr>
      <a:lvl6pPr marL="457200" algn="l" rtl="0" fontAlgn="base">
        <a:spcBef>
          <a:spcPct val="0"/>
        </a:spcBef>
        <a:spcAft>
          <a:spcPct val="0"/>
        </a:spcAft>
        <a:defRPr sz="2000" b="1">
          <a:solidFill>
            <a:schemeClr val="tx2"/>
          </a:solidFill>
          <a:latin typeface="Times New Roman" pitchFamily="18" charset="0"/>
        </a:defRPr>
      </a:lvl6pPr>
      <a:lvl7pPr marL="914400" algn="l" rtl="0" fontAlgn="base">
        <a:spcBef>
          <a:spcPct val="0"/>
        </a:spcBef>
        <a:spcAft>
          <a:spcPct val="0"/>
        </a:spcAft>
        <a:defRPr sz="2000" b="1">
          <a:solidFill>
            <a:schemeClr val="tx2"/>
          </a:solidFill>
          <a:latin typeface="Times New Roman" pitchFamily="18" charset="0"/>
        </a:defRPr>
      </a:lvl7pPr>
      <a:lvl8pPr marL="1371600" algn="l" rtl="0" fontAlgn="base">
        <a:spcBef>
          <a:spcPct val="0"/>
        </a:spcBef>
        <a:spcAft>
          <a:spcPct val="0"/>
        </a:spcAft>
        <a:defRPr sz="2000" b="1">
          <a:solidFill>
            <a:schemeClr val="tx2"/>
          </a:solidFill>
          <a:latin typeface="Times New Roman" pitchFamily="18" charset="0"/>
        </a:defRPr>
      </a:lvl8pPr>
      <a:lvl9pPr marL="1828800" algn="l" rtl="0" fontAlgn="base">
        <a:spcBef>
          <a:spcPct val="0"/>
        </a:spcBef>
        <a:spcAft>
          <a:spcPct val="0"/>
        </a:spcAft>
        <a:defRPr sz="2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bwMode="auto">
          <a:xfrm>
            <a:off x="323528" y="5805264"/>
            <a:ext cx="8353052" cy="561975"/>
          </a:xfrm>
          <a:noFill/>
          <a:ln>
            <a:miter lim="800000"/>
            <a:headEnd/>
            <a:tailEnd/>
          </a:ln>
        </p:spPr>
        <p:txBody>
          <a:bodyPr vert="horz" wrap="square" lIns="91440" tIns="45720" rIns="91440" bIns="45720" numCol="1" anchor="t" anchorCtr="0" compatLnSpc="1">
            <a:prstTxWarp prst="textNoShape">
              <a:avLst/>
            </a:prstTxWarp>
          </a:bodyPr>
          <a:lstStyle/>
          <a:p>
            <a:pPr algn="r" eaLnBrk="1" hangingPunct="1"/>
            <a:r>
              <a:rPr lang="fr-FR" sz="1800" dirty="0" smtClean="0">
                <a:latin typeface="Arial" pitchFamily="34" charset="0"/>
                <a:cs typeface="Arial" pitchFamily="34" charset="0"/>
              </a:rPr>
              <a:t>Ibrahima SORY</a:t>
            </a:r>
            <a:r>
              <a:rPr lang="fr-FR" sz="1800" b="0" dirty="0" smtClean="0">
                <a:latin typeface="Arial" pitchFamily="34" charset="0"/>
                <a:cs typeface="Arial" pitchFamily="34" charset="0"/>
              </a:rPr>
              <a:t/>
            </a:r>
            <a:br>
              <a:rPr lang="fr-FR" sz="1800" b="0" dirty="0" smtClean="0">
                <a:latin typeface="Arial" pitchFamily="34" charset="0"/>
                <a:cs typeface="Arial" pitchFamily="34" charset="0"/>
              </a:rPr>
            </a:br>
            <a:r>
              <a:rPr lang="fr-FR" sz="1800" dirty="0" smtClean="0">
                <a:latin typeface="Arial" pitchFamily="34" charset="0"/>
                <a:cs typeface="Arial" pitchFamily="34" charset="0"/>
              </a:rPr>
              <a:t> Expert en comptabilité nationale  AFRISTAT</a:t>
            </a:r>
            <a:endParaRPr lang="fr-FR" sz="1800" b="0" dirty="0" smtClean="0">
              <a:latin typeface="Arial" pitchFamily="34" charset="0"/>
              <a:cs typeface="Arial" pitchFamily="34" charset="0"/>
            </a:endParaRPr>
          </a:p>
        </p:txBody>
      </p:sp>
      <p:sp>
        <p:nvSpPr>
          <p:cNvPr id="2052" name="Line 5"/>
          <p:cNvSpPr>
            <a:spLocks noChangeShapeType="1"/>
          </p:cNvSpPr>
          <p:nvPr/>
        </p:nvSpPr>
        <p:spPr bwMode="auto">
          <a:xfrm>
            <a:off x="0" y="4643438"/>
            <a:ext cx="9144000" cy="0"/>
          </a:xfrm>
          <a:prstGeom prst="line">
            <a:avLst/>
          </a:prstGeom>
          <a:noFill/>
          <a:ln w="9525">
            <a:solidFill>
              <a:schemeClr val="tx1"/>
            </a:solidFill>
            <a:round/>
            <a:headEnd/>
            <a:tailEnd/>
          </a:ln>
        </p:spPr>
        <p:txBody>
          <a:bodyPr/>
          <a:lstStyle/>
          <a:p>
            <a:endParaRPr lang="fr-FR"/>
          </a:p>
        </p:txBody>
      </p:sp>
      <p:sp>
        <p:nvSpPr>
          <p:cNvPr id="7" name="ZoneTexte 5"/>
          <p:cNvSpPr txBox="1">
            <a:spLocks noChangeArrowheads="1"/>
          </p:cNvSpPr>
          <p:nvPr/>
        </p:nvSpPr>
        <p:spPr bwMode="auto">
          <a:xfrm>
            <a:off x="0" y="1844824"/>
            <a:ext cx="9144000" cy="2246769"/>
          </a:xfrm>
          <a:prstGeom prst="rect">
            <a:avLst/>
          </a:prstGeom>
          <a:noFill/>
          <a:ln w="9525">
            <a:noFill/>
            <a:miter lim="800000"/>
            <a:headEnd/>
            <a:tailEnd/>
          </a:ln>
        </p:spPr>
        <p:txBody>
          <a:bodyPr wrap="square">
            <a:spAutoFit/>
          </a:bodyPr>
          <a:lstStyle/>
          <a:p>
            <a:pPr algn="ctr"/>
            <a:endParaRPr lang="fr-FR" sz="2800" b="1" dirty="0" smtClean="0">
              <a:latin typeface="Arial" pitchFamily="34" charset="0"/>
              <a:cs typeface="Arial" pitchFamily="34" charset="0"/>
            </a:endParaRPr>
          </a:p>
          <a:p>
            <a:pPr algn="ctr"/>
            <a:endParaRPr lang="fr-FR" sz="2800" b="1" dirty="0" smtClean="0">
              <a:latin typeface="Arial" pitchFamily="34" charset="0"/>
              <a:cs typeface="Arial" pitchFamily="34" charset="0"/>
            </a:endParaRPr>
          </a:p>
          <a:p>
            <a:pPr algn="ctr"/>
            <a:r>
              <a:rPr lang="fr-FR" sz="2800" b="1" dirty="0" smtClean="0">
                <a:latin typeface="Arial" pitchFamily="34" charset="0"/>
                <a:cs typeface="Arial" pitchFamily="34" charset="0"/>
              </a:rPr>
              <a:t>COMPTES NATIONAUX TRIMESTRIELS (CNT)</a:t>
            </a:r>
          </a:p>
          <a:p>
            <a:pPr algn="ctr"/>
            <a:r>
              <a:rPr lang="fr-FR" sz="2800" b="1" dirty="0" smtClean="0">
                <a:latin typeface="Arial" pitchFamily="34" charset="0"/>
                <a:cs typeface="Arial" pitchFamily="34" charset="0"/>
              </a:rPr>
              <a:t>---------------</a:t>
            </a:r>
          </a:p>
          <a:p>
            <a:pPr algn="ctr"/>
            <a:r>
              <a:rPr lang="fr-FR" sz="2800" b="1" dirty="0" smtClean="0">
                <a:latin typeface="Arial" pitchFamily="34" charset="0"/>
                <a:cs typeface="Arial" pitchFamily="34" charset="0"/>
              </a:rPr>
              <a:t>Situation dans les Etats et perspectives</a:t>
            </a:r>
            <a:endParaRPr lang="fr-FR" b="1" dirty="0"/>
          </a:p>
        </p:txBody>
      </p:sp>
      <p:pic>
        <p:nvPicPr>
          <p:cNvPr id="78849" name="Picture 1" descr="Résultat de recherche d'images pour &quot;logo de la bad&quot;"/>
          <p:cNvPicPr>
            <a:picLocks noChangeAspect="1" noChangeArrowheads="1"/>
          </p:cNvPicPr>
          <p:nvPr/>
        </p:nvPicPr>
        <p:blipFill>
          <a:blip r:embed="rId3" cstate="print"/>
          <a:srcRect/>
          <a:stretch>
            <a:fillRect/>
          </a:stretch>
        </p:blipFill>
        <p:spPr bwMode="auto">
          <a:xfrm>
            <a:off x="7236296" y="332656"/>
            <a:ext cx="1656184" cy="1224136"/>
          </a:xfrm>
          <a:prstGeom prst="rect">
            <a:avLst/>
          </a:prstGeom>
          <a:noFill/>
        </p:spPr>
      </p:pic>
      <p:sp>
        <p:nvSpPr>
          <p:cNvPr id="7885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78852" name="Rectangle 4"/>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100" b="0" i="0" u="none" strike="noStrike" cap="none" normalizeH="0" baseline="0" smtClean="0">
                <a:ln>
                  <a:noFill/>
                </a:ln>
                <a:solidFill>
                  <a:schemeClr val="tx1"/>
                </a:solidFill>
                <a:effectLst/>
                <a:latin typeface="Arial" pitchFamily="34" charset="0"/>
                <a:ea typeface="Calibri" pitchFamily="34" charset="0"/>
                <a:cs typeface="Calibri" pitchFamily="34" charset="0"/>
              </a:rPr>
              <a:t>                                                                                                      </a:t>
            </a: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78853" name="Rectangle 5"/>
          <p:cNvSpPr>
            <a:spLocks noChangeArrowheads="1"/>
          </p:cNvSpPr>
          <p:nvPr/>
        </p:nvSpPr>
        <p:spPr bwMode="auto">
          <a:xfrm>
            <a:off x="2195736" y="319154"/>
            <a:ext cx="504056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eaLnBrk="0" hangingPunct="0"/>
            <a:r>
              <a:rPr lang="fr-FR" b="1" dirty="0" smtClean="0">
                <a:solidFill>
                  <a:srgbClr val="0000FF"/>
                </a:solidFill>
                <a:latin typeface="Arial" pitchFamily="34" charset="0"/>
                <a:ea typeface="Times New Roman" pitchFamily="18" charset="0"/>
                <a:cs typeface="Arial" pitchFamily="34" charset="0"/>
              </a:rPr>
              <a:t>SEMINAIRE SUR LES COMPTES NATIONAUX</a:t>
            </a:r>
          </a:p>
          <a:p>
            <a:pPr lvl="0" algn="ctr" eaLnBrk="0" hangingPunct="0"/>
            <a:endParaRPr lang="fr-FR" b="1" dirty="0" smtClean="0">
              <a:latin typeface="Arial" pitchFamily="34" charset="0"/>
              <a:cs typeface="Arial" pitchFamily="34" charset="0"/>
            </a:endParaRPr>
          </a:p>
          <a:p>
            <a:pPr lvl="0" algn="ctr" eaLnBrk="0" hangingPunct="0"/>
            <a:r>
              <a:rPr lang="fr-FR" b="1" dirty="0" smtClean="0">
                <a:solidFill>
                  <a:srgbClr val="00000A"/>
                </a:solidFill>
                <a:latin typeface="Arial" pitchFamily="34" charset="0"/>
                <a:ea typeface="Times New Roman" pitchFamily="18" charset="0"/>
                <a:cs typeface="Arial" pitchFamily="34" charset="0"/>
              </a:rPr>
              <a:t>Bamako, du 09 au 13 octobre 2017</a:t>
            </a:r>
            <a:endParaRPr lang="fr-FR"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5040560" cy="1282154"/>
          </a:xfrm>
        </p:spPr>
        <p:txBody>
          <a:bodyPr/>
          <a:lstStyle/>
          <a:p>
            <a:pPr algn="ctr" eaLnBrk="1" hangingPunct="1">
              <a:spcBef>
                <a:spcPct val="20000"/>
              </a:spcBef>
              <a:defRPr/>
            </a:pPr>
            <a:r>
              <a:rPr lang="fr-FR" sz="3200" dirty="0" smtClean="0">
                <a:latin typeface="Arial" pitchFamily="34" charset="0"/>
                <a:cs typeface="Arial" pitchFamily="34" charset="0"/>
              </a:rPr>
              <a:t>3. Situation spécifique</a:t>
            </a: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4525963"/>
          </a:xfrm>
          <a:noFill/>
          <a:ln>
            <a:miter lim="800000"/>
            <a:headEnd/>
            <a:tailEnd/>
          </a:ln>
        </p:spPr>
        <p:txBody>
          <a:bodyPr vert="horz" wrap="square" lIns="91440" tIns="45720" rIns="91440" bIns="45720" numCol="1" anchor="t" anchorCtr="0" compatLnSpc="1">
            <a:prstTxWarp prst="textNoShape">
              <a:avLst/>
            </a:prstTxWarp>
          </a:bodyPr>
          <a:lstStyle/>
          <a:p>
            <a:pPr marL="914400" lvl="1" indent="-514350" eaLnBrk="1" hangingPunct="1">
              <a:buFontTx/>
              <a:buChar char="-"/>
            </a:pPr>
            <a:r>
              <a:rPr lang="fr-FR" dirty="0" smtClean="0">
                <a:latin typeface="Arial" pitchFamily="34" charset="0"/>
                <a:cs typeface="Arial" pitchFamily="34" charset="0"/>
              </a:rPr>
              <a:t>Date de démarrage des travaux des CNT:</a:t>
            </a:r>
          </a:p>
          <a:p>
            <a:pPr marL="1314450" lvl="2" indent="-514350" eaLnBrk="1" hangingPunct="1">
              <a:buFontTx/>
              <a:buChar char="-"/>
            </a:pPr>
            <a:r>
              <a:rPr lang="fr-FR" dirty="0" smtClean="0">
                <a:latin typeface="Arial" pitchFamily="34" charset="0"/>
                <a:cs typeface="Arial" pitchFamily="34" charset="0"/>
              </a:rPr>
              <a:t>1998-2001: Maroc et Tunisie;</a:t>
            </a:r>
          </a:p>
          <a:p>
            <a:pPr marL="1314450" lvl="2" indent="-514350" eaLnBrk="1" hangingPunct="1">
              <a:buFontTx/>
              <a:buChar char="-"/>
            </a:pPr>
            <a:r>
              <a:rPr lang="fr-FR" dirty="0" smtClean="0">
                <a:latin typeface="Arial" pitchFamily="34" charset="0"/>
                <a:cs typeface="Arial" pitchFamily="34" charset="0"/>
              </a:rPr>
              <a:t>2008: Sénégal;</a:t>
            </a:r>
          </a:p>
          <a:p>
            <a:pPr marL="1314450" lvl="2" indent="-514350" eaLnBrk="1" hangingPunct="1">
              <a:buFontTx/>
              <a:buChar char="-"/>
            </a:pPr>
            <a:r>
              <a:rPr lang="fr-FR" dirty="0" smtClean="0">
                <a:latin typeface="Arial" pitchFamily="34" charset="0"/>
                <a:cs typeface="Arial" pitchFamily="34" charset="0"/>
              </a:rPr>
              <a:t>2010: Cameroun;</a:t>
            </a:r>
          </a:p>
          <a:p>
            <a:pPr marL="1314450" lvl="2" indent="-514350" eaLnBrk="1" hangingPunct="1">
              <a:buFontTx/>
              <a:buChar char="-"/>
            </a:pPr>
            <a:r>
              <a:rPr lang="fr-FR" dirty="0" smtClean="0">
                <a:latin typeface="Arial" pitchFamily="34" charset="0"/>
                <a:cs typeface="Arial" pitchFamily="34" charset="0"/>
              </a:rPr>
              <a:t>2012-2015: RCI, Burkina Faso, Mali, Bénin, Burundi, Niger;</a:t>
            </a:r>
            <a:endParaRPr lang="fr-FR" b="1" dirty="0" smtClean="0">
              <a:latin typeface="Arial" pitchFamily="34" charset="0"/>
              <a:cs typeface="Arial" pitchFamily="34" charset="0"/>
            </a:endParaRPr>
          </a:p>
          <a:p>
            <a:pPr marL="1314450" lvl="2"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dirty="0" smtClean="0">
              <a:latin typeface="Arial" pitchFamily="34" charset="0"/>
              <a:cs typeface="Arial" pitchFamily="34" charset="0"/>
            </a:endParaRPr>
          </a:p>
          <a:p>
            <a:pPr marL="514350" indent="-514350" eaLnBrk="1" hangingPunct="1">
              <a:buFontTx/>
              <a:buChar char="-"/>
            </a:pPr>
            <a:endParaRPr lang="fr-FR" b="1" dirty="0" smtClean="0">
              <a:latin typeface="Arial" pitchFamily="34" charset="0"/>
              <a:cs typeface="Arial" pitchFamily="34" charset="0"/>
            </a:endParaRP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5040560" cy="1282154"/>
          </a:xfrm>
        </p:spPr>
        <p:txBody>
          <a:bodyPr/>
          <a:lstStyle/>
          <a:p>
            <a:pPr algn="ctr" eaLnBrk="1" hangingPunct="1">
              <a:spcBef>
                <a:spcPct val="20000"/>
              </a:spcBef>
              <a:defRPr/>
            </a:pPr>
            <a:r>
              <a:rPr lang="fr-FR" sz="3200" dirty="0" smtClean="0">
                <a:latin typeface="Arial" pitchFamily="34" charset="0"/>
                <a:cs typeface="Arial" pitchFamily="34" charset="0"/>
              </a:rPr>
              <a:t>3. Situation spécifique</a:t>
            </a: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4525963"/>
          </a:xfrm>
          <a:noFill/>
          <a:ln>
            <a:miter lim="800000"/>
            <a:headEnd/>
            <a:tailEnd/>
          </a:ln>
        </p:spPr>
        <p:txBody>
          <a:bodyPr vert="horz" wrap="square" lIns="91440" tIns="45720" rIns="91440" bIns="45720" numCol="1" anchor="t" anchorCtr="0" compatLnSpc="1">
            <a:prstTxWarp prst="textNoShape">
              <a:avLst/>
            </a:prstTxWarp>
          </a:bodyPr>
          <a:lstStyle/>
          <a:p>
            <a:pPr marL="914400" lvl="1" indent="-514350" eaLnBrk="1" hangingPunct="1">
              <a:buFontTx/>
              <a:buChar char="-"/>
            </a:pPr>
            <a:r>
              <a:rPr lang="fr-FR" dirty="0" smtClean="0">
                <a:latin typeface="Arial" pitchFamily="34" charset="0"/>
                <a:cs typeface="Arial" pitchFamily="34" charset="0"/>
              </a:rPr>
              <a:t>Phase préparatoire: Côte d’Ivoire, Mali, Bénin, Burundi, Niger;</a:t>
            </a:r>
          </a:p>
          <a:p>
            <a:pPr marL="914400" lvl="1" indent="-514350" eaLnBrk="1" hangingPunct="1">
              <a:buFontTx/>
              <a:buChar char="-"/>
            </a:pPr>
            <a:r>
              <a:rPr lang="fr-FR" dirty="0" smtClean="0">
                <a:latin typeface="Arial" pitchFamily="34" charset="0"/>
                <a:cs typeface="Arial" pitchFamily="34" charset="0"/>
              </a:rPr>
              <a:t>Phase opérationnelle (diffusion): Maroc et Tunisie, Sénégal, Cameroun, Burkina Faso;</a:t>
            </a:r>
          </a:p>
          <a:p>
            <a:pPr marL="914400" lvl="1"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b="1" dirty="0" smtClean="0">
              <a:latin typeface="Arial" pitchFamily="34" charset="0"/>
              <a:cs typeface="Arial" pitchFamily="34" charset="0"/>
            </a:endParaRPr>
          </a:p>
          <a:p>
            <a:pPr marL="1314450" lvl="2"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dirty="0" smtClean="0">
              <a:latin typeface="Arial" pitchFamily="34" charset="0"/>
              <a:cs typeface="Arial" pitchFamily="34" charset="0"/>
            </a:endParaRPr>
          </a:p>
          <a:p>
            <a:pPr marL="514350" indent="-514350" eaLnBrk="1" hangingPunct="1">
              <a:buFontTx/>
              <a:buChar char="-"/>
            </a:pPr>
            <a:endParaRPr lang="fr-FR" b="1" dirty="0" smtClean="0">
              <a:latin typeface="Arial" pitchFamily="34" charset="0"/>
              <a:cs typeface="Arial" pitchFamily="34" charset="0"/>
            </a:endParaRP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5040560" cy="1282154"/>
          </a:xfrm>
        </p:spPr>
        <p:txBody>
          <a:bodyPr/>
          <a:lstStyle/>
          <a:p>
            <a:pPr algn="ctr" eaLnBrk="1" hangingPunct="1">
              <a:spcBef>
                <a:spcPct val="20000"/>
              </a:spcBef>
              <a:defRPr/>
            </a:pPr>
            <a:r>
              <a:rPr lang="fr-FR" sz="3200" dirty="0" smtClean="0">
                <a:latin typeface="Arial" pitchFamily="34" charset="0"/>
                <a:cs typeface="Arial" pitchFamily="34" charset="0"/>
              </a:rPr>
              <a:t>3. Situation spécifique</a:t>
            </a: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4997152"/>
          </a:xfrm>
          <a:noFill/>
          <a:ln>
            <a:miter lim="800000"/>
            <a:headEnd/>
            <a:tailEnd/>
          </a:ln>
        </p:spPr>
        <p:txBody>
          <a:bodyPr vert="horz" wrap="square" lIns="91440" tIns="45720" rIns="91440" bIns="45720" numCol="1" anchor="t" anchorCtr="0" compatLnSpc="1">
            <a:prstTxWarp prst="textNoShape">
              <a:avLst/>
            </a:prstTxWarp>
          </a:bodyPr>
          <a:lstStyle/>
          <a:p>
            <a:pPr marL="914400" lvl="1" indent="-514350" eaLnBrk="1" hangingPunct="1">
              <a:buFontTx/>
              <a:buChar char="-"/>
            </a:pPr>
            <a:r>
              <a:rPr lang="fr-FR" dirty="0" smtClean="0">
                <a:latin typeface="Arial" pitchFamily="34" charset="0"/>
                <a:cs typeface="Arial" pitchFamily="34" charset="0"/>
              </a:rPr>
              <a:t>Outil informatique utilisée en grande majorité par les Etats: ECOTRIM;</a:t>
            </a:r>
          </a:p>
          <a:p>
            <a:pPr marL="914400" lvl="1" indent="-514350" eaLnBrk="1" hangingPunct="1">
              <a:buFontTx/>
              <a:buChar char="-"/>
            </a:pPr>
            <a:r>
              <a:rPr lang="fr-FR" dirty="0" smtClean="0">
                <a:latin typeface="Arial" pitchFamily="34" charset="0"/>
                <a:cs typeface="Arial" pitchFamily="34" charset="0"/>
              </a:rPr>
              <a:t>Optique production retenue comme point de départ;</a:t>
            </a:r>
          </a:p>
          <a:p>
            <a:pPr marL="914400" lvl="1" indent="-514350" eaLnBrk="1" hangingPunct="1">
              <a:buFontTx/>
              <a:buChar char="-"/>
            </a:pPr>
            <a:r>
              <a:rPr lang="fr-FR" dirty="0" smtClean="0">
                <a:latin typeface="Arial" pitchFamily="34" charset="0"/>
                <a:cs typeface="Arial" pitchFamily="34" charset="0"/>
              </a:rPr>
              <a:t>Taille des équipes: 2 à 7 cadres statisticiens (6 pour le Cameroun et le Burkina, 7 au Maroc), et souvent multitâches;</a:t>
            </a:r>
          </a:p>
          <a:p>
            <a:pPr marL="914400" lvl="1" indent="-514350" eaLnBrk="1" hangingPunct="1">
              <a:buFontTx/>
              <a:buChar char="-"/>
            </a:pPr>
            <a:r>
              <a:rPr lang="fr-FR" dirty="0" smtClean="0">
                <a:latin typeface="Arial" pitchFamily="34" charset="0"/>
                <a:cs typeface="Arial" pitchFamily="34" charset="0"/>
              </a:rPr>
              <a:t>Comité CNT: Tunisie, Bénin, Burkina Faso, Cameroun, Côte d’Ivoire, Sénégal, Niger, ;</a:t>
            </a:r>
          </a:p>
          <a:p>
            <a:pPr marL="914400" lvl="1"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b="1" dirty="0" smtClean="0">
              <a:latin typeface="Arial" pitchFamily="34" charset="0"/>
              <a:cs typeface="Arial" pitchFamily="34" charset="0"/>
            </a:endParaRPr>
          </a:p>
          <a:p>
            <a:pPr marL="1314450" lvl="2" indent="-514350" eaLnBrk="1" hangingPunct="1">
              <a:buFontTx/>
              <a:buChar char="-"/>
            </a:pPr>
            <a:endParaRPr lang="fr-FR" dirty="0" smtClean="0">
              <a:latin typeface="Arial" pitchFamily="34" charset="0"/>
              <a:cs typeface="Arial" pitchFamily="34" charset="0"/>
            </a:endParaRPr>
          </a:p>
          <a:p>
            <a:pPr marL="914400" lvl="1" indent="-514350" eaLnBrk="1" hangingPunct="1">
              <a:buFontTx/>
              <a:buChar char="-"/>
            </a:pPr>
            <a:endParaRPr lang="fr-FR" dirty="0" smtClean="0">
              <a:latin typeface="Arial" pitchFamily="34" charset="0"/>
              <a:cs typeface="Arial" pitchFamily="34" charset="0"/>
            </a:endParaRPr>
          </a:p>
          <a:p>
            <a:pPr marL="514350" indent="-514350" eaLnBrk="1" hangingPunct="1">
              <a:buFontTx/>
              <a:buChar char="-"/>
            </a:pPr>
            <a:endParaRPr lang="fr-FR" b="1" dirty="0" smtClean="0">
              <a:latin typeface="Arial" pitchFamily="34" charset="0"/>
              <a:cs typeface="Arial" pitchFamily="34" charset="0"/>
            </a:endParaRP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5040560" cy="1282154"/>
          </a:xfrm>
        </p:spPr>
        <p:txBody>
          <a:bodyPr/>
          <a:lstStyle/>
          <a:p>
            <a:pPr algn="ctr" eaLnBrk="1" hangingPunct="1">
              <a:spcBef>
                <a:spcPct val="20000"/>
              </a:spcBef>
              <a:defRPr/>
            </a:pPr>
            <a:r>
              <a:rPr lang="fr-FR" sz="3200" dirty="0" smtClean="0">
                <a:latin typeface="Arial" pitchFamily="34" charset="0"/>
                <a:cs typeface="Arial" pitchFamily="34" charset="0"/>
              </a:rPr>
              <a:t>4. Perspectives</a:t>
            </a: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4525963"/>
          </a:xfrm>
          <a:noFill/>
          <a:ln>
            <a:miter lim="800000"/>
            <a:headEnd/>
            <a:tailEnd/>
          </a:ln>
        </p:spPr>
        <p:txBody>
          <a:bodyPr vert="horz" wrap="square" lIns="91440" tIns="45720" rIns="91440" bIns="45720" numCol="1" anchor="t" anchorCtr="0" compatLnSpc="1">
            <a:prstTxWarp prst="textNoShape">
              <a:avLst/>
            </a:prstTxWarp>
          </a:bodyPr>
          <a:lstStyle/>
          <a:p>
            <a:pPr marL="914400" lvl="1" indent="-514350" eaLnBrk="1" hangingPunct="1"/>
            <a:r>
              <a:rPr lang="fr-FR" dirty="0" smtClean="0">
                <a:latin typeface="Arial" pitchFamily="34" charset="0"/>
                <a:cs typeface="Arial" pitchFamily="34" charset="0"/>
              </a:rPr>
              <a:t>Poursuite des travaux pour les 2 phases;</a:t>
            </a:r>
          </a:p>
          <a:p>
            <a:pPr marL="914400" lvl="1" indent="-514350" eaLnBrk="1" hangingPunct="1"/>
            <a:r>
              <a:rPr lang="fr-FR" dirty="0" smtClean="0">
                <a:latin typeface="Arial" pitchFamily="34" charset="0"/>
                <a:cs typeface="Arial" pitchFamily="34" charset="0"/>
              </a:rPr>
              <a:t>Extensions (optique dépenses, prix courants, TRE trimestriels, etc.);</a:t>
            </a:r>
          </a:p>
          <a:p>
            <a:pPr marL="914400" lvl="1" indent="-514350" eaLnBrk="1" hangingPunct="1"/>
            <a:r>
              <a:rPr lang="fr-FR" dirty="0" smtClean="0">
                <a:latin typeface="Arial" pitchFamily="34" charset="0"/>
                <a:cs typeface="Arial" pitchFamily="34" charset="0"/>
              </a:rPr>
              <a:t>Poursuite de la mise en place d’indicateurs conjoncturels dans les Etats;</a:t>
            </a:r>
          </a:p>
          <a:p>
            <a:pPr marL="914400" lvl="1" indent="-514350" eaLnBrk="1" hangingPunct="1"/>
            <a:r>
              <a:rPr lang="fr-FR" dirty="0" smtClean="0">
                <a:latin typeface="Arial" pitchFamily="34" charset="0"/>
                <a:cs typeface="Arial" pitchFamily="34" charset="0"/>
              </a:rPr>
              <a:t>En relation avec la migration au SCN 2008:</a:t>
            </a:r>
          </a:p>
          <a:p>
            <a:pPr marL="1314450" lvl="2" indent="-514350" eaLnBrk="1" hangingPunct="1">
              <a:buFontTx/>
              <a:buChar char="-"/>
            </a:pPr>
            <a:r>
              <a:rPr lang="fr-FR" dirty="0" smtClean="0">
                <a:latin typeface="Arial" pitchFamily="34" charset="0"/>
                <a:cs typeface="Arial" pitchFamily="34" charset="0"/>
              </a:rPr>
              <a:t>Travaux de </a:t>
            </a:r>
            <a:r>
              <a:rPr lang="fr-FR" dirty="0" err="1" smtClean="0">
                <a:latin typeface="Arial" pitchFamily="34" charset="0"/>
                <a:cs typeface="Arial" pitchFamily="34" charset="0"/>
              </a:rPr>
              <a:t>retropolation</a:t>
            </a:r>
            <a:r>
              <a:rPr lang="fr-FR" dirty="0" smtClean="0">
                <a:latin typeface="Arial" pitchFamily="34" charset="0"/>
                <a:cs typeface="Arial" pitchFamily="34" charset="0"/>
              </a:rPr>
              <a:t> des CNA selon le SCN93 pour disposer de séries plus longues et homogènes;</a:t>
            </a:r>
          </a:p>
          <a:p>
            <a:pPr marL="1314450" lvl="2" indent="-514350" eaLnBrk="1" hangingPunct="1">
              <a:buFontTx/>
              <a:buChar char="-"/>
            </a:pPr>
            <a:r>
              <a:rPr lang="fr-FR" dirty="0" smtClean="0">
                <a:latin typeface="Arial" pitchFamily="34" charset="0"/>
                <a:cs typeface="Arial" pitchFamily="34" charset="0"/>
              </a:rPr>
              <a:t>Reprise des travaux de </a:t>
            </a:r>
            <a:r>
              <a:rPr lang="fr-FR" dirty="0" err="1" smtClean="0">
                <a:latin typeface="Arial" pitchFamily="34" charset="0"/>
                <a:cs typeface="Arial" pitchFamily="34" charset="0"/>
              </a:rPr>
              <a:t>trimestrialisation</a:t>
            </a:r>
            <a:r>
              <a:rPr lang="fr-FR" dirty="0" smtClean="0">
                <a:latin typeface="Arial" pitchFamily="34" charset="0"/>
                <a:cs typeface="Arial" pitchFamily="34" charset="0"/>
              </a:rPr>
              <a:t> séries SCN 2008. </a:t>
            </a:r>
          </a:p>
          <a:p>
            <a:pPr marL="514350" indent="-514350" eaLnBrk="1" hangingPunct="1">
              <a:buFontTx/>
              <a:buChar char="-"/>
            </a:pPr>
            <a:endParaRPr lang="fr-FR" b="1" dirty="0" smtClean="0">
              <a:latin typeface="Arial" pitchFamily="34" charset="0"/>
              <a:cs typeface="Arial" pitchFamily="34" charset="0"/>
            </a:endParaRP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027"/>
          <p:cNvSpPr>
            <a:spLocks noGrp="1" noChangeArrowheads="1"/>
          </p:cNvSpPr>
          <p:nvPr>
            <p:ph type="body" idx="1"/>
          </p:nvPr>
        </p:nvSpPr>
        <p:spPr bwMode="auto">
          <a:xfrm>
            <a:off x="457200" y="2636838"/>
            <a:ext cx="8229600" cy="1439862"/>
          </a:xfrm>
          <a:noFill/>
          <a:ln>
            <a:miter lim="800000"/>
            <a:headEnd/>
            <a:tailEnd/>
          </a:ln>
        </p:spPr>
        <p:txBody>
          <a:bodyPr vert="horz" wrap="square" lIns="91440" tIns="45720" rIns="91440" bIns="45720" numCol="1" anchor="t" anchorCtr="0" compatLnSpc="1">
            <a:prstTxWarp prst="textNoShape">
              <a:avLst/>
            </a:prstTxWarp>
          </a:bodyPr>
          <a:lstStyle/>
          <a:p>
            <a:pPr algn="ctr">
              <a:buFontTx/>
              <a:buNone/>
            </a:pPr>
            <a:r>
              <a:rPr lang="fr-FR" b="1" dirty="0">
                <a:latin typeface="Arial" pitchFamily="34" charset="0"/>
                <a:cs typeface="Arial" pitchFamily="34" charset="0"/>
              </a:rPr>
              <a:t>MERCI POUR VOTRE ATTENTION!</a:t>
            </a:r>
          </a:p>
        </p:txBody>
      </p:sp>
      <p:pic>
        <p:nvPicPr>
          <p:cNvPr id="3" name="Picture 1" descr="Résultat de recherche d'images pour &quot;logo de la bad&quot;"/>
          <p:cNvPicPr>
            <a:picLocks noChangeAspect="1" noChangeArrowheads="1"/>
          </p:cNvPicPr>
          <p:nvPr/>
        </p:nvPicPr>
        <p:blipFill>
          <a:blip r:embed="rId3"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fill="hold" grpId="0" nodeType="afterEffect">
                                  <p:stCondLst>
                                    <p:cond delay="0"/>
                                  </p:stCondLst>
                                  <p:iterate type="lt">
                                    <p:tmPct val="10000"/>
                                  </p:iterate>
                                  <p:childTnLst>
                                    <p:animScale>
                                      <p:cBhvr>
                                        <p:cTn id="6" dur="250" autoRev="1" fill="hold">
                                          <p:stCondLst>
                                            <p:cond delay="0"/>
                                          </p:stCondLst>
                                        </p:cTn>
                                        <p:tgtEl>
                                          <p:spTgt spid="103427">
                                            <p:txEl>
                                              <p:pRg st="0" end="0"/>
                                            </p:txEl>
                                          </p:spTgt>
                                        </p:tgtEl>
                                      </p:cBhvr>
                                      <p:to x="80000" y="100000"/>
                                    </p:animScale>
                                    <p:anim by="(#ppt_w*0.10)" calcmode="lin" valueType="num">
                                      <p:cBhvr>
                                        <p:cTn id="7" dur="250" autoRev="1" fill="hold">
                                          <p:stCondLst>
                                            <p:cond delay="0"/>
                                          </p:stCondLst>
                                        </p:cTn>
                                        <p:tgtEl>
                                          <p:spTgt spid="103427">
                                            <p:txEl>
                                              <p:pRg st="0" end="0"/>
                                            </p:txEl>
                                          </p:spTgt>
                                        </p:tgtEl>
                                        <p:attrNameLst>
                                          <p:attrName>ppt_x</p:attrName>
                                        </p:attrNameLst>
                                      </p:cBhvr>
                                    </p:anim>
                                    <p:anim by="(-#ppt_w*0.10)" calcmode="lin" valueType="num">
                                      <p:cBhvr>
                                        <p:cTn id="8" dur="250" autoRev="1" fill="hold">
                                          <p:stCondLst>
                                            <p:cond delay="0"/>
                                          </p:stCondLst>
                                        </p:cTn>
                                        <p:tgtEl>
                                          <p:spTgt spid="103427">
                                            <p:txEl>
                                              <p:pRg st="0" end="0"/>
                                            </p:txEl>
                                          </p:spTgt>
                                        </p:tgtEl>
                                        <p:attrNameLst>
                                          <p:attrName>ppt_y</p:attrName>
                                        </p:attrNameLst>
                                      </p:cBhvr>
                                    </p:anim>
                                    <p:animRot by="-480000">
                                      <p:cBhvr>
                                        <p:cTn id="9" dur="250" autoRev="1" fill="hold">
                                          <p:stCondLst>
                                            <p:cond delay="0"/>
                                          </p:stCondLst>
                                        </p:cTn>
                                        <p:tgtEl>
                                          <p:spTgt spid="103427">
                                            <p:txEl>
                                              <p:pRg st="0" end="0"/>
                                            </p:txEl>
                                          </p:spTgt>
                                        </p:tgtEl>
                                        <p:attrNameLst>
                                          <p:attrName>r</p:attrName>
                                        </p:attrNameLst>
                                      </p:cBhvr>
                                    </p:animRot>
                                  </p:childTnLst>
                                  <p:subTnLst>
                                    <p:animClr clrSpc="rgb" dir="cw">
                                      <p:cBhvr override="childStyle">
                                        <p:cTn dur="1" fill="hold" display="0" masterRel="nextClick" afterEffect="1"/>
                                        <p:tgtEl>
                                          <p:spTgt spid="103427">
                                            <p:txEl>
                                              <p:pRg st="0" end="0"/>
                                            </p:txEl>
                                          </p:spTgt>
                                        </p:tgtEl>
                                        <p:attrNameLst>
                                          <p:attrName>ppt_c</p:attrName>
                                        </p:attrNameLst>
                                      </p:cBhvr>
                                      <p:to>
                                        <a:schemeClr val="accent2"/>
                                      </p:to>
                                    </p:animClr>
                                  </p:subTnLst>
                                </p:cTn>
                              </p:par>
                            </p:childTnLst>
                          </p:cTn>
                        </p:par>
                      </p:childTnLst>
                    </p:cTn>
                  </p:par>
                  <p:par>
                    <p:cTn id="10" fill="hold">
                      <p:stCondLst>
                        <p:cond delay="indefinite"/>
                      </p:stCondLst>
                      <p:childTnLst>
                        <p:par>
                          <p:cTn id="11" fill="hold">
                            <p:stCondLst>
                              <p:cond delay="0"/>
                            </p:stCondLst>
                            <p:childTnLst>
                              <p:par>
                                <p:cTn id="12" presetID="5" presetClass="exit" presetSubtype="10" fill="hold" grpId="1" nodeType="clickEffect">
                                  <p:stCondLst>
                                    <p:cond delay="0"/>
                                  </p:stCondLst>
                                  <p:iterate type="lt">
                                    <p:tmPct val="0"/>
                                  </p:iterate>
                                  <p:childTnLst>
                                    <p:animEffect transition="out" filter="checkerboard(across)">
                                      <p:cBhvr>
                                        <p:cTn id="13" dur="500"/>
                                        <p:tgtEl>
                                          <p:spTgt spid="103427">
                                            <p:txEl>
                                              <p:pRg st="0" end="0"/>
                                            </p:txEl>
                                          </p:spTgt>
                                        </p:tgtEl>
                                      </p:cBhvr>
                                    </p:animEffect>
                                    <p:set>
                                      <p:cBhvr>
                                        <p:cTn id="14" dur="1" fill="hold">
                                          <p:stCondLst>
                                            <p:cond delay="499"/>
                                          </p:stCondLst>
                                        </p:cTn>
                                        <p:tgtEl>
                                          <p:spTgt spid="103427">
                                            <p:txEl>
                                              <p:pRg st="0" end="0"/>
                                            </p:txEl>
                                          </p:spTgt>
                                        </p:tgtEl>
                                        <p:attrNameLst>
                                          <p:attrName>style.visibility</p:attrName>
                                        </p:attrNameLst>
                                      </p:cBhvr>
                                      <p:to>
                                        <p:strVal val="hidden"/>
                                      </p:to>
                                    </p:set>
                                  </p:childTnLst>
                                  <p:subTnLst>
                                    <p:animClr clrSpc="rgb" dir="cw">
                                      <p:cBhvr override="childStyle">
                                        <p:cTn dur="1" fill="hold" display="0" masterRel="nextClick" afterEffect="1"/>
                                        <p:tgtEl>
                                          <p:spTgt spid="103427">
                                            <p:txEl>
                                              <p:pRg st="0" end="0"/>
                                            </p:txEl>
                                          </p:spTgt>
                                        </p:tgtEl>
                                        <p:attrNameLst>
                                          <p:attrName>ppt_c</p:attrName>
                                        </p:attrNameLst>
                                      </p:cBhvr>
                                      <p:to>
                                        <a:schemeClr val="accent2"/>
                                      </p:to>
                                    </p:animClr>
                                  </p:subTnLst>
                                </p:cTn>
                              </p:par>
                            </p:childTnLst>
                          </p:cTn>
                        </p:par>
                      </p:childTnLst>
                    </p:cTn>
                  </p:par>
                  <p:par>
                    <p:cTn id="15" fill="hold">
                      <p:stCondLst>
                        <p:cond delay="indefinite"/>
                      </p:stCondLst>
                      <p:childTnLst>
                        <p:par>
                          <p:cTn id="16" fill="hold">
                            <p:stCondLst>
                              <p:cond delay="0"/>
                            </p:stCondLst>
                            <p:childTnLst>
                              <p:par>
                                <p:cTn id="17" presetID="5" presetClass="emph" presetSubtype="1" grpId="2" nodeType="clickEffect">
                                  <p:stCondLst>
                                    <p:cond delay="0"/>
                                  </p:stCondLst>
                                  <p:iterate type="lt">
                                    <p:tmAbs val="0"/>
                                  </p:iterate>
                                  <p:childTnLst>
                                    <p:set>
                                      <p:cBhvr override="childStyle">
                                        <p:cTn id="18" dur="indefinite"/>
                                        <p:tgtEl>
                                          <p:spTgt spid="103427">
                                            <p:txEl>
                                              <p:pRg st="0" end="0"/>
                                            </p:txEl>
                                          </p:spTgt>
                                        </p:tgtEl>
                                        <p:attrNameLst>
                                          <p:attrName>style.fontStyle</p:attrName>
                                        </p:attrNameLst>
                                      </p:cBhvr>
                                      <p:to>
                                        <p:strVal val="normal"/>
                                      </p:to>
                                    </p:set>
                                    <p:set>
                                      <p:cBhvr override="childStyle">
                                        <p:cTn id="19" dur="indefinite"/>
                                        <p:tgtEl>
                                          <p:spTgt spid="103427">
                                            <p:txEl>
                                              <p:pRg st="0" end="0"/>
                                            </p:txEl>
                                          </p:spTgt>
                                        </p:tgtEl>
                                        <p:attrNameLst>
                                          <p:attrName>style.fontWeight</p:attrName>
                                        </p:attrNameLst>
                                      </p:cBhvr>
                                      <p:to>
                                        <p:strVal val="bold"/>
                                      </p:to>
                                    </p:set>
                                    <p:set>
                                      <p:cBhvr override="childStyle">
                                        <p:cTn id="20" dur="indefinite"/>
                                        <p:tgtEl>
                                          <p:spTgt spid="103427">
                                            <p:txEl>
                                              <p:pRg st="0" end="0"/>
                                            </p:txEl>
                                          </p:spTgt>
                                        </p:tgtEl>
                                        <p:attrNameLst>
                                          <p:attrName>style.textDecorationUnderline</p:attrName>
                                        </p:attrNameLst>
                                      </p:cBhvr>
                                      <p:to>
                                        <p:strVal val="false"/>
                                      </p:to>
                                    </p:set>
                                  </p:childTnLst>
                                  <p:subTnLst>
                                    <p:animClr clrSpc="rgb" dir="cw">
                                      <p:cBhvr override="childStyle">
                                        <p:cTn dur="1" fill="hold" display="0" masterRel="nextClick" afterEffect="1"/>
                                        <p:tgtEl>
                                          <p:spTgt spid="103427">
                                            <p:txEl>
                                              <p:pRg st="0" end="0"/>
                                            </p:txEl>
                                          </p:spTgt>
                                        </p:tgtEl>
                                        <p:attrNameLst>
                                          <p:attrName>ppt_c</p:attrName>
                                        </p:attrNameLst>
                                      </p:cBhvr>
                                      <p:to>
                                        <a:schemeClr val="accent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P spid="103427" grpId="1" build="p"/>
      <p:bldP spid="103427"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67744" y="274638"/>
            <a:ext cx="4464496" cy="1210146"/>
          </a:xfrm>
        </p:spPr>
        <p:txBody>
          <a:bodyPr/>
          <a:lstStyle/>
          <a:p>
            <a:pPr marL="342900" indent="-342900" algn="ctr" eaLnBrk="1" hangingPunct="1">
              <a:spcBef>
                <a:spcPct val="20000"/>
              </a:spcBef>
              <a:defRPr/>
            </a:pPr>
            <a:r>
              <a:rPr lang="fr-FR" dirty="0" smtClean="0">
                <a:latin typeface="Arial" pitchFamily="34" charset="0"/>
                <a:cs typeface="Arial" pitchFamily="34" charset="0"/>
              </a:rPr>
              <a:t>		</a:t>
            </a:r>
            <a:br>
              <a:rPr lang="fr-FR" dirty="0" smtClean="0">
                <a:latin typeface="Arial" pitchFamily="34" charset="0"/>
                <a:cs typeface="Arial" pitchFamily="34" charset="0"/>
              </a:rPr>
            </a:br>
            <a:r>
              <a:rPr lang="fr-FR" sz="3200" dirty="0" smtClean="0">
                <a:latin typeface="Arial" pitchFamily="34" charset="0"/>
                <a:cs typeface="Arial" pitchFamily="34" charset="0"/>
              </a:rPr>
              <a:t>PLAN DE L’EXPOSE</a:t>
            </a: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251520" y="1772816"/>
            <a:ext cx="8712968" cy="4824536"/>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buFontTx/>
              <a:buAutoNum type="arabicPeriod"/>
            </a:pPr>
            <a:r>
              <a:rPr lang="fr-FR" b="1" dirty="0" smtClean="0">
                <a:latin typeface="Arial" pitchFamily="34" charset="0"/>
                <a:cs typeface="Arial" pitchFamily="34" charset="0"/>
              </a:rPr>
              <a:t>Généralités sur les CNT</a:t>
            </a:r>
          </a:p>
          <a:p>
            <a:pPr marL="514350" indent="-514350" eaLnBrk="1" hangingPunct="1">
              <a:buFontTx/>
              <a:buAutoNum type="arabicPeriod"/>
            </a:pPr>
            <a:r>
              <a:rPr lang="fr-FR" b="1" dirty="0" smtClean="0">
                <a:latin typeface="Arial" pitchFamily="34" charset="0"/>
                <a:cs typeface="Arial" pitchFamily="34" charset="0"/>
              </a:rPr>
              <a:t>Situation d’ensemble</a:t>
            </a:r>
          </a:p>
          <a:p>
            <a:pPr marL="514350" indent="-514350" eaLnBrk="1" hangingPunct="1">
              <a:buFontTx/>
              <a:buAutoNum type="arabicPeriod"/>
            </a:pPr>
            <a:r>
              <a:rPr lang="fr-FR" b="1" dirty="0" smtClean="0">
                <a:latin typeface="Arial" pitchFamily="34" charset="0"/>
                <a:cs typeface="Arial" pitchFamily="34" charset="0"/>
              </a:rPr>
              <a:t>Situation spécifique</a:t>
            </a:r>
          </a:p>
          <a:p>
            <a:pPr marL="514350" indent="-514350" eaLnBrk="1" hangingPunct="1">
              <a:buFontTx/>
              <a:buAutoNum type="arabicPeriod"/>
            </a:pPr>
            <a:r>
              <a:rPr lang="fr-FR" b="1" dirty="0" smtClean="0">
                <a:latin typeface="Arial" pitchFamily="34" charset="0"/>
                <a:cs typeface="Arial" pitchFamily="34" charset="0"/>
              </a:rPr>
              <a:t>Perspectives</a:t>
            </a:r>
          </a:p>
          <a:p>
            <a:pPr marL="514350" indent="-514350" eaLnBrk="1" hangingPunct="1">
              <a:buFontTx/>
              <a:buAutoNum type="arabicPeriod"/>
            </a:pPr>
            <a:endParaRPr lang="fr-FR" b="1"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3"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1. Généralités sur les CNT</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4525963"/>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b="1" dirty="0" smtClean="0">
                <a:latin typeface="Arial" pitchFamily="34" charset="0"/>
                <a:cs typeface="Arial" pitchFamily="34" charset="0"/>
              </a:rPr>
              <a:t>Objectif général des CNT</a:t>
            </a:r>
            <a:r>
              <a:rPr lang="fr-FR" dirty="0" smtClean="0">
                <a:latin typeface="Arial" pitchFamily="34" charset="0"/>
                <a:cs typeface="Arial" pitchFamily="34" charset="0"/>
              </a:rPr>
              <a:t>: fournir une information infra annuelle plus récente que les CNA mais aussi plus cohérente et complète que celle délivrée par les statistiques conjoncturelles élémentaires</a:t>
            </a: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1. Généralités sur les CNT</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506916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b="1" dirty="0" smtClean="0">
                <a:latin typeface="Arial" pitchFamily="34" charset="0"/>
                <a:cs typeface="Arial" pitchFamily="34" charset="0"/>
              </a:rPr>
              <a:t>Utilisations des CNT:</a:t>
            </a:r>
          </a:p>
          <a:p>
            <a:pPr marL="914400" lvl="1" indent="-514350" eaLnBrk="1" hangingPunct="1"/>
            <a:r>
              <a:rPr lang="fr-FR" dirty="0" smtClean="0">
                <a:latin typeface="Arial" pitchFamily="34" charset="0"/>
                <a:cs typeface="Arial" pitchFamily="34" charset="0"/>
              </a:rPr>
              <a:t>Analyse conjoncturelle avancée;</a:t>
            </a:r>
          </a:p>
          <a:p>
            <a:pPr marL="914400" lvl="1" indent="-514350" eaLnBrk="1" hangingPunct="1"/>
            <a:r>
              <a:rPr lang="fr-FR" dirty="0" smtClean="0">
                <a:latin typeface="Arial" pitchFamily="34" charset="0"/>
                <a:cs typeface="Arial" pitchFamily="34" charset="0"/>
              </a:rPr>
              <a:t>Prévision;</a:t>
            </a:r>
          </a:p>
          <a:p>
            <a:pPr marL="914400" lvl="1" indent="-514350" eaLnBrk="1" hangingPunct="1"/>
            <a:r>
              <a:rPr lang="fr-FR" dirty="0" smtClean="0">
                <a:latin typeface="Arial" pitchFamily="34" charset="0"/>
                <a:cs typeface="Arial" pitchFamily="34" charset="0"/>
              </a:rPr>
              <a:t>Base d’élaboration des comptes provisoires;</a:t>
            </a:r>
          </a:p>
          <a:p>
            <a:pPr marL="914400" lvl="1" indent="-514350" eaLnBrk="1" hangingPunct="1"/>
            <a:r>
              <a:rPr lang="fr-FR" dirty="0" smtClean="0">
                <a:latin typeface="Arial" pitchFamily="34" charset="0"/>
                <a:cs typeface="Arial" pitchFamily="34" charset="0"/>
              </a:rPr>
              <a:t>Analyse et anticipation des crises financières (d’où la mise en place de la NSDD par le FMI pour le suivi des performances des Etats et surtout ceux qui accèdent au marché des capitaux pour financer leur développement);</a:t>
            </a: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1. Généralités sur les CNT</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506916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b="1" dirty="0" smtClean="0">
                <a:latin typeface="Arial" pitchFamily="34" charset="0"/>
                <a:cs typeface="Arial" pitchFamily="34" charset="0"/>
              </a:rPr>
              <a:t>Processus d’élaboration:</a:t>
            </a:r>
          </a:p>
          <a:p>
            <a:pPr eaLnBrk="1" hangingPunct="1">
              <a:buFontTx/>
              <a:buNone/>
            </a:pPr>
            <a:r>
              <a:rPr lang="fr-FR" altLang="fr-FR" b="1" dirty="0" smtClean="0">
                <a:latin typeface="Arial" pitchFamily="34" charset="0"/>
                <a:cs typeface="Arial" pitchFamily="34" charset="0"/>
              </a:rPr>
              <a:t>Deux (2) phases: </a:t>
            </a:r>
            <a:r>
              <a:rPr lang="fr-FR" altLang="fr-FR" b="1" dirty="0" smtClean="0">
                <a:solidFill>
                  <a:srgbClr val="0000FF"/>
                </a:solidFill>
                <a:latin typeface="Arial" pitchFamily="34" charset="0"/>
                <a:cs typeface="Arial" pitchFamily="34" charset="0"/>
              </a:rPr>
              <a:t>préparatoire et opérationnelle</a:t>
            </a:r>
          </a:p>
          <a:p>
            <a:pPr eaLnBrk="1" hangingPunct="1">
              <a:buFontTx/>
              <a:buChar char="-"/>
            </a:pPr>
            <a:r>
              <a:rPr lang="fr-FR" altLang="fr-FR" dirty="0" smtClean="0">
                <a:latin typeface="Arial" pitchFamily="34" charset="0"/>
                <a:cs typeface="Arial" pitchFamily="34" charset="0"/>
              </a:rPr>
              <a:t>Phase préparatoire: (production des séries sur le passé) tester la possibilité de produire des CNT fiables et précis dans les délais répondants aux besoins des utilisateurs; </a:t>
            </a:r>
          </a:p>
          <a:p>
            <a:pPr eaLnBrk="1" hangingPunct="1">
              <a:buFontTx/>
              <a:buChar char="-"/>
            </a:pPr>
            <a:r>
              <a:rPr lang="fr-FR" altLang="fr-FR" dirty="0" smtClean="0">
                <a:latin typeface="Arial" pitchFamily="34" charset="0"/>
                <a:cs typeface="Arial" pitchFamily="34" charset="0"/>
              </a:rPr>
              <a:t>Phase opérationnelle: passage à la production et à la diffusion régulière de CNT sur l’année courante.</a:t>
            </a: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1. Généralités sur les CNT</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506916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b="1" dirty="0" smtClean="0">
                <a:latin typeface="Arial" pitchFamily="34" charset="0"/>
                <a:cs typeface="Arial" pitchFamily="34" charset="0"/>
              </a:rPr>
              <a:t>Processus d’élaboration:</a:t>
            </a:r>
          </a:p>
          <a:p>
            <a:pPr eaLnBrk="1" hangingPunct="1">
              <a:buFontTx/>
              <a:buNone/>
            </a:pPr>
            <a:r>
              <a:rPr lang="fr-FR" altLang="fr-FR" b="1" dirty="0" smtClean="0">
                <a:solidFill>
                  <a:srgbClr val="0000FF"/>
                </a:solidFill>
                <a:latin typeface="Arial" pitchFamily="34" charset="0"/>
                <a:cs typeface="Arial" pitchFamily="34" charset="0"/>
              </a:rPr>
              <a:t>Phase préparatoire:</a:t>
            </a:r>
          </a:p>
          <a:p>
            <a:pPr eaLnBrk="1" hangingPunct="1">
              <a:buFontTx/>
              <a:buChar char="-"/>
            </a:pPr>
            <a:r>
              <a:rPr lang="fr-FR" altLang="fr-FR" dirty="0" smtClean="0">
                <a:latin typeface="Arial" pitchFamily="34" charset="0"/>
                <a:cs typeface="Arial" pitchFamily="34" charset="0"/>
              </a:rPr>
              <a:t>Analyse des besoins des utilisateurs;</a:t>
            </a:r>
          </a:p>
          <a:p>
            <a:pPr eaLnBrk="1" hangingPunct="1">
              <a:buFontTx/>
              <a:buChar char="-"/>
            </a:pPr>
            <a:r>
              <a:rPr lang="fr-FR" dirty="0" smtClean="0">
                <a:latin typeface="Arial" pitchFamily="34" charset="0"/>
                <a:cs typeface="Arial" pitchFamily="34" charset="0"/>
              </a:rPr>
              <a:t>Mise en place des bases de données annuelles et trimestrielles;</a:t>
            </a:r>
          </a:p>
          <a:p>
            <a:pPr eaLnBrk="1" hangingPunct="1">
              <a:buFontTx/>
              <a:buChar char="-"/>
            </a:pPr>
            <a:r>
              <a:rPr lang="fr-FR" dirty="0" smtClean="0">
                <a:latin typeface="Arial" pitchFamily="34" charset="0"/>
                <a:cs typeface="Arial" pitchFamily="34" charset="0"/>
              </a:rPr>
              <a:t>Production des CNT sur le passé;</a:t>
            </a:r>
          </a:p>
          <a:p>
            <a:pPr eaLnBrk="1" hangingPunct="1">
              <a:buFontTx/>
              <a:buChar char="-"/>
            </a:pPr>
            <a:r>
              <a:rPr lang="fr-FR" dirty="0" smtClean="0">
                <a:latin typeface="Arial" pitchFamily="34" charset="0"/>
                <a:cs typeface="Arial" pitchFamily="34" charset="0"/>
              </a:rPr>
              <a:t>Tests de performance pour passer à une production régulière.</a:t>
            </a:r>
            <a:endParaRPr lang="fr-FR" altLang="fr-FR" dirty="0" smtClean="0">
              <a:latin typeface="Arial" pitchFamily="34" charset="0"/>
              <a:cs typeface="Arial" pitchFamily="34" charset="0"/>
            </a:endParaRP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1. Généralités sur les CNT</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506916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b="1" dirty="0" smtClean="0">
                <a:latin typeface="Arial" pitchFamily="34" charset="0"/>
                <a:cs typeface="Arial" pitchFamily="34" charset="0"/>
              </a:rPr>
              <a:t>Processus d’élaboration:</a:t>
            </a:r>
          </a:p>
          <a:p>
            <a:pPr eaLnBrk="1" hangingPunct="1">
              <a:buFontTx/>
              <a:buNone/>
            </a:pPr>
            <a:r>
              <a:rPr lang="fr-FR" altLang="fr-FR" b="1" dirty="0" smtClean="0">
                <a:solidFill>
                  <a:srgbClr val="0000FF"/>
                </a:solidFill>
                <a:latin typeface="Arial" pitchFamily="34" charset="0"/>
                <a:cs typeface="Arial" pitchFamily="34" charset="0"/>
              </a:rPr>
              <a:t>Phase opérationnelle:</a:t>
            </a:r>
          </a:p>
          <a:p>
            <a:pPr eaLnBrk="1" hangingPunct="1">
              <a:buFontTx/>
              <a:buChar char="-"/>
            </a:pPr>
            <a:r>
              <a:rPr lang="fr-FR" altLang="fr-FR" dirty="0" smtClean="0">
                <a:latin typeface="Arial" pitchFamily="34" charset="0"/>
                <a:cs typeface="Arial" pitchFamily="34" charset="0"/>
              </a:rPr>
              <a:t>Production régulière des CNT;</a:t>
            </a:r>
          </a:p>
          <a:p>
            <a:pPr eaLnBrk="1" hangingPunct="1">
              <a:buFontTx/>
              <a:buChar char="-"/>
            </a:pPr>
            <a:r>
              <a:rPr lang="fr-FR" altLang="fr-FR" dirty="0" smtClean="0">
                <a:latin typeface="Arial" pitchFamily="34" charset="0"/>
                <a:cs typeface="Arial" pitchFamily="34" charset="0"/>
              </a:rPr>
              <a:t>Diffusion dans les délais à T+90 jours;</a:t>
            </a:r>
          </a:p>
          <a:p>
            <a:pPr eaLnBrk="1" hangingPunct="1">
              <a:buFontTx/>
              <a:buChar char="-"/>
            </a:pPr>
            <a:endParaRPr lang="fr-FR" altLang="fr-FR" dirty="0" smtClean="0">
              <a:latin typeface="Arial" pitchFamily="34" charset="0"/>
              <a:cs typeface="Arial" pitchFamily="34" charset="0"/>
            </a:endParaRP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1. Généralités sur les CNT</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251520" y="1600200"/>
            <a:ext cx="8712968" cy="506916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b="1" dirty="0" smtClean="0">
                <a:latin typeface="Arial" pitchFamily="34" charset="0"/>
                <a:cs typeface="Arial" pitchFamily="34" charset="0"/>
              </a:rPr>
              <a:t>Approches méthodologiques: 2 </a:t>
            </a:r>
            <a:r>
              <a:rPr lang="fr-FR" altLang="fr-FR" b="1" dirty="0" smtClean="0">
                <a:latin typeface="Arial" pitchFamily="34" charset="0"/>
                <a:cs typeface="Arial" pitchFamily="34" charset="0"/>
              </a:rPr>
              <a:t>méthodes: </a:t>
            </a:r>
          </a:p>
          <a:p>
            <a:pPr marL="400050" lvl="1" indent="0" eaLnBrk="1" hangingPunct="1">
              <a:lnSpc>
                <a:spcPct val="90000"/>
              </a:lnSpc>
            </a:pPr>
            <a:r>
              <a:rPr lang="fr-FR" altLang="fr-FR" dirty="0" smtClean="0">
                <a:latin typeface="Arial" pitchFamily="34" charset="0"/>
                <a:cs typeface="Arial" pitchFamily="34" charset="0"/>
              </a:rPr>
              <a:t>Approche économétriques (étalonnage, calage):</a:t>
            </a:r>
            <a:endParaRPr lang="fr-FR" altLang="fr-FR" b="1" dirty="0" smtClean="0">
              <a:solidFill>
                <a:srgbClr val="FF0000"/>
              </a:solidFill>
              <a:latin typeface="Arial" pitchFamily="34" charset="0"/>
              <a:cs typeface="Arial" pitchFamily="34" charset="0"/>
            </a:endParaRPr>
          </a:p>
          <a:p>
            <a:pPr marL="400050" lvl="1" indent="0" algn="just" eaLnBrk="1" hangingPunct="1">
              <a:lnSpc>
                <a:spcPct val="90000"/>
              </a:lnSpc>
            </a:pPr>
            <a:r>
              <a:rPr lang="fr-FR" altLang="fr-FR" dirty="0" smtClean="0">
                <a:latin typeface="Arial" pitchFamily="34" charset="0"/>
                <a:cs typeface="Arial" pitchFamily="34" charset="0"/>
              </a:rPr>
              <a:t>Approche mathématique (répartition infra annuelle de l’agrégat annuel en proportion du poids de chaque trimestre).</a:t>
            </a:r>
          </a:p>
          <a:p>
            <a:pPr marL="514350" indent="-514350" eaLnBrk="1" hangingPunct="1">
              <a:buFontTx/>
              <a:buNone/>
            </a:pPr>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4896544" cy="1282154"/>
          </a:xfrm>
        </p:spPr>
        <p:txBody>
          <a:bodyPr/>
          <a:lstStyle/>
          <a:p>
            <a:pPr algn="ctr" eaLnBrk="1" hangingPunct="1">
              <a:spcBef>
                <a:spcPct val="20000"/>
              </a:spcBef>
              <a:defRPr/>
            </a:pPr>
            <a:r>
              <a:rPr lang="fr-FR" sz="3200" dirty="0" smtClean="0">
                <a:latin typeface="Arial" pitchFamily="34" charset="0"/>
                <a:cs typeface="Arial" pitchFamily="34" charset="0"/>
              </a:rPr>
              <a:t>2. Situation d’ensemble</a:t>
            </a:r>
            <a:br>
              <a:rPr lang="fr-FR" sz="3200" dirty="0" smtClean="0">
                <a:latin typeface="Arial" pitchFamily="34" charset="0"/>
                <a:cs typeface="Arial" pitchFamily="34" charset="0"/>
              </a:rPr>
            </a:br>
            <a:r>
              <a:rPr lang="fr-FR" sz="3200" dirty="0" smtClean="0">
                <a:latin typeface="Arial" pitchFamily="34" charset="0"/>
                <a:cs typeface="Arial" pitchFamily="34" charset="0"/>
              </a:rPr>
              <a:t/>
            </a:r>
            <a:br>
              <a:rPr lang="fr-FR" sz="32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sz="4000" dirty="0" smtClean="0">
                <a:latin typeface="Arial" pitchFamily="34" charset="0"/>
                <a:cs typeface="Arial" pitchFamily="34" charset="0"/>
              </a:rPr>
              <a:t/>
            </a:r>
            <a:br>
              <a:rPr lang="fr-FR" sz="4000" dirty="0" smtClean="0">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dirty="0" smtClean="0">
                <a:latin typeface="Arial" pitchFamily="34" charset="0"/>
                <a:cs typeface="Arial" pitchFamily="34" charset="0"/>
              </a:rPr>
              <a:t>		</a:t>
            </a:r>
            <a:endParaRPr lang="fr-FR" sz="2400" dirty="0" smtClean="0">
              <a:solidFill>
                <a:schemeClr val="tx1"/>
              </a:solidFill>
              <a:effectLst>
                <a:outerShdw blurRad="38100" dist="38100" dir="2700000" algn="tl">
                  <a:srgbClr val="FFFFFF"/>
                </a:outerShdw>
              </a:effectLst>
              <a:latin typeface="Arial" pitchFamily="34" charset="0"/>
              <a:ea typeface="+mn-ea"/>
              <a:cs typeface="Arial" pitchFamily="34" charset="0"/>
            </a:endParaRPr>
          </a:p>
        </p:txBody>
      </p:sp>
      <p:sp>
        <p:nvSpPr>
          <p:cNvPr id="3075" name="Espace réservé du contenu 2"/>
          <p:cNvSpPr>
            <a:spLocks noGrp="1"/>
          </p:cNvSpPr>
          <p:nvPr>
            <p:ph idx="1"/>
          </p:nvPr>
        </p:nvSpPr>
        <p:spPr bwMode="auto">
          <a:xfrm>
            <a:off x="457200" y="1600200"/>
            <a:ext cx="8507288" cy="5069160"/>
          </a:xfrm>
          <a:noFill/>
          <a:ln>
            <a:miter lim="800000"/>
            <a:headEnd/>
            <a:tailEnd/>
          </a:ln>
        </p:spPr>
        <p:txBody>
          <a:bodyPr vert="horz" wrap="square" lIns="91440" tIns="45720" rIns="91440" bIns="45720" numCol="1" anchor="t" anchorCtr="0" compatLnSpc="1">
            <a:prstTxWarp prst="textNoShape">
              <a:avLst/>
            </a:prstTxWarp>
          </a:bodyPr>
          <a:lstStyle/>
          <a:p>
            <a:pPr marL="514350" indent="-514350" eaLnBrk="1" hangingPunct="1"/>
            <a:r>
              <a:rPr lang="fr-FR" dirty="0" smtClean="0">
                <a:latin typeface="Arial" pitchFamily="34" charset="0"/>
                <a:cs typeface="Arial" pitchFamily="34" charset="0"/>
              </a:rPr>
              <a:t>Séries CNT élaborées à partir des CNA du SCN 93;</a:t>
            </a:r>
          </a:p>
          <a:p>
            <a:pPr marL="514350" indent="-514350" eaLnBrk="1" hangingPunct="1"/>
            <a:r>
              <a:rPr lang="fr-FR" dirty="0" smtClean="0">
                <a:latin typeface="Arial" pitchFamily="34" charset="0"/>
                <a:cs typeface="Arial" pitchFamily="34" charset="0"/>
              </a:rPr>
              <a:t>Approche économétrique la plus utilisée par les Etats (étalonnage calage); </a:t>
            </a:r>
          </a:p>
          <a:p>
            <a:pPr marL="514350" indent="-514350" eaLnBrk="1" hangingPunct="1"/>
            <a:endParaRPr lang="fr-FR" dirty="0" smtClean="0">
              <a:latin typeface="Arial" pitchFamily="34" charset="0"/>
              <a:cs typeface="Arial" pitchFamily="34" charset="0"/>
            </a:endParaRPr>
          </a:p>
        </p:txBody>
      </p:sp>
      <p:pic>
        <p:nvPicPr>
          <p:cNvPr id="4" name="Picture 1" descr="Résultat de recherche d'images pour &quot;logo de la bad&quot;"/>
          <p:cNvPicPr>
            <a:picLocks noChangeAspect="1" noChangeArrowheads="1"/>
          </p:cNvPicPr>
          <p:nvPr/>
        </p:nvPicPr>
        <p:blipFill>
          <a:blip r:embed="rId2" cstate="print"/>
          <a:srcRect/>
          <a:stretch>
            <a:fillRect/>
          </a:stretch>
        </p:blipFill>
        <p:spPr bwMode="auto">
          <a:xfrm>
            <a:off x="7236296" y="332656"/>
            <a:ext cx="1656184" cy="122413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ond_AFRISTAT_vi (1)">
  <a:themeElements>
    <a:clrScheme name="fond_AFRISTAT_vi (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fond_AFRISTAT_vi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ond_AFRISTAT_vi (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fond_AFRISTAT_vi (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fond_AFRISTAT_vi (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fond_AFRISTAT_vi (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fond_AFRISTAT_vi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fond_AFRISTAT_vi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fond_AFRISTAT_vi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21988</TotalTime>
  <Words>558</Words>
  <Application>Microsoft Office PowerPoint</Application>
  <PresentationFormat>Affichage à l'écran (4:3)</PresentationFormat>
  <Paragraphs>84</Paragraphs>
  <Slides>14</Slides>
  <Notes>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fond_AFRISTAT_vi (1)</vt:lpstr>
      <vt:lpstr>Ibrahima SORY  Expert en comptabilité nationale  AFRISTAT</vt:lpstr>
      <vt:lpstr>   PLAN DE L’EXPOSE  </vt:lpstr>
      <vt:lpstr>1. Généralités sur les CNT      </vt:lpstr>
      <vt:lpstr>1. Généralités sur les CNT      </vt:lpstr>
      <vt:lpstr>1. Généralités sur les CNT      </vt:lpstr>
      <vt:lpstr>1. Généralités sur les CNT      </vt:lpstr>
      <vt:lpstr>1. Généralités sur les CNT      </vt:lpstr>
      <vt:lpstr>1. Généralités sur les CNT      </vt:lpstr>
      <vt:lpstr>2. Situation d’ensemble       </vt:lpstr>
      <vt:lpstr>3. Situation spécifique     </vt:lpstr>
      <vt:lpstr>3. Situation spécifique     </vt:lpstr>
      <vt:lpstr>3. Situation spécifique     </vt:lpstr>
      <vt:lpstr>4. Perspectives     </vt:lpstr>
      <vt:lpstr>Présentation PowerPoint</vt:lpstr>
    </vt:vector>
  </TitlesOfParts>
  <Company>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indicateurs avancés de la conjoncture économique</dc:title>
  <dc:creator>x</dc:creator>
  <cp:lastModifiedBy>Tchamda</cp:lastModifiedBy>
  <cp:revision>757</cp:revision>
  <dcterms:created xsi:type="dcterms:W3CDTF">2006-10-09T21:51:10Z</dcterms:created>
  <dcterms:modified xsi:type="dcterms:W3CDTF">2017-10-11T09:20:04Z</dcterms:modified>
</cp:coreProperties>
</file>