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12"/>
  </p:notesMasterIdLst>
  <p:handoutMasterIdLst>
    <p:handoutMasterId r:id="rId13"/>
  </p:handoutMasterIdLst>
  <p:sldIdLst>
    <p:sldId id="298" r:id="rId2"/>
    <p:sldId id="319" r:id="rId3"/>
    <p:sldId id="404" r:id="rId4"/>
    <p:sldId id="449" r:id="rId5"/>
    <p:sldId id="454" r:id="rId6"/>
    <p:sldId id="455" r:id="rId7"/>
    <p:sldId id="450" r:id="rId8"/>
    <p:sldId id="451" r:id="rId9"/>
    <p:sldId id="452" r:id="rId10"/>
    <p:sldId id="302" r:id="rId11"/>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EEB9"/>
    <a:srgbClr val="FFD243"/>
    <a:srgbClr val="FFE181"/>
    <a:srgbClr val="E5E5E9"/>
    <a:srgbClr val="E6E7E8"/>
    <a:srgbClr val="C9CBD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591" autoAdjust="0"/>
    <p:restoredTop sz="97681" autoAdjust="0"/>
  </p:normalViewPr>
  <p:slideViewPr>
    <p:cSldViewPr>
      <p:cViewPr varScale="1">
        <p:scale>
          <a:sx n="69" d="100"/>
          <a:sy n="69" d="100"/>
        </p:scale>
        <p:origin x="-1830" y="-108"/>
      </p:cViewPr>
      <p:guideLst>
        <p:guide orient="horz" pos="2160"/>
        <p:guide pos="2880"/>
      </p:guideLst>
    </p:cSldViewPr>
  </p:slideViewPr>
  <p:outlineViewPr>
    <p:cViewPr>
      <p:scale>
        <a:sx n="33" d="100"/>
        <a:sy n="33" d="100"/>
      </p:scale>
      <p:origin x="48" y="1626"/>
    </p:cViewPr>
  </p:outlineViewPr>
  <p:notesTextViewPr>
    <p:cViewPr>
      <p:scale>
        <a:sx n="100" d="100"/>
        <a:sy n="100" d="100"/>
      </p:scale>
      <p:origin x="0" y="0"/>
    </p:cViewPr>
  </p:notesTextViewPr>
  <p:sorterViewPr>
    <p:cViewPr>
      <p:scale>
        <a:sx n="110" d="100"/>
        <a:sy n="110" d="100"/>
      </p:scale>
      <p:origin x="0" y="0"/>
    </p:cViewPr>
  </p:sorterViewPr>
  <p:notesViewPr>
    <p:cSldViewPr>
      <p:cViewPr varScale="1">
        <p:scale>
          <a:sx n="63" d="100"/>
          <a:sy n="63" d="100"/>
        </p:scale>
        <p:origin x="-3216" y="-114"/>
      </p:cViewPr>
      <p:guideLst>
        <p:guide orient="horz" pos="3126"/>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Comptes_trimestriels\CNT%20Benin\Donn&#233;es\Travaux_sect_Primaire.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plotArea>
      <c:layout/>
      <c:lineChart>
        <c:grouping val="standard"/>
        <c:ser>
          <c:idx val="0"/>
          <c:order val="0"/>
          <c:tx>
            <c:strRef>
              <c:f>Halieutique!$C$10</c:f>
              <c:strCache>
                <c:ptCount val="1"/>
                <c:pt idx="0">
                  <c:v>va_pech</c:v>
                </c:pt>
              </c:strCache>
            </c:strRef>
          </c:tx>
          <c:spPr>
            <a:ln w="38100">
              <a:solidFill>
                <a:schemeClr val="accent2"/>
              </a:solidFill>
            </a:ln>
          </c:spPr>
          <c:marker>
            <c:symbol val="none"/>
          </c:marker>
          <c:cat>
            <c:numRef>
              <c:f>Halieutique!$B$11:$B$23</c:f>
              <c:numCache>
                <c:formatCode>General</c:formatCod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numCache>
            </c:numRef>
          </c:cat>
          <c:val>
            <c:numRef>
              <c:f>Halieutique!$C$11:$C$23</c:f>
              <c:numCache>
                <c:formatCode>0.00</c:formatCode>
                <c:ptCount val="13"/>
                <c:pt idx="0">
                  <c:v>71.306338124795317</c:v>
                </c:pt>
                <c:pt idx="1">
                  <c:v>77.650465029901412</c:v>
                </c:pt>
                <c:pt idx="2">
                  <c:v>81.219204411189523</c:v>
                </c:pt>
                <c:pt idx="3">
                  <c:v>84.513693369195309</c:v>
                </c:pt>
                <c:pt idx="4">
                  <c:v>85.997938821611683</c:v>
                </c:pt>
                <c:pt idx="5">
                  <c:v>87.022000601186548</c:v>
                </c:pt>
                <c:pt idx="6">
                  <c:v>91.902842721593558</c:v>
                </c:pt>
                <c:pt idx="7">
                  <c:v>95.822109279980651</c:v>
                </c:pt>
                <c:pt idx="8">
                  <c:v>94.346999999999994</c:v>
                </c:pt>
                <c:pt idx="9">
                  <c:v>98.948000000000022</c:v>
                </c:pt>
                <c:pt idx="10">
                  <c:v>104.16168526095512</c:v>
                </c:pt>
                <c:pt idx="11">
                  <c:v>107.29912876115267</c:v>
                </c:pt>
                <c:pt idx="12">
                  <c:v>107.31731498878423</c:v>
                </c:pt>
              </c:numCache>
            </c:numRef>
          </c:val>
        </c:ser>
        <c:ser>
          <c:idx val="1"/>
          <c:order val="1"/>
          <c:tx>
            <c:strRef>
              <c:f>Halieutique!$E$10</c:f>
              <c:strCache>
                <c:ptCount val="1"/>
                <c:pt idx="0">
                  <c:v>trend</c:v>
                </c:pt>
              </c:strCache>
            </c:strRef>
          </c:tx>
          <c:spPr>
            <a:ln w="38100">
              <a:solidFill>
                <a:srgbClr val="4F81BD"/>
              </a:solidFill>
              <a:prstDash val="dash"/>
            </a:ln>
          </c:spPr>
          <c:marker>
            <c:symbol val="none"/>
          </c:marker>
          <c:cat>
            <c:numRef>
              <c:f>Halieutique!$B$11:$B$23</c:f>
              <c:numCache>
                <c:formatCode>General</c:formatCod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numCache>
            </c:numRef>
          </c:cat>
          <c:val>
            <c:numRef>
              <c:f>Halieutique!$E$11:$E$23</c:f>
              <c:numCache>
                <c:formatCode>0.0</c:formatCode>
                <c:ptCount val="13"/>
                <c:pt idx="0">
                  <c:v>56</c:v>
                </c:pt>
                <c:pt idx="1">
                  <c:v>57</c:v>
                </c:pt>
                <c:pt idx="2">
                  <c:v>58</c:v>
                </c:pt>
                <c:pt idx="3">
                  <c:v>59</c:v>
                </c:pt>
                <c:pt idx="4">
                  <c:v>60</c:v>
                </c:pt>
                <c:pt idx="5">
                  <c:v>61</c:v>
                </c:pt>
                <c:pt idx="6">
                  <c:v>62</c:v>
                </c:pt>
                <c:pt idx="7">
                  <c:v>63</c:v>
                </c:pt>
                <c:pt idx="8">
                  <c:v>64</c:v>
                </c:pt>
                <c:pt idx="9">
                  <c:v>65</c:v>
                </c:pt>
                <c:pt idx="10">
                  <c:v>66</c:v>
                </c:pt>
                <c:pt idx="11">
                  <c:v>67</c:v>
                </c:pt>
                <c:pt idx="12">
                  <c:v>68</c:v>
                </c:pt>
              </c:numCache>
            </c:numRef>
          </c:val>
        </c:ser>
        <c:marker val="1"/>
        <c:axId val="85853312"/>
        <c:axId val="89595904"/>
      </c:lineChart>
      <c:catAx>
        <c:axId val="85853312"/>
        <c:scaling>
          <c:orientation val="minMax"/>
        </c:scaling>
        <c:axPos val="b"/>
        <c:majorGridlines/>
        <c:numFmt formatCode="General" sourceLinked="1"/>
        <c:tickLblPos val="nextTo"/>
        <c:crossAx val="89595904"/>
        <c:crosses val="autoZero"/>
        <c:auto val="1"/>
        <c:lblAlgn val="ctr"/>
        <c:lblOffset val="100"/>
      </c:catAx>
      <c:valAx>
        <c:axId val="89595904"/>
        <c:scaling>
          <c:orientation val="minMax"/>
        </c:scaling>
        <c:axPos val="l"/>
        <c:majorGridlines/>
        <c:numFmt formatCode="0.00" sourceLinked="1"/>
        <c:tickLblPos val="nextTo"/>
        <c:crossAx val="85853312"/>
        <c:crosses val="autoZero"/>
        <c:crossBetween val="between"/>
      </c:valAx>
    </c:plotArea>
    <c:legend>
      <c:legendPos val="b"/>
      <c:layout/>
    </c:legend>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5747" tIns="47873" rIns="95747" bIns="47873" rtlCol="0"/>
          <a:lstStyle>
            <a:lvl1pPr algn="l" eaLnBrk="1" fontAlgn="auto" hangingPunct="1">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sz="quarter" idx="1"/>
          </p:nvPr>
        </p:nvSpPr>
        <p:spPr>
          <a:xfrm>
            <a:off x="3849688" y="0"/>
            <a:ext cx="2946400" cy="495300"/>
          </a:xfrm>
          <a:prstGeom prst="rect">
            <a:avLst/>
          </a:prstGeom>
        </p:spPr>
        <p:txBody>
          <a:bodyPr vert="horz" lIns="95747" tIns="47873" rIns="95747" bIns="47873" rtlCol="0"/>
          <a:lstStyle>
            <a:lvl1pPr algn="r" eaLnBrk="1" fontAlgn="auto" hangingPunct="1">
              <a:spcBef>
                <a:spcPts val="0"/>
              </a:spcBef>
              <a:spcAft>
                <a:spcPts val="0"/>
              </a:spcAft>
              <a:defRPr sz="1300">
                <a:latin typeface="+mn-lt"/>
                <a:cs typeface="+mn-cs"/>
              </a:defRPr>
            </a:lvl1pPr>
          </a:lstStyle>
          <a:p>
            <a:pPr>
              <a:defRPr/>
            </a:pPr>
            <a:fld id="{D3DB52A0-7702-4D19-82E2-2C93675C25A1}" type="datetimeFigureOut">
              <a:rPr lang="en-US"/>
              <a:pPr>
                <a:defRPr/>
              </a:pPr>
              <a:t>1/19/2015</a:t>
            </a:fld>
            <a:endParaRPr lang="en-US" dirty="0"/>
          </a:p>
        </p:txBody>
      </p:sp>
      <p:sp>
        <p:nvSpPr>
          <p:cNvPr id="4" name="Footer Placeholder 3"/>
          <p:cNvSpPr>
            <a:spLocks noGrp="1"/>
          </p:cNvSpPr>
          <p:nvPr>
            <p:ph type="ftr" sz="quarter" idx="2"/>
          </p:nvPr>
        </p:nvSpPr>
        <p:spPr>
          <a:xfrm>
            <a:off x="0" y="9429750"/>
            <a:ext cx="2946400" cy="495300"/>
          </a:xfrm>
          <a:prstGeom prst="rect">
            <a:avLst/>
          </a:prstGeom>
        </p:spPr>
        <p:txBody>
          <a:bodyPr vert="horz" lIns="95747" tIns="47873" rIns="95747" bIns="47873" rtlCol="0" anchor="b"/>
          <a:lstStyle>
            <a:lvl1pPr algn="l" eaLnBrk="1" fontAlgn="auto" hangingPunct="1">
              <a:spcBef>
                <a:spcPts val="0"/>
              </a:spcBef>
              <a:spcAft>
                <a:spcPts val="0"/>
              </a:spcAft>
              <a:defRPr sz="13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49688" y="9429750"/>
            <a:ext cx="2946400" cy="495300"/>
          </a:xfrm>
          <a:prstGeom prst="rect">
            <a:avLst/>
          </a:prstGeom>
        </p:spPr>
        <p:txBody>
          <a:bodyPr vert="horz" wrap="square" lIns="95747" tIns="47873" rIns="95747" bIns="47873" numCol="1" anchor="b" anchorCtr="0" compatLnSpc="1">
            <a:prstTxWarp prst="textNoShape">
              <a:avLst/>
            </a:prstTxWarp>
          </a:bodyPr>
          <a:lstStyle>
            <a:lvl1pPr algn="r" eaLnBrk="1" hangingPunct="1">
              <a:defRPr sz="1300">
                <a:latin typeface="Calibri" pitchFamily="34" charset="0"/>
                <a:cs typeface="Arial" charset="0"/>
              </a:defRPr>
            </a:lvl1pPr>
          </a:lstStyle>
          <a:p>
            <a:pPr>
              <a:defRPr/>
            </a:pPr>
            <a:fld id="{16D89E16-B8D9-45F4-9200-A9DE437248B7}" type="slidenum">
              <a:rPr lang="en-US" altLang="fr-FR"/>
              <a:pPr>
                <a:defRPr/>
              </a:pPr>
              <a:t>‹N°›</a:t>
            </a:fld>
            <a:endParaRPr lang="en-US" alt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5747" tIns="47873" rIns="95747" bIns="47873" rtlCol="0"/>
          <a:lstStyle>
            <a:lvl1pPr algn="l" eaLnBrk="1" fontAlgn="auto" hangingPunct="1">
              <a:spcBef>
                <a:spcPts val="0"/>
              </a:spcBef>
              <a:spcAft>
                <a:spcPts val="0"/>
              </a:spcAft>
              <a:defRPr sz="1300">
                <a:latin typeface="+mn-lt"/>
                <a:cs typeface="+mn-cs"/>
              </a:defRPr>
            </a:lvl1pPr>
          </a:lstStyle>
          <a:p>
            <a:pPr>
              <a:defRPr/>
            </a:pPr>
            <a:endParaRPr lang="en-US"/>
          </a:p>
        </p:txBody>
      </p:sp>
      <p:sp>
        <p:nvSpPr>
          <p:cNvPr id="4" name="Slide Image Placeholder 3"/>
          <p:cNvSpPr>
            <a:spLocks noGrp="1" noRot="1" noChangeAspect="1"/>
          </p:cNvSpPr>
          <p:nvPr>
            <p:ph type="sldImg" idx="2"/>
          </p:nvPr>
        </p:nvSpPr>
        <p:spPr>
          <a:xfrm>
            <a:off x="915988" y="742950"/>
            <a:ext cx="4965700" cy="3722688"/>
          </a:xfrm>
          <a:prstGeom prst="rect">
            <a:avLst/>
          </a:prstGeom>
          <a:noFill/>
          <a:ln w="12700">
            <a:solidFill>
              <a:prstClr val="black"/>
            </a:solidFill>
          </a:ln>
        </p:spPr>
        <p:txBody>
          <a:bodyPr vert="horz" lIns="95747" tIns="47873" rIns="95747" bIns="47873" rtlCol="0" anchor="ctr"/>
          <a:lstStyle/>
          <a:p>
            <a:pPr lvl="0"/>
            <a:endParaRPr lang="en-US" noProof="0" dirty="0"/>
          </a:p>
        </p:txBody>
      </p:sp>
      <p:sp>
        <p:nvSpPr>
          <p:cNvPr id="5" name="Notes Placeholder 4"/>
          <p:cNvSpPr>
            <a:spLocks noGrp="1"/>
          </p:cNvSpPr>
          <p:nvPr>
            <p:ph type="body" sz="quarter" idx="3"/>
          </p:nvPr>
        </p:nvSpPr>
        <p:spPr>
          <a:xfrm>
            <a:off x="679450" y="4714875"/>
            <a:ext cx="5438775" cy="4467225"/>
          </a:xfrm>
          <a:prstGeom prst="rect">
            <a:avLst/>
          </a:prstGeom>
        </p:spPr>
        <p:txBody>
          <a:bodyPr vert="horz" wrap="square" lIns="95747" tIns="47873" rIns="95747" bIns="47873"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 name="Slide Number Placeholder 6"/>
          <p:cNvSpPr>
            <a:spLocks noGrp="1"/>
          </p:cNvSpPr>
          <p:nvPr>
            <p:ph type="sldNum" sz="quarter" idx="5"/>
          </p:nvPr>
        </p:nvSpPr>
        <p:spPr>
          <a:xfrm>
            <a:off x="3849688" y="9429750"/>
            <a:ext cx="2946400" cy="495300"/>
          </a:xfrm>
          <a:prstGeom prst="rect">
            <a:avLst/>
          </a:prstGeom>
        </p:spPr>
        <p:txBody>
          <a:bodyPr vert="horz" wrap="square" lIns="95747" tIns="47873" rIns="95747" bIns="47873" numCol="1" anchor="b" anchorCtr="0" compatLnSpc="1">
            <a:prstTxWarp prst="textNoShape">
              <a:avLst/>
            </a:prstTxWarp>
          </a:bodyPr>
          <a:lstStyle>
            <a:lvl1pPr algn="r" eaLnBrk="1" hangingPunct="1">
              <a:defRPr sz="1300">
                <a:latin typeface="Calibri" pitchFamily="34" charset="0"/>
                <a:cs typeface="Arial" charset="0"/>
              </a:defRPr>
            </a:lvl1pPr>
          </a:lstStyle>
          <a:p>
            <a:pPr>
              <a:defRPr/>
            </a:pPr>
            <a:fld id="{BBFDF271-979C-4617-8DE3-6CC525805705}" type="slidenum">
              <a:rPr lang="en-US" altLang="fr-FR"/>
              <a:pPr>
                <a:defRPr/>
              </a:pPr>
              <a:t>‹N°›</a:t>
            </a:fld>
            <a:endParaRPr lang="en-US" altLang="fr-FR"/>
          </a:p>
        </p:txBody>
      </p:sp>
      <p:sp>
        <p:nvSpPr>
          <p:cNvPr id="8" name="Footer Placeholder 7"/>
          <p:cNvSpPr>
            <a:spLocks noGrp="1"/>
          </p:cNvSpPr>
          <p:nvPr>
            <p:ph type="ftr" sz="quarter" idx="4"/>
          </p:nvPr>
        </p:nvSpPr>
        <p:spPr>
          <a:xfrm>
            <a:off x="0" y="9428163"/>
            <a:ext cx="2946400" cy="496887"/>
          </a:xfrm>
          <a:prstGeom prst="rect">
            <a:avLst/>
          </a:prstGeom>
        </p:spPr>
        <p:txBody>
          <a:bodyPr vert="horz" lIns="95747" tIns="47873" rIns="95747" bIns="47873" rtlCol="0" anchor="b"/>
          <a:lstStyle>
            <a:lvl1pPr algn="l" eaLnBrk="1" fontAlgn="auto" hangingPunct="1">
              <a:spcBef>
                <a:spcPts val="0"/>
              </a:spcBef>
              <a:spcAft>
                <a:spcPts val="0"/>
              </a:spcAft>
              <a:defRPr sz="1300">
                <a:latin typeface="+mn-lt"/>
                <a:cs typeface="+mn-cs"/>
              </a:defRPr>
            </a:lvl1pPr>
          </a:lstStyle>
          <a:p>
            <a:pPr>
              <a:defRPr/>
            </a:pPr>
            <a:endParaRPr lang="fr-CM"/>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917575" y="742950"/>
            <a:ext cx="4962525" cy="3722688"/>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FR" altLang="fr-FR" sz="1800" smtClean="0">
              <a:latin typeface="Arial" charset="0"/>
              <a:cs typeface="Arial" charset="0"/>
            </a:endParaRPr>
          </a:p>
        </p:txBody>
      </p:sp>
      <p:sp>
        <p:nvSpPr>
          <p:cNvPr id="24580" name="Slide Number Placeholder 3"/>
          <p:cNvSpPr>
            <a:spLocks noGrp="1"/>
          </p:cNvSpPr>
          <p:nvPr>
            <p:ph type="sldNum" sz="quarter" idx="5"/>
          </p:nvPr>
        </p:nvSpPr>
        <p:spPr bwMode="auto">
          <a:noFill/>
          <a:ln>
            <a:miter lim="800000"/>
            <a:headEnd/>
            <a:tailEnd/>
          </a:ln>
        </p:spPr>
        <p:txBody>
          <a:bodyPr/>
          <a:lstStyle/>
          <a:p>
            <a:fld id="{76331786-5303-4DC1-A420-AF985D8D3043}" type="slidenum">
              <a:rPr lang="en-US" altLang="fr-FR" smtClean="0"/>
              <a:pPr/>
              <a:t>1</a:t>
            </a:fld>
            <a:endParaRPr lang="en-US" alt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917575" y="742950"/>
            <a:ext cx="4962525" cy="3722688"/>
          </a:xfrm>
          <a:noFill/>
          <a:ln>
            <a:solidFill>
              <a:srgbClr val="000000"/>
            </a:solidFill>
            <a:miter lim="800000"/>
            <a:headEnd/>
            <a:tailEnd/>
          </a:ln>
        </p:spPr>
      </p:sp>
      <p:sp>
        <p:nvSpPr>
          <p:cNvPr id="37891"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37892" name="Slide Number Placeholder 3"/>
          <p:cNvSpPr>
            <a:spLocks noGrp="1"/>
          </p:cNvSpPr>
          <p:nvPr>
            <p:ph type="sldNum" sz="quarter" idx="5"/>
          </p:nvPr>
        </p:nvSpPr>
        <p:spPr bwMode="auto">
          <a:noFill/>
          <a:ln>
            <a:miter lim="800000"/>
            <a:headEnd/>
            <a:tailEnd/>
          </a:ln>
        </p:spPr>
        <p:txBody>
          <a:bodyPr/>
          <a:lstStyle/>
          <a:p>
            <a:fld id="{27DFF52A-9F19-46C7-A559-37BAF89AD4D4}" type="slidenum">
              <a:rPr lang="en-US" altLang="fr-FR" smtClean="0"/>
              <a:pPr/>
              <a:t>10</a:t>
            </a:fld>
            <a:endParaRPr lang="en-US" alt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917575" y="742950"/>
            <a:ext cx="4962525" cy="3722688"/>
          </a:xfrm>
          <a:noFill/>
          <a:ln>
            <a:solidFill>
              <a:srgbClr val="000000"/>
            </a:solidFill>
            <a:miter lim="800000"/>
            <a:headEnd/>
            <a:tailEnd/>
          </a:ln>
        </p:spPr>
      </p:sp>
      <p:sp>
        <p:nvSpPr>
          <p:cNvPr id="25603"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5604" name="Slide Number Placeholder 3"/>
          <p:cNvSpPr>
            <a:spLocks noGrp="1"/>
          </p:cNvSpPr>
          <p:nvPr>
            <p:ph type="sldNum" sz="quarter" idx="5"/>
          </p:nvPr>
        </p:nvSpPr>
        <p:spPr bwMode="auto">
          <a:noFill/>
          <a:ln>
            <a:miter lim="800000"/>
            <a:headEnd/>
            <a:tailEnd/>
          </a:ln>
        </p:spPr>
        <p:txBody>
          <a:bodyPr/>
          <a:lstStyle/>
          <a:p>
            <a:fld id="{75C0C3A1-4B51-4FC8-A18F-70483F1D056C}" type="slidenum">
              <a:rPr lang="en-US" altLang="fr-FR" smtClean="0"/>
              <a:pPr/>
              <a:t>2</a:t>
            </a:fld>
            <a:endParaRPr lang="en-US" alt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917575" y="742950"/>
            <a:ext cx="4962525" cy="3722688"/>
          </a:xfrm>
          <a:noFill/>
          <a:ln>
            <a:solidFill>
              <a:srgbClr val="000000"/>
            </a:solidFill>
            <a:miter lim="800000"/>
            <a:headEnd/>
            <a:tailEnd/>
          </a:ln>
        </p:spPr>
      </p:sp>
      <p:sp>
        <p:nvSpPr>
          <p:cNvPr id="26627"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6628" name="Slide Number Placeholder 3"/>
          <p:cNvSpPr>
            <a:spLocks noGrp="1"/>
          </p:cNvSpPr>
          <p:nvPr>
            <p:ph type="sldNum" sz="quarter" idx="5"/>
          </p:nvPr>
        </p:nvSpPr>
        <p:spPr bwMode="auto">
          <a:noFill/>
          <a:ln>
            <a:miter lim="800000"/>
            <a:headEnd/>
            <a:tailEnd/>
          </a:ln>
        </p:spPr>
        <p:txBody>
          <a:bodyPr/>
          <a:lstStyle/>
          <a:p>
            <a:fld id="{25CE53A9-D36C-45E4-8154-F4C088947EDC}" type="slidenum">
              <a:rPr lang="en-US" altLang="fr-FR" smtClean="0"/>
              <a:pPr/>
              <a:t>3</a:t>
            </a:fld>
            <a:endParaRPr lang="en-US" alt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917575" y="742950"/>
            <a:ext cx="4962525" cy="3722688"/>
          </a:xfrm>
          <a:noFill/>
          <a:ln>
            <a:solidFill>
              <a:srgbClr val="000000"/>
            </a:solidFill>
            <a:miter lim="800000"/>
            <a:headEnd/>
            <a:tailEnd/>
          </a:ln>
        </p:spPr>
      </p:sp>
      <p:sp>
        <p:nvSpPr>
          <p:cNvPr id="26627"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6628" name="Slide Number Placeholder 3"/>
          <p:cNvSpPr>
            <a:spLocks noGrp="1"/>
          </p:cNvSpPr>
          <p:nvPr>
            <p:ph type="sldNum" sz="quarter" idx="5"/>
          </p:nvPr>
        </p:nvSpPr>
        <p:spPr bwMode="auto">
          <a:noFill/>
          <a:ln>
            <a:miter lim="800000"/>
            <a:headEnd/>
            <a:tailEnd/>
          </a:ln>
        </p:spPr>
        <p:txBody>
          <a:bodyPr/>
          <a:lstStyle/>
          <a:p>
            <a:fld id="{25CE53A9-D36C-45E4-8154-F4C088947EDC}" type="slidenum">
              <a:rPr lang="en-US" altLang="fr-FR" smtClean="0"/>
              <a:pPr/>
              <a:t>4</a:t>
            </a:fld>
            <a:endParaRPr lang="en-US" alt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917575" y="742950"/>
            <a:ext cx="4962525" cy="3722688"/>
          </a:xfrm>
          <a:noFill/>
          <a:ln>
            <a:solidFill>
              <a:srgbClr val="000000"/>
            </a:solidFill>
            <a:miter lim="800000"/>
            <a:headEnd/>
            <a:tailEnd/>
          </a:ln>
        </p:spPr>
      </p:sp>
      <p:sp>
        <p:nvSpPr>
          <p:cNvPr id="26627"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6628" name="Slide Number Placeholder 3"/>
          <p:cNvSpPr>
            <a:spLocks noGrp="1"/>
          </p:cNvSpPr>
          <p:nvPr>
            <p:ph type="sldNum" sz="quarter" idx="5"/>
          </p:nvPr>
        </p:nvSpPr>
        <p:spPr bwMode="auto">
          <a:noFill/>
          <a:ln>
            <a:miter lim="800000"/>
            <a:headEnd/>
            <a:tailEnd/>
          </a:ln>
        </p:spPr>
        <p:txBody>
          <a:bodyPr/>
          <a:lstStyle/>
          <a:p>
            <a:fld id="{25CE53A9-D36C-45E4-8154-F4C088947EDC}" type="slidenum">
              <a:rPr lang="en-US" altLang="fr-FR" smtClean="0"/>
              <a:pPr/>
              <a:t>5</a:t>
            </a:fld>
            <a:endParaRPr lang="en-US" alt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917575" y="742950"/>
            <a:ext cx="4962525" cy="3722688"/>
          </a:xfrm>
          <a:noFill/>
          <a:ln>
            <a:solidFill>
              <a:srgbClr val="000000"/>
            </a:solidFill>
            <a:miter lim="800000"/>
            <a:headEnd/>
            <a:tailEnd/>
          </a:ln>
        </p:spPr>
      </p:sp>
      <p:sp>
        <p:nvSpPr>
          <p:cNvPr id="26627"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6628" name="Slide Number Placeholder 3"/>
          <p:cNvSpPr>
            <a:spLocks noGrp="1"/>
          </p:cNvSpPr>
          <p:nvPr>
            <p:ph type="sldNum" sz="quarter" idx="5"/>
          </p:nvPr>
        </p:nvSpPr>
        <p:spPr bwMode="auto">
          <a:noFill/>
          <a:ln>
            <a:miter lim="800000"/>
            <a:headEnd/>
            <a:tailEnd/>
          </a:ln>
        </p:spPr>
        <p:txBody>
          <a:bodyPr/>
          <a:lstStyle/>
          <a:p>
            <a:fld id="{25CE53A9-D36C-45E4-8154-F4C088947EDC}" type="slidenum">
              <a:rPr lang="en-US" altLang="fr-FR" smtClean="0"/>
              <a:pPr/>
              <a:t>6</a:t>
            </a:fld>
            <a:endParaRPr lang="en-US" alt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917575" y="742950"/>
            <a:ext cx="4962525" cy="3722688"/>
          </a:xfrm>
          <a:noFill/>
          <a:ln>
            <a:solidFill>
              <a:srgbClr val="000000"/>
            </a:solidFill>
            <a:miter lim="800000"/>
            <a:headEnd/>
            <a:tailEnd/>
          </a:ln>
        </p:spPr>
      </p:sp>
      <p:sp>
        <p:nvSpPr>
          <p:cNvPr id="26627"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6628" name="Slide Number Placeholder 3"/>
          <p:cNvSpPr>
            <a:spLocks noGrp="1"/>
          </p:cNvSpPr>
          <p:nvPr>
            <p:ph type="sldNum" sz="quarter" idx="5"/>
          </p:nvPr>
        </p:nvSpPr>
        <p:spPr bwMode="auto">
          <a:noFill/>
          <a:ln>
            <a:miter lim="800000"/>
            <a:headEnd/>
            <a:tailEnd/>
          </a:ln>
        </p:spPr>
        <p:txBody>
          <a:bodyPr/>
          <a:lstStyle/>
          <a:p>
            <a:fld id="{25CE53A9-D36C-45E4-8154-F4C088947EDC}" type="slidenum">
              <a:rPr lang="en-US" altLang="fr-FR" smtClean="0"/>
              <a:pPr/>
              <a:t>7</a:t>
            </a:fld>
            <a:endParaRPr lang="en-US" alt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917575" y="742950"/>
            <a:ext cx="4962525" cy="3722688"/>
          </a:xfrm>
          <a:noFill/>
          <a:ln>
            <a:solidFill>
              <a:srgbClr val="000000"/>
            </a:solidFill>
            <a:miter lim="800000"/>
            <a:headEnd/>
            <a:tailEnd/>
          </a:ln>
        </p:spPr>
      </p:sp>
      <p:sp>
        <p:nvSpPr>
          <p:cNvPr id="26627"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6628" name="Slide Number Placeholder 3"/>
          <p:cNvSpPr>
            <a:spLocks noGrp="1"/>
          </p:cNvSpPr>
          <p:nvPr>
            <p:ph type="sldNum" sz="quarter" idx="5"/>
          </p:nvPr>
        </p:nvSpPr>
        <p:spPr bwMode="auto">
          <a:noFill/>
          <a:ln>
            <a:miter lim="800000"/>
            <a:headEnd/>
            <a:tailEnd/>
          </a:ln>
        </p:spPr>
        <p:txBody>
          <a:bodyPr/>
          <a:lstStyle/>
          <a:p>
            <a:fld id="{25CE53A9-D36C-45E4-8154-F4C088947EDC}" type="slidenum">
              <a:rPr lang="en-US" altLang="fr-FR" smtClean="0"/>
              <a:pPr/>
              <a:t>8</a:t>
            </a:fld>
            <a:endParaRPr lang="en-US" alt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917575" y="742950"/>
            <a:ext cx="4962525" cy="3722688"/>
          </a:xfrm>
          <a:noFill/>
          <a:ln>
            <a:solidFill>
              <a:srgbClr val="000000"/>
            </a:solidFill>
            <a:miter lim="800000"/>
            <a:headEnd/>
            <a:tailEnd/>
          </a:ln>
        </p:spPr>
      </p:sp>
      <p:sp>
        <p:nvSpPr>
          <p:cNvPr id="26627"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6628" name="Slide Number Placeholder 3"/>
          <p:cNvSpPr>
            <a:spLocks noGrp="1"/>
          </p:cNvSpPr>
          <p:nvPr>
            <p:ph type="sldNum" sz="quarter" idx="5"/>
          </p:nvPr>
        </p:nvSpPr>
        <p:spPr bwMode="auto">
          <a:noFill/>
          <a:ln>
            <a:miter lim="800000"/>
            <a:headEnd/>
            <a:tailEnd/>
          </a:ln>
        </p:spPr>
        <p:txBody>
          <a:bodyPr/>
          <a:lstStyle/>
          <a:p>
            <a:fld id="{25CE53A9-D36C-45E4-8154-F4C088947EDC}" type="slidenum">
              <a:rPr lang="en-US" altLang="fr-FR" smtClean="0"/>
              <a:pPr/>
              <a:t>9</a:t>
            </a:fld>
            <a:endParaRPr lang="en-US" altLang="fr-FR"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Rectangle 1"/>
          <p:cNvSpPr/>
          <p:nvPr/>
        </p:nvSpPr>
        <p:spPr>
          <a:xfrm>
            <a:off x="1219200" y="6477000"/>
            <a:ext cx="75438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Rectangle 2"/>
          <p:cNvSpPr/>
          <p:nvPr/>
        </p:nvSpPr>
        <p:spPr>
          <a:xfrm>
            <a:off x="152400" y="6477000"/>
            <a:ext cx="10668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Slide Number Placeholder 5"/>
          <p:cNvSpPr txBox="1">
            <a:spLocks/>
          </p:cNvSpPr>
          <p:nvPr/>
        </p:nvSpPr>
        <p:spPr bwMode="auto">
          <a:xfrm>
            <a:off x="6553200" y="6477000"/>
            <a:ext cx="2133600" cy="244475"/>
          </a:xfrm>
          <a:prstGeom prst="rect">
            <a:avLst/>
          </a:prstGeom>
          <a:noFill/>
          <a:ln>
            <a:noFill/>
          </a:ln>
          <a:extLst>
            <a:ext uri="{909E8E84-426E-40DD-AFC4-6F175D3DCCD1}"/>
            <a:ext uri="{91240B29-F687-4F45-9708-019B960494DF}"/>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fld id="{8724957F-2E9A-441C-A007-FEB8E706E01C}" type="slidenum">
              <a:rPr lang="en-US" altLang="fr-FR" sz="1200" b="1" smtClean="0">
                <a:solidFill>
                  <a:srgbClr val="009644"/>
                </a:solidFill>
                <a:latin typeface="Calibri" pitchFamily="34" charset="0"/>
              </a:rPr>
              <a:pPr algn="r" eaLnBrk="1" hangingPunct="1">
                <a:defRPr/>
              </a:pPr>
              <a:t>‹N°›</a:t>
            </a:fld>
            <a:endParaRPr lang="en-US" altLang="fr-FR" sz="1200" b="1" smtClean="0">
              <a:solidFill>
                <a:srgbClr val="009644"/>
              </a:solidFill>
              <a:latin typeface="Calibri" pitchFamily="34" charset="0"/>
            </a:endParaRPr>
          </a:p>
        </p:txBody>
      </p:sp>
      <p:pic>
        <p:nvPicPr>
          <p:cNvPr id="5" name="Picture 3"/>
          <p:cNvPicPr>
            <a:picLocks noChangeAspect="1" noChangeArrowheads="1"/>
          </p:cNvPicPr>
          <p:nvPr/>
        </p:nvPicPr>
        <p:blipFill>
          <a:blip r:embed="rId3" cstate="print"/>
          <a:srcRect/>
          <a:stretch>
            <a:fillRect/>
          </a:stretch>
        </p:blipFill>
        <p:spPr bwMode="auto">
          <a:xfrm>
            <a:off x="8081963" y="533400"/>
            <a:ext cx="661987" cy="609600"/>
          </a:xfrm>
          <a:prstGeom prst="rect">
            <a:avLst/>
          </a:prstGeom>
          <a:noFill/>
          <a:ln w="9525">
            <a:noFill/>
            <a:miter lim="800000"/>
            <a:headEnd/>
            <a:tailEnd/>
          </a:ln>
        </p:spPr>
      </p:pic>
      <p:grpSp>
        <p:nvGrpSpPr>
          <p:cNvPr id="6" name="Group 13"/>
          <p:cNvGrpSpPr>
            <a:grpSpLocks/>
          </p:cNvGrpSpPr>
          <p:nvPr/>
        </p:nvGrpSpPr>
        <p:grpSpPr bwMode="auto">
          <a:xfrm>
            <a:off x="152400" y="152400"/>
            <a:ext cx="8610600" cy="304800"/>
            <a:chOff x="152400" y="152400"/>
            <a:chExt cx="8610600" cy="304800"/>
          </a:xfrm>
        </p:grpSpPr>
        <p:sp>
          <p:nvSpPr>
            <p:cNvPr id="7" name="Rectangle 6"/>
            <p:cNvSpPr/>
            <p:nvPr/>
          </p:nvSpPr>
          <p:spPr>
            <a:xfrm>
              <a:off x="152400" y="152400"/>
              <a:ext cx="6553200" cy="304800"/>
            </a:xfrm>
            <a:prstGeom prst="rect">
              <a:avLst/>
            </a:prstGeom>
            <a:solidFill>
              <a:srgbClr val="C00000"/>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6705600" y="152400"/>
              <a:ext cx="20574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aphicFrame>
        <p:nvGraphicFramePr>
          <p:cNvPr id="9" name="Object 1025"/>
          <p:cNvGraphicFramePr>
            <a:graphicFrameLocks noChangeAspect="1"/>
          </p:cNvGraphicFramePr>
          <p:nvPr/>
        </p:nvGraphicFramePr>
        <p:xfrm>
          <a:off x="152400" y="533400"/>
          <a:ext cx="609600" cy="620713"/>
        </p:xfrm>
        <a:graphic>
          <a:graphicData uri="http://schemas.openxmlformats.org/presentationml/2006/ole">
            <p:oleObj spid="_x0000_s39938" r:id="rId4" imgW="2580952" imgH="2600000" progId="">
              <p:embed/>
            </p:oleObj>
          </a:graphicData>
        </a:graphic>
      </p:graphicFrame>
      <p:sp>
        <p:nvSpPr>
          <p:cNvPr id="10" name="Rectangle 6"/>
          <p:cNvSpPr/>
          <p:nvPr/>
        </p:nvSpPr>
        <p:spPr>
          <a:xfrm>
            <a:off x="1219200" y="6477000"/>
            <a:ext cx="75438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7"/>
          <p:cNvSpPr/>
          <p:nvPr/>
        </p:nvSpPr>
        <p:spPr>
          <a:xfrm>
            <a:off x="152400" y="6477000"/>
            <a:ext cx="10668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12" name="Group 13"/>
          <p:cNvGrpSpPr>
            <a:grpSpLocks/>
          </p:cNvGrpSpPr>
          <p:nvPr/>
        </p:nvGrpSpPr>
        <p:grpSpPr bwMode="auto">
          <a:xfrm>
            <a:off x="152400" y="152400"/>
            <a:ext cx="8610600" cy="304800"/>
            <a:chOff x="152400" y="152400"/>
            <a:chExt cx="8610600" cy="304800"/>
          </a:xfrm>
        </p:grpSpPr>
        <p:sp>
          <p:nvSpPr>
            <p:cNvPr id="13" name="Rectangle 14"/>
            <p:cNvSpPr/>
            <p:nvPr/>
          </p:nvSpPr>
          <p:spPr>
            <a:xfrm>
              <a:off x="152400" y="152400"/>
              <a:ext cx="6553200" cy="304800"/>
            </a:xfrm>
            <a:prstGeom prst="rect">
              <a:avLst/>
            </a:prstGeom>
            <a:solidFill>
              <a:srgbClr val="C00000"/>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Rectangle 15"/>
            <p:cNvSpPr/>
            <p:nvPr/>
          </p:nvSpPr>
          <p:spPr>
            <a:xfrm>
              <a:off x="6705600" y="152400"/>
              <a:ext cx="20574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5" name="Footer Placeholder 4"/>
          <p:cNvSpPr>
            <a:spLocks noGrp="1"/>
          </p:cNvSpPr>
          <p:nvPr>
            <p:ph type="ftr" sz="quarter" idx="10"/>
          </p:nvPr>
        </p:nvSpPr>
        <p:spPr>
          <a:xfrm>
            <a:off x="2057400" y="6477000"/>
            <a:ext cx="5029200" cy="381000"/>
          </a:xfrm>
        </p:spPr>
        <p:txBody>
          <a:bodyPr/>
          <a:lstStyle>
            <a:lvl1pPr>
              <a:defRPr b="1">
                <a:solidFill>
                  <a:srgbClr val="009644"/>
                </a:solidFill>
              </a:defRPr>
            </a:lvl1pPr>
          </a:lstStyle>
          <a:p>
            <a:pPr>
              <a:defRPr/>
            </a:pPr>
            <a:endParaRPr lang="en-US"/>
          </a:p>
        </p:txBody>
      </p:sp>
      <p:sp>
        <p:nvSpPr>
          <p:cNvPr id="16" name="Slide Number Placeholder 5"/>
          <p:cNvSpPr>
            <a:spLocks noGrp="1"/>
          </p:cNvSpPr>
          <p:nvPr>
            <p:ph type="sldNum" sz="quarter" idx="11"/>
          </p:nvPr>
        </p:nvSpPr>
        <p:spPr>
          <a:xfrm>
            <a:off x="6553200" y="6477000"/>
            <a:ext cx="2133600" cy="244475"/>
          </a:xfrm>
        </p:spPr>
        <p:txBody>
          <a:bodyPr/>
          <a:lstStyle>
            <a:lvl1pPr>
              <a:defRPr b="1">
                <a:solidFill>
                  <a:srgbClr val="009644"/>
                </a:solidFill>
              </a:defRPr>
            </a:lvl1pPr>
          </a:lstStyle>
          <a:p>
            <a:pPr>
              <a:defRPr/>
            </a:pPr>
            <a:fld id="{50F85827-1123-418A-9F83-B1C1C3C61486}" type="slidenum">
              <a:rPr lang="en-US" altLang="fr-FR"/>
              <a:pPr>
                <a:defRPr/>
              </a:pPr>
              <a:t>‹N°›</a:t>
            </a:fld>
            <a:endParaRPr lang="en-US" altLang="fr-FR"/>
          </a:p>
        </p:txBody>
      </p:sp>
      <p:sp>
        <p:nvSpPr>
          <p:cNvPr id="17" name="Date Placeholder 3"/>
          <p:cNvSpPr>
            <a:spLocks noGrp="1"/>
          </p:cNvSpPr>
          <p:nvPr>
            <p:ph type="dt" sz="half" idx="12"/>
          </p:nvPr>
        </p:nvSpPr>
        <p:spPr>
          <a:xfrm>
            <a:off x="152400" y="6492875"/>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400" b="1">
                <a:solidFill>
                  <a:schemeClr val="bg1"/>
                </a:solidFill>
                <a:latin typeface="+mn-lt"/>
                <a:cs typeface="+mn-cs"/>
              </a:defRPr>
            </a:lvl1pPr>
          </a:lstStyle>
          <a:p>
            <a:pPr>
              <a:defRPr/>
            </a:pPr>
            <a:fld id="{411E8A81-EF9E-42A9-B517-6C7ACACAB6E3}" type="datetimeFigureOut">
              <a:rPr lang="en-US"/>
              <a:pPr>
                <a:defRPr/>
              </a:pPr>
              <a:t>1/19/2015</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a:xfrm>
            <a:off x="1219200" y="6477000"/>
            <a:ext cx="75438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152400" y="6477000"/>
            <a:ext cx="10668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Slide Number Placeholder 5"/>
          <p:cNvSpPr txBox="1">
            <a:spLocks/>
          </p:cNvSpPr>
          <p:nvPr/>
        </p:nvSpPr>
        <p:spPr bwMode="auto">
          <a:xfrm>
            <a:off x="6553200" y="6477000"/>
            <a:ext cx="2133600" cy="244475"/>
          </a:xfrm>
          <a:prstGeom prst="rect">
            <a:avLst/>
          </a:prstGeom>
          <a:noFill/>
          <a:ln>
            <a:noFill/>
          </a:ln>
          <a:extLst>
            <a:ext uri="{909E8E84-426E-40DD-AFC4-6F175D3DCCD1}"/>
            <a:ext uri="{91240B29-F687-4F45-9708-019B960494DF}"/>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fld id="{56E44471-585F-460A-A251-0C5798E53888}" type="slidenum">
              <a:rPr lang="en-US" altLang="fr-FR" sz="1200" b="1" smtClean="0">
                <a:solidFill>
                  <a:srgbClr val="009644"/>
                </a:solidFill>
                <a:latin typeface="Calibri" pitchFamily="34" charset="0"/>
              </a:rPr>
              <a:pPr algn="r" eaLnBrk="1" hangingPunct="1">
                <a:defRPr/>
              </a:pPr>
              <a:t>‹N°›</a:t>
            </a:fld>
            <a:endParaRPr lang="en-US" altLang="fr-FR" sz="1200" b="1" smtClean="0">
              <a:solidFill>
                <a:srgbClr val="009644"/>
              </a:solidFill>
              <a:latin typeface="Calibri" pitchFamily="34" charset="0"/>
            </a:endParaRPr>
          </a:p>
        </p:txBody>
      </p:sp>
      <p:pic>
        <p:nvPicPr>
          <p:cNvPr id="7" name="Picture 3"/>
          <p:cNvPicPr>
            <a:picLocks noChangeAspect="1" noChangeArrowheads="1"/>
          </p:cNvPicPr>
          <p:nvPr/>
        </p:nvPicPr>
        <p:blipFill>
          <a:blip r:embed="rId3" cstate="print"/>
          <a:srcRect/>
          <a:stretch>
            <a:fillRect/>
          </a:stretch>
        </p:blipFill>
        <p:spPr bwMode="auto">
          <a:xfrm>
            <a:off x="8081963" y="533400"/>
            <a:ext cx="661987" cy="609600"/>
          </a:xfrm>
          <a:prstGeom prst="rect">
            <a:avLst/>
          </a:prstGeom>
          <a:noFill/>
          <a:ln w="9525">
            <a:noFill/>
            <a:miter lim="800000"/>
            <a:headEnd/>
            <a:tailEnd/>
          </a:ln>
        </p:spPr>
      </p:pic>
      <p:grpSp>
        <p:nvGrpSpPr>
          <p:cNvPr id="8" name="Group 13"/>
          <p:cNvGrpSpPr>
            <a:grpSpLocks/>
          </p:cNvGrpSpPr>
          <p:nvPr/>
        </p:nvGrpSpPr>
        <p:grpSpPr bwMode="auto">
          <a:xfrm>
            <a:off x="152400" y="152400"/>
            <a:ext cx="8610600" cy="304800"/>
            <a:chOff x="152400" y="152400"/>
            <a:chExt cx="8610600" cy="304800"/>
          </a:xfrm>
        </p:grpSpPr>
        <p:sp>
          <p:nvSpPr>
            <p:cNvPr id="9" name="Rectangle 8"/>
            <p:cNvSpPr/>
            <p:nvPr/>
          </p:nvSpPr>
          <p:spPr>
            <a:xfrm>
              <a:off x="152400" y="152400"/>
              <a:ext cx="6553200" cy="304800"/>
            </a:xfrm>
            <a:prstGeom prst="rect">
              <a:avLst/>
            </a:prstGeom>
            <a:solidFill>
              <a:srgbClr val="C00000"/>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6705600" y="152400"/>
              <a:ext cx="20574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aphicFrame>
        <p:nvGraphicFramePr>
          <p:cNvPr id="11" name="Object 1025"/>
          <p:cNvGraphicFramePr>
            <a:graphicFrameLocks noChangeAspect="1"/>
          </p:cNvGraphicFramePr>
          <p:nvPr/>
        </p:nvGraphicFramePr>
        <p:xfrm>
          <a:off x="152400" y="533400"/>
          <a:ext cx="609600" cy="620713"/>
        </p:xfrm>
        <a:graphic>
          <a:graphicData uri="http://schemas.openxmlformats.org/presentationml/2006/ole">
            <p:oleObj spid="_x0000_s40962" r:id="rId4" imgW="2580952" imgH="2600000" progId="">
              <p:embed/>
            </p:oleObj>
          </a:graphicData>
        </a:graphic>
      </p:graphicFrame>
      <p:sp>
        <p:nvSpPr>
          <p:cNvPr id="12" name="Rectangle 6"/>
          <p:cNvSpPr/>
          <p:nvPr userDrawn="1"/>
        </p:nvSpPr>
        <p:spPr>
          <a:xfrm>
            <a:off x="1219200" y="6477000"/>
            <a:ext cx="75438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Rectangle 7"/>
          <p:cNvSpPr/>
          <p:nvPr userDrawn="1"/>
        </p:nvSpPr>
        <p:spPr>
          <a:xfrm>
            <a:off x="152400" y="6477000"/>
            <a:ext cx="10668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Slide Number Placeholder 5"/>
          <p:cNvSpPr txBox="1">
            <a:spLocks/>
          </p:cNvSpPr>
          <p:nvPr userDrawn="1"/>
        </p:nvSpPr>
        <p:spPr bwMode="auto">
          <a:xfrm>
            <a:off x="6553200" y="6477000"/>
            <a:ext cx="2133600" cy="244475"/>
          </a:xfrm>
          <a:prstGeom prst="rect">
            <a:avLst/>
          </a:prstGeom>
          <a:noFill/>
          <a:ln>
            <a:noFill/>
          </a:ln>
          <a:extLst>
            <a:ext uri="{909E8E84-426E-40DD-AFC4-6F175D3DCCD1}"/>
            <a:ext uri="{91240B29-F687-4F45-9708-019B960494DF}"/>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fld id="{338F8B9B-99BD-4478-8256-1208C2681482}" type="slidenum">
              <a:rPr lang="en-US" altLang="fr-FR" sz="1200" b="1" smtClean="0">
                <a:solidFill>
                  <a:srgbClr val="009644"/>
                </a:solidFill>
                <a:latin typeface="Calibri" pitchFamily="34" charset="0"/>
              </a:rPr>
              <a:pPr algn="r" eaLnBrk="1" hangingPunct="1">
                <a:defRPr/>
              </a:pPr>
              <a:t>‹N°›</a:t>
            </a:fld>
            <a:endParaRPr lang="en-US" altLang="fr-FR" sz="1200" b="1" smtClean="0">
              <a:solidFill>
                <a:srgbClr val="009644"/>
              </a:solidFill>
              <a:latin typeface="Calibri" pitchFamily="34" charset="0"/>
            </a:endParaRPr>
          </a:p>
        </p:txBody>
      </p:sp>
      <p:grpSp>
        <p:nvGrpSpPr>
          <p:cNvPr id="15" name="Group 13"/>
          <p:cNvGrpSpPr>
            <a:grpSpLocks/>
          </p:cNvGrpSpPr>
          <p:nvPr userDrawn="1"/>
        </p:nvGrpSpPr>
        <p:grpSpPr bwMode="auto">
          <a:xfrm>
            <a:off x="152400" y="152400"/>
            <a:ext cx="8610600" cy="304800"/>
            <a:chOff x="152400" y="152400"/>
            <a:chExt cx="8610600" cy="304800"/>
          </a:xfrm>
        </p:grpSpPr>
        <p:sp>
          <p:nvSpPr>
            <p:cNvPr id="16" name="Rectangle 12"/>
            <p:cNvSpPr/>
            <p:nvPr/>
          </p:nvSpPr>
          <p:spPr>
            <a:xfrm>
              <a:off x="152400" y="152400"/>
              <a:ext cx="6553200" cy="304800"/>
            </a:xfrm>
            <a:prstGeom prst="rect">
              <a:avLst/>
            </a:prstGeom>
            <a:solidFill>
              <a:srgbClr val="C00000"/>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Rectangle 13"/>
            <p:cNvSpPr/>
            <p:nvPr/>
          </p:nvSpPr>
          <p:spPr>
            <a:xfrm>
              <a:off x="6705600" y="152400"/>
              <a:ext cx="20574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8" name="Date Placeholder 3"/>
          <p:cNvSpPr txBox="1">
            <a:spLocks/>
          </p:cNvSpPr>
          <p:nvPr userDrawn="1"/>
        </p:nvSpPr>
        <p:spPr>
          <a:xfrm>
            <a:off x="228600" y="6492875"/>
            <a:ext cx="2133600" cy="365125"/>
          </a:xfrm>
          <a:prstGeom prst="rect">
            <a:avLst/>
          </a:prstGeom>
        </p:spPr>
        <p:txBody>
          <a:bodyPr anchor="ctr"/>
          <a:lstStyle>
            <a:lvl1pPr algn="l">
              <a:defRPr sz="1400" b="1">
                <a:solidFill>
                  <a:schemeClr val="bg1"/>
                </a:solidFill>
              </a:defRPr>
            </a:lvl1pPr>
          </a:lstStyle>
          <a:p>
            <a:pPr fontAlgn="auto">
              <a:spcBef>
                <a:spcPts val="0"/>
              </a:spcBef>
              <a:spcAft>
                <a:spcPts val="0"/>
              </a:spcAft>
              <a:defRPr/>
            </a:pPr>
            <a:fld id="{7B7BAF55-BD61-4099-A072-7F84C7CD7393}" type="datetimeFigureOut">
              <a:rPr lang="en-US" smtClean="0">
                <a:latin typeface="+mn-lt"/>
                <a:cs typeface="+mn-cs"/>
              </a:rPr>
              <a:pPr fontAlgn="auto">
                <a:spcBef>
                  <a:spcPts val="0"/>
                </a:spcBef>
                <a:spcAft>
                  <a:spcPts val="0"/>
                </a:spcAft>
                <a:defRPr/>
              </a:pPr>
              <a:t>1/19/2015</a:t>
            </a:fld>
            <a:endParaRPr lang="en-US" dirty="0">
              <a:latin typeface="+mn-lt"/>
              <a:cs typeface="+mn-cs"/>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9" name="Date Placeholder 3"/>
          <p:cNvSpPr>
            <a:spLocks noGrp="1"/>
          </p:cNvSpPr>
          <p:nvPr>
            <p:ph type="dt" sz="half" idx="10"/>
          </p:nvPr>
        </p:nvSpPr>
        <p:spPr>
          <a:xfrm>
            <a:off x="152400" y="6492875"/>
            <a:ext cx="2133600" cy="365125"/>
          </a:xfrm>
          <a:prstGeom prst="rect">
            <a:avLst/>
          </a:prstGeom>
        </p:spPr>
        <p:txBody>
          <a:bodyPr vert="horz" lIns="91440" tIns="45720" rIns="91440" bIns="45720" rtlCol="0" anchor="ctr"/>
          <a:lstStyle>
            <a:lvl1pPr eaLnBrk="1" fontAlgn="auto" hangingPunct="1">
              <a:spcBef>
                <a:spcPts val="0"/>
              </a:spcBef>
              <a:spcAft>
                <a:spcPts val="0"/>
              </a:spcAft>
              <a:defRPr sz="1400" b="1">
                <a:solidFill>
                  <a:schemeClr val="bg1"/>
                </a:solidFill>
                <a:latin typeface="+mn-lt"/>
                <a:cs typeface="+mn-cs"/>
              </a:defRPr>
            </a:lvl1pPr>
          </a:lstStyle>
          <a:p>
            <a:pPr>
              <a:defRPr/>
            </a:pPr>
            <a:fld id="{002B47A4-7977-4D8C-AFD1-29BCF31FEA83}" type="datetimeFigureOut">
              <a:rPr lang="en-US"/>
              <a:pPr>
                <a:defRPr/>
              </a:pPr>
              <a:t>1/19/2015</a:t>
            </a:fld>
            <a:endParaRPr lang="en-US" dirty="0"/>
          </a:p>
        </p:txBody>
      </p:sp>
      <p:sp>
        <p:nvSpPr>
          <p:cNvPr id="20" name="Footer Placeholder 4"/>
          <p:cNvSpPr>
            <a:spLocks noGrp="1"/>
          </p:cNvSpPr>
          <p:nvPr>
            <p:ph type="ftr" sz="quarter" idx="11"/>
          </p:nvPr>
        </p:nvSpPr>
        <p:spPr/>
        <p:txBody>
          <a:bodyPr/>
          <a:lstStyle>
            <a:lvl1pPr>
              <a:defRPr/>
            </a:lvl1pPr>
          </a:lstStyle>
          <a:p>
            <a:pPr>
              <a:defRPr/>
            </a:pPr>
            <a:endParaRPr lang="en-US"/>
          </a:p>
        </p:txBody>
      </p:sp>
      <p:sp>
        <p:nvSpPr>
          <p:cNvPr id="21" name="Slide Number Placeholder 5"/>
          <p:cNvSpPr>
            <a:spLocks noGrp="1"/>
          </p:cNvSpPr>
          <p:nvPr>
            <p:ph type="sldNum" sz="quarter" idx="12"/>
          </p:nvPr>
        </p:nvSpPr>
        <p:spPr/>
        <p:txBody>
          <a:bodyPr/>
          <a:lstStyle>
            <a:lvl1pPr>
              <a:defRPr/>
            </a:lvl1pPr>
          </a:lstStyle>
          <a:p>
            <a:pPr>
              <a:defRPr/>
            </a:pPr>
            <a:fld id="{10A99FBB-1C8D-41B9-8530-38CEA260D482}" type="slidenum">
              <a:rPr lang="en-US" altLang="fr-FR"/>
              <a:pPr>
                <a:defRPr/>
              </a:pPr>
              <a:t>‹N°›</a:t>
            </a:fld>
            <a:endParaRPr lang="en-US" alt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4" name="Rectangle 3"/>
          <p:cNvSpPr/>
          <p:nvPr/>
        </p:nvSpPr>
        <p:spPr>
          <a:xfrm>
            <a:off x="1219200" y="6477000"/>
            <a:ext cx="75438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152400" y="6477000"/>
            <a:ext cx="10668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Slide Number Placeholder 5"/>
          <p:cNvSpPr txBox="1">
            <a:spLocks/>
          </p:cNvSpPr>
          <p:nvPr/>
        </p:nvSpPr>
        <p:spPr bwMode="auto">
          <a:xfrm>
            <a:off x="6553200" y="6477000"/>
            <a:ext cx="2133600" cy="244475"/>
          </a:xfrm>
          <a:prstGeom prst="rect">
            <a:avLst/>
          </a:prstGeom>
          <a:noFill/>
          <a:ln>
            <a:noFill/>
          </a:ln>
          <a:extLst>
            <a:ext uri="{909E8E84-426E-40DD-AFC4-6F175D3DCCD1}"/>
            <a:ext uri="{91240B29-F687-4F45-9708-019B960494DF}"/>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fld id="{E102F80B-DCD5-486F-8205-FCB0A5157A85}" type="slidenum">
              <a:rPr lang="en-US" altLang="fr-FR" sz="1200" b="1" smtClean="0">
                <a:solidFill>
                  <a:srgbClr val="009644"/>
                </a:solidFill>
                <a:latin typeface="Calibri" pitchFamily="34" charset="0"/>
              </a:rPr>
              <a:pPr algn="r" eaLnBrk="1" hangingPunct="1">
                <a:defRPr/>
              </a:pPr>
              <a:t>‹N°›</a:t>
            </a:fld>
            <a:endParaRPr lang="en-US" altLang="fr-FR" sz="1200" b="1" smtClean="0">
              <a:solidFill>
                <a:srgbClr val="009644"/>
              </a:solidFill>
              <a:latin typeface="Calibri" pitchFamily="34" charset="0"/>
            </a:endParaRPr>
          </a:p>
        </p:txBody>
      </p:sp>
      <p:pic>
        <p:nvPicPr>
          <p:cNvPr id="7" name="Picture 3"/>
          <p:cNvPicPr>
            <a:picLocks noChangeAspect="1" noChangeArrowheads="1"/>
          </p:cNvPicPr>
          <p:nvPr/>
        </p:nvPicPr>
        <p:blipFill>
          <a:blip r:embed="rId3" cstate="print"/>
          <a:srcRect/>
          <a:stretch>
            <a:fillRect/>
          </a:stretch>
        </p:blipFill>
        <p:spPr bwMode="auto">
          <a:xfrm>
            <a:off x="8081963" y="533400"/>
            <a:ext cx="661987" cy="609600"/>
          </a:xfrm>
          <a:prstGeom prst="rect">
            <a:avLst/>
          </a:prstGeom>
          <a:noFill/>
          <a:ln w="9525">
            <a:noFill/>
            <a:miter lim="800000"/>
            <a:headEnd/>
            <a:tailEnd/>
          </a:ln>
        </p:spPr>
      </p:pic>
      <p:grpSp>
        <p:nvGrpSpPr>
          <p:cNvPr id="8" name="Group 13"/>
          <p:cNvGrpSpPr>
            <a:grpSpLocks/>
          </p:cNvGrpSpPr>
          <p:nvPr/>
        </p:nvGrpSpPr>
        <p:grpSpPr bwMode="auto">
          <a:xfrm>
            <a:off x="152400" y="152400"/>
            <a:ext cx="8610600" cy="304800"/>
            <a:chOff x="152400" y="152400"/>
            <a:chExt cx="8610600" cy="304800"/>
          </a:xfrm>
        </p:grpSpPr>
        <p:sp>
          <p:nvSpPr>
            <p:cNvPr id="9" name="Rectangle 8"/>
            <p:cNvSpPr/>
            <p:nvPr/>
          </p:nvSpPr>
          <p:spPr>
            <a:xfrm>
              <a:off x="152400" y="152400"/>
              <a:ext cx="6553200" cy="304800"/>
            </a:xfrm>
            <a:prstGeom prst="rect">
              <a:avLst/>
            </a:prstGeom>
            <a:solidFill>
              <a:srgbClr val="C00000"/>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6705600" y="152400"/>
              <a:ext cx="20574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aphicFrame>
        <p:nvGraphicFramePr>
          <p:cNvPr id="11" name="Object 1025"/>
          <p:cNvGraphicFramePr>
            <a:graphicFrameLocks noChangeAspect="1"/>
          </p:cNvGraphicFramePr>
          <p:nvPr/>
        </p:nvGraphicFramePr>
        <p:xfrm>
          <a:off x="152400" y="533400"/>
          <a:ext cx="609600" cy="620713"/>
        </p:xfrm>
        <a:graphic>
          <a:graphicData uri="http://schemas.openxmlformats.org/presentationml/2006/ole">
            <p:oleObj spid="_x0000_s41986" r:id="rId4" imgW="2580952" imgH="2600000" progId="">
              <p:embed/>
            </p:oleObj>
          </a:graphicData>
        </a:graphic>
      </p:graphicFrame>
      <p:sp>
        <p:nvSpPr>
          <p:cNvPr id="12" name="Rectangle 6"/>
          <p:cNvSpPr/>
          <p:nvPr userDrawn="1"/>
        </p:nvSpPr>
        <p:spPr>
          <a:xfrm>
            <a:off x="1219200" y="6477000"/>
            <a:ext cx="75438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300"/>
              </a:spcBef>
              <a:spcAft>
                <a:spcPts val="0"/>
              </a:spcAft>
              <a:defRPr/>
            </a:pPr>
            <a:r>
              <a:rPr lang="fr-FR" altLang="fr-FR" sz="1400" dirty="0" smtClean="0">
                <a:solidFill>
                  <a:srgbClr val="009644"/>
                </a:solidFill>
              </a:rPr>
              <a:t>Défis des CNT: harmonisation des méthodes et adoption des normes internationales</a:t>
            </a:r>
            <a:endParaRPr lang="fr-FR" sz="1400" dirty="0">
              <a:solidFill>
                <a:srgbClr val="009644"/>
              </a:solidFill>
            </a:endParaRPr>
          </a:p>
        </p:txBody>
      </p:sp>
      <p:sp>
        <p:nvSpPr>
          <p:cNvPr id="13" name="Slide Number Placeholder 5"/>
          <p:cNvSpPr txBox="1">
            <a:spLocks/>
          </p:cNvSpPr>
          <p:nvPr userDrawn="1"/>
        </p:nvSpPr>
        <p:spPr bwMode="auto">
          <a:xfrm>
            <a:off x="6553200" y="6477000"/>
            <a:ext cx="2133600" cy="244475"/>
          </a:xfrm>
          <a:prstGeom prst="rect">
            <a:avLst/>
          </a:prstGeom>
          <a:noFill/>
          <a:ln>
            <a:noFill/>
          </a:ln>
          <a:extLst>
            <a:ext uri="{909E8E84-426E-40DD-AFC4-6F175D3DCCD1}"/>
            <a:ext uri="{91240B29-F687-4F45-9708-019B960494DF}"/>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fld id="{5E39DEB0-C57F-4F3C-ADE8-AF4BBE8F422A}" type="slidenum">
              <a:rPr lang="en-US" altLang="fr-FR" sz="1200" b="1" smtClean="0">
                <a:solidFill>
                  <a:srgbClr val="009644"/>
                </a:solidFill>
                <a:latin typeface="Calibri" pitchFamily="34" charset="0"/>
              </a:rPr>
              <a:pPr algn="r" eaLnBrk="1" hangingPunct="1">
                <a:defRPr/>
              </a:pPr>
              <a:t>‹N°›</a:t>
            </a:fld>
            <a:endParaRPr lang="en-US" altLang="fr-FR" sz="1200" b="1" smtClean="0">
              <a:solidFill>
                <a:srgbClr val="009644"/>
              </a:solidFill>
              <a:latin typeface="Calibri" pitchFamily="34" charset="0"/>
            </a:endParaRPr>
          </a:p>
        </p:txBody>
      </p:sp>
      <p:grpSp>
        <p:nvGrpSpPr>
          <p:cNvPr id="14" name="Group 15"/>
          <p:cNvGrpSpPr>
            <a:grpSpLocks/>
          </p:cNvGrpSpPr>
          <p:nvPr userDrawn="1"/>
        </p:nvGrpSpPr>
        <p:grpSpPr bwMode="auto">
          <a:xfrm>
            <a:off x="152400" y="152400"/>
            <a:ext cx="8610600" cy="304800"/>
            <a:chOff x="152400" y="152400"/>
            <a:chExt cx="8610600" cy="304800"/>
          </a:xfrm>
        </p:grpSpPr>
        <p:sp>
          <p:nvSpPr>
            <p:cNvPr id="15" name="Rectangle 12"/>
            <p:cNvSpPr/>
            <p:nvPr/>
          </p:nvSpPr>
          <p:spPr>
            <a:xfrm>
              <a:off x="152400" y="152400"/>
              <a:ext cx="6553200" cy="304800"/>
            </a:xfrm>
            <a:prstGeom prst="rect">
              <a:avLst/>
            </a:prstGeom>
            <a:solidFill>
              <a:srgbClr val="C00000"/>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3"/>
            <p:cNvSpPr/>
            <p:nvPr/>
          </p:nvSpPr>
          <p:spPr>
            <a:xfrm>
              <a:off x="6705600" y="152400"/>
              <a:ext cx="20574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7" name="Date Placeholder 3"/>
          <p:cNvSpPr txBox="1">
            <a:spLocks/>
          </p:cNvSpPr>
          <p:nvPr userDrawn="1"/>
        </p:nvSpPr>
        <p:spPr>
          <a:xfrm>
            <a:off x="304800" y="6492875"/>
            <a:ext cx="2133600" cy="365125"/>
          </a:xfrm>
          <a:prstGeom prst="rect">
            <a:avLst/>
          </a:prstGeom>
        </p:spPr>
        <p:txBody>
          <a:bodyPr anchor="ctr"/>
          <a:lstStyle>
            <a:lvl1pPr algn="l">
              <a:defRPr sz="1400" b="1">
                <a:solidFill>
                  <a:schemeClr val="bg1"/>
                </a:solidFill>
              </a:defRPr>
            </a:lvl1pPr>
          </a:lstStyle>
          <a:p>
            <a:pPr fontAlgn="auto">
              <a:spcBef>
                <a:spcPts val="0"/>
              </a:spcBef>
              <a:spcAft>
                <a:spcPts val="0"/>
              </a:spcAft>
              <a:defRPr/>
            </a:pPr>
            <a:fld id="{7B7BAF55-BD61-4099-A072-7F84C7CD7393}" type="datetimeFigureOut">
              <a:rPr lang="en-US" smtClean="0">
                <a:latin typeface="+mn-lt"/>
                <a:cs typeface="+mn-cs"/>
              </a:rPr>
              <a:pPr fontAlgn="auto">
                <a:spcBef>
                  <a:spcPts val="0"/>
                </a:spcBef>
                <a:spcAft>
                  <a:spcPts val="0"/>
                </a:spcAft>
                <a:defRPr/>
              </a:pPr>
              <a:t>1/19/2015</a:t>
            </a:fld>
            <a:endParaRPr lang="en-US" dirty="0">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18" name="Rectangle 10"/>
          <p:cNvSpPr>
            <a:spLocks noGrp="1" noChangeArrowheads="1"/>
          </p:cNvSpPr>
          <p:nvPr>
            <p:ph type="ftr" sz="quarter" idx="10"/>
          </p:nvPr>
        </p:nvSpPr>
        <p:spPr/>
        <p:txBody>
          <a:bodyPr/>
          <a:lstStyle>
            <a:lvl1pPr>
              <a:defRPr/>
            </a:lvl1pPr>
          </a:lstStyle>
          <a:p>
            <a:pPr>
              <a:defRPr/>
            </a:pPr>
            <a:endParaRPr lang="en-US"/>
          </a:p>
        </p:txBody>
      </p:sp>
      <p:sp>
        <p:nvSpPr>
          <p:cNvPr id="19" name="Rectangle 11"/>
          <p:cNvSpPr>
            <a:spLocks noGrp="1" noChangeArrowheads="1"/>
          </p:cNvSpPr>
          <p:nvPr>
            <p:ph type="sldNum" sz="quarter" idx="11"/>
          </p:nvPr>
        </p:nvSpPr>
        <p:spPr/>
        <p:txBody>
          <a:bodyPr/>
          <a:lstStyle>
            <a:lvl1pPr>
              <a:defRPr/>
            </a:lvl1pPr>
          </a:lstStyle>
          <a:p>
            <a:pPr>
              <a:defRPr/>
            </a:pPr>
            <a:fld id="{4FD57E2F-CA05-402B-9116-E25BE42FB915}" type="slidenum">
              <a:rPr lang="en-US" altLang="fr-FR"/>
              <a:pPr>
                <a:defRPr/>
              </a:pPr>
              <a:t>‹N°›</a:t>
            </a:fld>
            <a:endParaRPr lang="en-US" altLang="fr-F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fr-FR" smtClean="0"/>
              <a:t>Click to edit Master title style</a:t>
            </a:r>
          </a:p>
        </p:txBody>
      </p:sp>
      <p:sp>
        <p:nvSpPr>
          <p:cNvPr id="717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fr-FR" smtClean="0"/>
              <a:t>Click to edit Master text styles</a:t>
            </a:r>
          </a:p>
          <a:p>
            <a:pPr lvl="1"/>
            <a:r>
              <a:rPr lang="en-US" altLang="fr-FR" smtClean="0"/>
              <a:t>Second level</a:t>
            </a:r>
          </a:p>
          <a:p>
            <a:pPr lvl="2"/>
            <a:r>
              <a:rPr lang="en-US" altLang="fr-FR" smtClean="0"/>
              <a:t>Third level</a:t>
            </a:r>
          </a:p>
          <a:p>
            <a:pPr lvl="3"/>
            <a:r>
              <a:rPr lang="en-US" altLang="fr-FR" smtClean="0"/>
              <a:t>Fourth level</a:t>
            </a:r>
          </a:p>
          <a:p>
            <a:pPr lvl="4"/>
            <a:r>
              <a:rPr lang="en-US" altLang="fr-FR" smtClean="0"/>
              <a:t>Fifth level</a:t>
            </a:r>
          </a:p>
        </p:txBody>
      </p:sp>
      <p:sp>
        <p:nvSpPr>
          <p:cNvPr id="29" name="Rectangle 10"/>
          <p:cNvSpPr>
            <a:spLocks noGrp="1" noChangeArrowheads="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30" name="Rectangle 11"/>
          <p:cNvSpPr>
            <a:spLocks noGrp="1" noChangeArrowheads="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cs typeface="Arial" charset="0"/>
              </a:defRPr>
            </a:lvl1pPr>
          </a:lstStyle>
          <a:p>
            <a:pPr>
              <a:defRPr/>
            </a:pPr>
            <a:fld id="{826C6F47-5682-4E56-8DF4-5B4D8C9FE048}" type="slidenum">
              <a:rPr lang="en-US" altLang="fr-FR"/>
              <a:pPr>
                <a:defRPr/>
              </a:pPr>
              <a:t>‹N°›</a:t>
            </a:fld>
            <a:endParaRPr lang="en-US" altLang="fr-FR"/>
          </a:p>
        </p:txBody>
      </p:sp>
    </p:spTree>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Lst>
  <p:hf sldNum="0" hdr="0" ftr="0"/>
  <p:txStyles>
    <p:titleStyle>
      <a:lvl1pPr algn="ctr" rtl="0" eaLnBrk="0" fontAlgn="base" hangingPunct="0">
        <a:spcBef>
          <a:spcPct val="0"/>
        </a:spcBef>
        <a:spcAft>
          <a:spcPct val="0"/>
        </a:spcAft>
        <a:defRPr sz="4400" kern="1200">
          <a:solidFill>
            <a:schemeClr val="tx1"/>
          </a:solidFill>
          <a:latin typeface="Arial" charset="0"/>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bwMode="auto">
          <a:noFill/>
          <a:ln>
            <a:miter lim="800000"/>
            <a:headEnd/>
            <a:tailEnd/>
          </a:ln>
        </p:spPr>
        <p:txBody>
          <a:bodyPr/>
          <a:lstStyle/>
          <a:p>
            <a:fld id="{A0897498-BB60-4D3C-B421-5E7BDD458F5C}" type="slidenum">
              <a:rPr lang="en-US" altLang="fr-FR" smtClean="0"/>
              <a:pPr/>
              <a:t>1</a:t>
            </a:fld>
            <a:endParaRPr lang="en-US" altLang="fr-FR" smtClean="0"/>
          </a:p>
        </p:txBody>
      </p:sp>
      <p:sp>
        <p:nvSpPr>
          <p:cNvPr id="8195" name="Subtitle 2"/>
          <p:cNvSpPr>
            <a:spLocks noGrp="1"/>
          </p:cNvSpPr>
          <p:nvPr>
            <p:ph type="subTitle" idx="4294967295"/>
          </p:nvPr>
        </p:nvSpPr>
        <p:spPr>
          <a:xfrm>
            <a:off x="914400" y="2057400"/>
            <a:ext cx="7010400" cy="1143000"/>
          </a:xfrm>
        </p:spPr>
        <p:txBody>
          <a:bodyPr/>
          <a:lstStyle/>
          <a:p>
            <a:pPr algn="ctr" eaLnBrk="1" hangingPunct="1">
              <a:lnSpc>
                <a:spcPct val="80000"/>
              </a:lnSpc>
              <a:buFont typeface="Arial" charset="0"/>
              <a:buNone/>
            </a:pPr>
            <a:r>
              <a:rPr lang="fr-FR" altLang="fr-FR" sz="2800" b="1" dirty="0" smtClean="0">
                <a:solidFill>
                  <a:srgbClr val="009644"/>
                </a:solidFill>
                <a:latin typeface="Calibri" pitchFamily="34" charset="0"/>
              </a:rPr>
              <a:t>Défis des comptes nationaux trimestriels : harmonisation des méthodes de travail et adoption des normes internationales</a:t>
            </a:r>
          </a:p>
        </p:txBody>
      </p:sp>
      <p:cxnSp>
        <p:nvCxnSpPr>
          <p:cNvPr id="8" name="Straight Connector 7"/>
          <p:cNvCxnSpPr/>
          <p:nvPr/>
        </p:nvCxnSpPr>
        <p:spPr>
          <a:xfrm>
            <a:off x="3276600" y="1828800"/>
            <a:ext cx="2895600" cy="0"/>
          </a:xfrm>
          <a:prstGeom prst="line">
            <a:avLst/>
          </a:prstGeom>
          <a:ln>
            <a:solidFill>
              <a:srgbClr val="009644"/>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124200" y="3352800"/>
            <a:ext cx="2895600" cy="0"/>
          </a:xfrm>
          <a:prstGeom prst="line">
            <a:avLst/>
          </a:prstGeom>
          <a:ln>
            <a:solidFill>
              <a:srgbClr val="009644"/>
            </a:solidFill>
          </a:ln>
        </p:spPr>
        <p:style>
          <a:lnRef idx="1">
            <a:schemeClr val="accent1"/>
          </a:lnRef>
          <a:fillRef idx="0">
            <a:schemeClr val="accent1"/>
          </a:fillRef>
          <a:effectRef idx="0">
            <a:schemeClr val="accent1"/>
          </a:effectRef>
          <a:fontRef idx="minor">
            <a:schemeClr val="tx1"/>
          </a:fontRef>
        </p:style>
      </p:cxnSp>
      <p:pic>
        <p:nvPicPr>
          <p:cNvPr id="8198" name="Picture 2"/>
          <p:cNvPicPr>
            <a:picLocks noChangeAspect="1" noChangeArrowheads="1"/>
          </p:cNvPicPr>
          <p:nvPr/>
        </p:nvPicPr>
        <p:blipFill>
          <a:blip r:embed="rId3" cstate="print"/>
          <a:srcRect/>
          <a:stretch>
            <a:fillRect/>
          </a:stretch>
        </p:blipFill>
        <p:spPr bwMode="auto">
          <a:xfrm>
            <a:off x="3857625" y="5353050"/>
            <a:ext cx="1428750" cy="1123950"/>
          </a:xfrm>
          <a:prstGeom prst="rect">
            <a:avLst/>
          </a:prstGeom>
          <a:noFill/>
          <a:ln w="9525">
            <a:noFill/>
            <a:miter lim="800000"/>
            <a:headEnd/>
            <a:tailEnd/>
          </a:ln>
        </p:spPr>
      </p:pic>
      <p:sp>
        <p:nvSpPr>
          <p:cNvPr id="8199" name="Subtitle 2"/>
          <p:cNvSpPr txBox="1">
            <a:spLocks/>
          </p:cNvSpPr>
          <p:nvPr/>
        </p:nvSpPr>
        <p:spPr bwMode="auto">
          <a:xfrm>
            <a:off x="2819400" y="1219200"/>
            <a:ext cx="3429000" cy="533400"/>
          </a:xfrm>
          <a:prstGeom prst="rect">
            <a:avLst/>
          </a:prstGeom>
          <a:noFill/>
          <a:ln w="9525">
            <a:noFill/>
            <a:miter lim="800000"/>
            <a:headEnd/>
            <a:tailEnd/>
          </a:ln>
        </p:spPr>
        <p:txBody>
          <a:bodyPr/>
          <a:lstStyle/>
          <a:p>
            <a:pPr algn="ctr"/>
            <a:r>
              <a:rPr lang="fr-FR" altLang="fr-FR" sz="2400" b="1">
                <a:latin typeface="Calibri" pitchFamily="34" charset="0"/>
              </a:rPr>
              <a:t>SÉMINAIRE </a:t>
            </a:r>
          </a:p>
          <a:p>
            <a:pPr algn="ctr"/>
            <a:endParaRPr lang="fr-FR" altLang="fr-FR" sz="1600" b="1">
              <a:latin typeface="Calibri" pitchFamily="34" charset="0"/>
            </a:endParaRPr>
          </a:p>
          <a:p>
            <a:pPr algn="ctr"/>
            <a:endParaRPr lang="fr-FR" altLang="fr-FR" sz="1100" b="1">
              <a:solidFill>
                <a:srgbClr val="00B050"/>
              </a:solidFill>
              <a:latin typeface="Tahoma" pitchFamily="34" charset="0"/>
              <a:cs typeface="Tahoma" pitchFamily="34" charset="0"/>
            </a:endParaRPr>
          </a:p>
          <a:p>
            <a:pPr algn="ctr"/>
            <a:r>
              <a:rPr lang="fr-CA" altLang="fr-FR" sz="2000" b="1">
                <a:solidFill>
                  <a:srgbClr val="00B050"/>
                </a:solidFill>
                <a:latin typeface="Tahoma" pitchFamily="34" charset="0"/>
                <a:cs typeface="Tahoma" pitchFamily="34" charset="0"/>
              </a:rPr>
              <a:t/>
            </a:r>
            <a:br>
              <a:rPr lang="fr-CA" altLang="fr-FR" sz="2000" b="1">
                <a:solidFill>
                  <a:srgbClr val="00B050"/>
                </a:solidFill>
                <a:latin typeface="Tahoma" pitchFamily="34" charset="0"/>
                <a:cs typeface="Tahoma" pitchFamily="34" charset="0"/>
              </a:rPr>
            </a:br>
            <a:endParaRPr lang="fr-ML" altLang="fr-FR" sz="1400" b="1">
              <a:solidFill>
                <a:srgbClr val="00B050"/>
              </a:solidFill>
              <a:latin typeface="Calibri" pitchFamily="34" charset="0"/>
            </a:endParaRPr>
          </a:p>
        </p:txBody>
      </p:sp>
      <p:sp>
        <p:nvSpPr>
          <p:cNvPr id="13" name="Titre 11"/>
          <p:cNvSpPr txBox="1">
            <a:spLocks/>
          </p:cNvSpPr>
          <p:nvPr/>
        </p:nvSpPr>
        <p:spPr>
          <a:xfrm>
            <a:off x="142875" y="381000"/>
            <a:ext cx="9001125" cy="914400"/>
          </a:xfrm>
          <a:prstGeom prst="rect">
            <a:avLst/>
          </a:prstGeom>
        </p:spPr>
        <p:txBody>
          <a:bodyPr>
            <a:normAutofit fontScale="25000" lnSpcReduction="20000"/>
          </a:bodyPr>
          <a:lstStyle/>
          <a:p>
            <a:pPr algn="ctr" fontAlgn="auto">
              <a:spcBef>
                <a:spcPts val="0"/>
              </a:spcBef>
              <a:spcAft>
                <a:spcPts val="0"/>
              </a:spcAft>
              <a:defRPr/>
            </a:pPr>
            <a:r>
              <a:rPr lang="fr-FR" sz="3100" b="1" dirty="0">
                <a:latin typeface="+mj-lt"/>
                <a:ea typeface="+mj-ea"/>
                <a:cs typeface="+mj-cs"/>
              </a:rPr>
              <a:t/>
            </a:r>
            <a:br>
              <a:rPr lang="fr-FR" sz="3100" b="1" dirty="0">
                <a:latin typeface="+mj-lt"/>
                <a:ea typeface="+mj-ea"/>
                <a:cs typeface="+mj-cs"/>
              </a:rPr>
            </a:br>
            <a:r>
              <a:rPr lang="fr-FR" sz="9600" b="1" dirty="0">
                <a:solidFill>
                  <a:srgbClr val="009644"/>
                </a:solidFill>
                <a:latin typeface="+mn-lt"/>
                <a:cs typeface="+mn-cs"/>
              </a:rPr>
              <a:t>AFRITAC de l’Ouest (AFW)</a:t>
            </a:r>
          </a:p>
          <a:p>
            <a:pPr algn="ctr" fontAlgn="auto">
              <a:spcBef>
                <a:spcPts val="0"/>
              </a:spcBef>
              <a:spcAft>
                <a:spcPts val="0"/>
              </a:spcAft>
              <a:defRPr/>
            </a:pPr>
            <a:r>
              <a:rPr lang="fr-FR" sz="9600" b="1" dirty="0">
                <a:solidFill>
                  <a:srgbClr val="009644"/>
                </a:solidFill>
                <a:latin typeface="+mn-lt"/>
                <a:cs typeface="+mn-cs"/>
              </a:rPr>
              <a:t>Abidjan – Côte d’Ivoire</a:t>
            </a:r>
            <a:endParaRPr lang="en-US" sz="9600" b="1" dirty="0">
              <a:solidFill>
                <a:srgbClr val="009644"/>
              </a:solidFill>
              <a:latin typeface="+mn-lt"/>
              <a:cs typeface="+mn-cs"/>
            </a:endParaRPr>
          </a:p>
          <a:p>
            <a:pPr algn="ctr" fontAlgn="auto">
              <a:spcAft>
                <a:spcPts val="0"/>
              </a:spcAft>
              <a:defRPr/>
            </a:pPr>
            <a:r>
              <a:rPr lang="fr-FR" sz="11200" dirty="0">
                <a:latin typeface="+mj-lt"/>
                <a:ea typeface="+mj-ea"/>
                <a:cs typeface="+mj-cs"/>
              </a:rPr>
              <a:t/>
            </a:r>
            <a:br>
              <a:rPr lang="fr-FR" sz="11200" dirty="0">
                <a:latin typeface="+mj-lt"/>
                <a:ea typeface="+mj-ea"/>
                <a:cs typeface="+mj-cs"/>
              </a:rPr>
            </a:br>
            <a:endParaRPr lang="fr-FR" sz="11200" dirty="0">
              <a:latin typeface="+mj-lt"/>
              <a:ea typeface="+mj-ea"/>
              <a:cs typeface="+mj-cs"/>
            </a:endParaRPr>
          </a:p>
        </p:txBody>
      </p:sp>
      <p:sp>
        <p:nvSpPr>
          <p:cNvPr id="8202" name="Rectangle 14"/>
          <p:cNvSpPr>
            <a:spLocks noChangeArrowheads="1"/>
          </p:cNvSpPr>
          <p:nvPr/>
        </p:nvSpPr>
        <p:spPr bwMode="auto">
          <a:xfrm>
            <a:off x="228600" y="5943600"/>
            <a:ext cx="3200400" cy="369888"/>
          </a:xfrm>
          <a:prstGeom prst="rect">
            <a:avLst/>
          </a:prstGeom>
          <a:noFill/>
          <a:ln w="9525">
            <a:noFill/>
            <a:miter lim="800000"/>
            <a:headEnd/>
            <a:tailEnd/>
          </a:ln>
        </p:spPr>
        <p:txBody>
          <a:bodyPr>
            <a:spAutoFit/>
          </a:bodyPr>
          <a:lstStyle/>
          <a:p>
            <a:pPr algn="ctr"/>
            <a:r>
              <a:rPr lang="fr-FR" altLang="fr-FR">
                <a:latin typeface="Calibri" pitchFamily="34" charset="0"/>
              </a:rPr>
              <a:t>Bamako, MALI</a:t>
            </a:r>
            <a:endParaRPr lang="en-US" altLang="fr-FR">
              <a:latin typeface="Calibri" pitchFamily="34" charset="0"/>
            </a:endParaRPr>
          </a:p>
        </p:txBody>
      </p:sp>
      <p:sp>
        <p:nvSpPr>
          <p:cNvPr id="8203" name="Rectangle 15"/>
          <p:cNvSpPr>
            <a:spLocks noChangeArrowheads="1"/>
          </p:cNvSpPr>
          <p:nvPr/>
        </p:nvSpPr>
        <p:spPr bwMode="auto">
          <a:xfrm>
            <a:off x="6946900" y="6096000"/>
            <a:ext cx="2071688" cy="369888"/>
          </a:xfrm>
          <a:prstGeom prst="rect">
            <a:avLst/>
          </a:prstGeom>
          <a:noFill/>
          <a:ln w="9525">
            <a:noFill/>
            <a:miter lim="800000"/>
            <a:headEnd/>
            <a:tailEnd/>
          </a:ln>
        </p:spPr>
        <p:txBody>
          <a:bodyPr wrap="none">
            <a:spAutoFit/>
          </a:bodyPr>
          <a:lstStyle/>
          <a:p>
            <a:pPr algn="ctr"/>
            <a:r>
              <a:rPr lang="fr-FR" altLang="fr-FR">
                <a:latin typeface="Calibri" pitchFamily="34" charset="0"/>
              </a:rPr>
              <a:t>19—23 janvier 2014</a:t>
            </a:r>
            <a:endParaRPr lang="en-US" altLang="fr-FR">
              <a:latin typeface="Calibri" pitchFamily="34" charset="0"/>
            </a:endParaRPr>
          </a:p>
        </p:txBody>
      </p:sp>
      <p:sp>
        <p:nvSpPr>
          <p:cNvPr id="17" name="Rectangle 16"/>
          <p:cNvSpPr/>
          <p:nvPr/>
        </p:nvSpPr>
        <p:spPr>
          <a:xfrm>
            <a:off x="-36513" y="4267200"/>
            <a:ext cx="9158288" cy="646331"/>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fr-FR" b="1" dirty="0">
                <a:solidFill>
                  <a:schemeClr val="tx1"/>
                </a:solidFill>
              </a:rPr>
              <a:t>Méthodologie d’élaboration des CNT de </a:t>
            </a:r>
            <a:r>
              <a:rPr lang="fr-FR" b="1" dirty="0" smtClean="0">
                <a:solidFill>
                  <a:schemeClr val="tx1"/>
                </a:solidFill>
              </a:rPr>
              <a:t>Pêche-Sylviculture-Exploitation Forestière-Service annexe</a:t>
            </a:r>
            <a:endParaRPr lang="fr-FR" sz="1700" b="1" dirty="0">
              <a:solidFill>
                <a:schemeClr val="tx1"/>
              </a:solidFill>
            </a:endParaRPr>
          </a:p>
        </p:txBody>
      </p:sp>
      <p:sp>
        <p:nvSpPr>
          <p:cNvPr id="8205" name="Subtitle 2"/>
          <p:cNvSpPr txBox="1">
            <a:spLocks/>
          </p:cNvSpPr>
          <p:nvPr/>
        </p:nvSpPr>
        <p:spPr bwMode="auto">
          <a:xfrm>
            <a:off x="304800" y="3581400"/>
            <a:ext cx="8610600" cy="533400"/>
          </a:xfrm>
          <a:prstGeom prst="rect">
            <a:avLst/>
          </a:prstGeom>
          <a:noFill/>
          <a:ln w="9525">
            <a:noFill/>
            <a:miter lim="800000"/>
            <a:headEnd/>
            <a:tailEnd/>
          </a:ln>
        </p:spPr>
        <p:txBody>
          <a:bodyPr/>
          <a:lstStyle/>
          <a:p>
            <a:pPr algn="ctr"/>
            <a:r>
              <a:rPr lang="fr-FR" altLang="fr-FR" sz="2400" b="1" dirty="0">
                <a:latin typeface="Calibri" pitchFamily="34" charset="0"/>
              </a:rPr>
              <a:t>Institut national de la statistique du </a:t>
            </a:r>
            <a:r>
              <a:rPr lang="fr-FR" altLang="fr-FR" sz="2400" b="1" dirty="0" smtClean="0">
                <a:latin typeface="Calibri" pitchFamily="34" charset="0"/>
              </a:rPr>
              <a:t>Bénin</a:t>
            </a:r>
            <a:endParaRPr lang="fr-FR" altLang="fr-FR" sz="1600" b="1" dirty="0">
              <a:latin typeface="Calibri" pitchFamily="34" charset="0"/>
            </a:endParaRPr>
          </a:p>
          <a:p>
            <a:pPr algn="ctr"/>
            <a:endParaRPr lang="fr-FR" altLang="fr-FR" sz="1100" b="1" dirty="0">
              <a:solidFill>
                <a:srgbClr val="00B050"/>
              </a:solidFill>
              <a:latin typeface="Tahoma" pitchFamily="34" charset="0"/>
              <a:cs typeface="Tahoma" pitchFamily="34" charset="0"/>
            </a:endParaRPr>
          </a:p>
          <a:p>
            <a:pPr algn="ctr"/>
            <a:endParaRPr lang="fr-ML" altLang="fr-FR" sz="1400" b="1" dirty="0">
              <a:solidFill>
                <a:srgbClr val="00B050"/>
              </a:solidFill>
              <a:latin typeface="Calibri" pitchFamily="34" charset="0"/>
            </a:endParaRPr>
          </a:p>
        </p:txBody>
      </p:sp>
      <p:sp>
        <p:nvSpPr>
          <p:cNvPr id="15" name="Rectangle 13"/>
          <p:cNvSpPr>
            <a:spLocks noChangeArrowheads="1"/>
          </p:cNvSpPr>
          <p:nvPr/>
        </p:nvSpPr>
        <p:spPr bwMode="auto">
          <a:xfrm>
            <a:off x="6228184" y="4941168"/>
            <a:ext cx="2543200" cy="646331"/>
          </a:xfrm>
          <a:prstGeom prst="rect">
            <a:avLst/>
          </a:prstGeom>
          <a:noFill/>
          <a:ln w="9525">
            <a:noFill/>
            <a:miter lim="800000"/>
            <a:headEnd/>
            <a:tailEnd/>
          </a:ln>
        </p:spPr>
        <p:txBody>
          <a:bodyPr wrap="square">
            <a:spAutoFit/>
          </a:bodyPr>
          <a:lstStyle/>
          <a:p>
            <a:r>
              <a:rPr lang="fr-FR" altLang="fr-FR" dirty="0">
                <a:latin typeface="Calibri" pitchFamily="34" charset="0"/>
              </a:rPr>
              <a:t>Par : </a:t>
            </a:r>
            <a:r>
              <a:rPr lang="fr-FR" altLang="fr-FR" dirty="0" err="1" smtClean="0">
                <a:latin typeface="Calibri" pitchFamily="34" charset="0"/>
              </a:rPr>
              <a:t>Essessinou</a:t>
            </a:r>
            <a:r>
              <a:rPr lang="fr-FR" altLang="fr-FR" dirty="0" smtClean="0">
                <a:latin typeface="Calibri" pitchFamily="34" charset="0"/>
              </a:rPr>
              <a:t> A. Raïmi</a:t>
            </a:r>
          </a:p>
          <a:p>
            <a:r>
              <a:rPr lang="fr-FR" altLang="fr-FR" dirty="0" smtClean="0">
                <a:latin typeface="Calibri" pitchFamily="34" charset="0"/>
              </a:rPr>
              <a:t>          </a:t>
            </a:r>
            <a:r>
              <a:rPr lang="fr-FR" altLang="fr-FR" dirty="0" err="1" smtClean="0">
                <a:latin typeface="Calibri" pitchFamily="34" charset="0"/>
              </a:rPr>
              <a:t>Sessede</a:t>
            </a:r>
            <a:r>
              <a:rPr lang="fr-FR" altLang="fr-FR" dirty="0" smtClean="0">
                <a:latin typeface="Calibri" pitchFamily="34" charset="0"/>
              </a:rPr>
              <a:t> Charles</a:t>
            </a:r>
            <a:endParaRPr lang="fr-FR" altLang="fr-FR"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676400" y="838200"/>
            <a:ext cx="5791200" cy="1470025"/>
          </a:xfrm>
          <a:prstGeom prst="rect">
            <a:avLst/>
          </a:prstGeom>
        </p:spPr>
        <p:txBody>
          <a:bodyPr anchor="ctr">
            <a:normAutofit/>
          </a:bodyPr>
          <a:lstStyle/>
          <a:p>
            <a:pPr algn="ctr" fontAlgn="auto">
              <a:spcAft>
                <a:spcPts val="0"/>
              </a:spcAft>
              <a:defRPr/>
            </a:pPr>
            <a:r>
              <a:rPr lang="fr-ML" sz="4400" b="1" dirty="0">
                <a:solidFill>
                  <a:srgbClr val="009644"/>
                </a:solidFill>
                <a:latin typeface="+mj-lt"/>
                <a:ea typeface="+mj-ea"/>
                <a:cs typeface="+mj-cs"/>
              </a:rPr>
              <a:t>Merci </a:t>
            </a:r>
            <a:r>
              <a:rPr lang="fr-ML" sz="4400" b="1" dirty="0" smtClean="0">
                <a:solidFill>
                  <a:srgbClr val="009644"/>
                </a:solidFill>
                <a:latin typeface="+mj-lt"/>
                <a:ea typeface="+mj-ea"/>
                <a:cs typeface="+mj-cs"/>
              </a:rPr>
              <a:t>de votre </a:t>
            </a:r>
            <a:r>
              <a:rPr lang="fr-ML" sz="4400" b="1" dirty="0">
                <a:solidFill>
                  <a:srgbClr val="009644"/>
                </a:solidFill>
                <a:latin typeface="+mj-lt"/>
                <a:ea typeface="+mj-ea"/>
                <a:cs typeface="+mj-cs"/>
              </a:rPr>
              <a:t>attention</a:t>
            </a:r>
          </a:p>
        </p:txBody>
      </p:sp>
      <p:pic>
        <p:nvPicPr>
          <p:cNvPr id="22531" name="Picture 2"/>
          <p:cNvPicPr>
            <a:picLocks noChangeAspect="1" noChangeArrowheads="1"/>
          </p:cNvPicPr>
          <p:nvPr/>
        </p:nvPicPr>
        <p:blipFill>
          <a:blip r:embed="rId3" cstate="print"/>
          <a:srcRect/>
          <a:stretch>
            <a:fillRect/>
          </a:stretch>
        </p:blipFill>
        <p:spPr bwMode="auto">
          <a:xfrm>
            <a:off x="2743200" y="3276600"/>
            <a:ext cx="3606800" cy="2833688"/>
          </a:xfrm>
          <a:prstGeom prst="rect">
            <a:avLst/>
          </a:prstGeom>
          <a:noFill/>
          <a:ln w="9525">
            <a:noFill/>
            <a:miter lim="800000"/>
            <a:headEnd/>
            <a:tailEnd/>
          </a:ln>
        </p:spPr>
      </p:pic>
      <p:cxnSp>
        <p:nvCxnSpPr>
          <p:cNvPr id="10" name="Straight Connector 9"/>
          <p:cNvCxnSpPr/>
          <p:nvPr/>
        </p:nvCxnSpPr>
        <p:spPr>
          <a:xfrm>
            <a:off x="3124200" y="2514600"/>
            <a:ext cx="2895600" cy="0"/>
          </a:xfrm>
          <a:prstGeom prst="line">
            <a:avLst/>
          </a:prstGeom>
          <a:ln>
            <a:solidFill>
              <a:srgbClr val="00964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1"/>
          <p:cNvSpPr>
            <a:spLocks noChangeArrowheads="1"/>
          </p:cNvSpPr>
          <p:nvPr/>
        </p:nvSpPr>
        <p:spPr bwMode="auto">
          <a:xfrm>
            <a:off x="869950" y="528638"/>
            <a:ext cx="7054850" cy="369887"/>
          </a:xfrm>
          <a:prstGeom prst="rect">
            <a:avLst/>
          </a:prstGeom>
          <a:solidFill>
            <a:srgbClr val="FFD243"/>
          </a:solidFill>
          <a:ln w="9525">
            <a:noFill/>
            <a:miter lim="800000"/>
            <a:headEnd/>
            <a:tailEnd/>
          </a:ln>
        </p:spPr>
        <p:txBody>
          <a:bodyPr>
            <a:spAutoFit/>
          </a:bodyPr>
          <a:lstStyle/>
          <a:p>
            <a:pPr algn="ctr"/>
            <a:r>
              <a:rPr lang="fr-FR" altLang="fr-FR">
                <a:latin typeface="Calibri" pitchFamily="34" charset="0"/>
              </a:rPr>
              <a:t>Plan de la présentation</a:t>
            </a:r>
            <a:endParaRPr lang="en-US" altLang="fr-FR">
              <a:latin typeface="Calibri" pitchFamily="34" charset="0"/>
            </a:endParaRPr>
          </a:p>
        </p:txBody>
      </p:sp>
      <p:sp>
        <p:nvSpPr>
          <p:cNvPr id="9219" name="Rectangle 3"/>
          <p:cNvSpPr>
            <a:spLocks noChangeArrowheads="1"/>
          </p:cNvSpPr>
          <p:nvPr/>
        </p:nvSpPr>
        <p:spPr bwMode="auto">
          <a:xfrm>
            <a:off x="838200" y="1371600"/>
            <a:ext cx="7696200" cy="4724400"/>
          </a:xfrm>
          <a:prstGeom prst="rect">
            <a:avLst/>
          </a:prstGeom>
          <a:noFill/>
          <a:ln w="9525">
            <a:noFill/>
            <a:miter lim="800000"/>
            <a:headEnd/>
            <a:tailEnd/>
          </a:ln>
        </p:spPr>
        <p:txBody>
          <a:bodyPr/>
          <a:lstStyle/>
          <a:p>
            <a:pPr marL="514350" indent="-514350" defTabSz="844550">
              <a:lnSpc>
                <a:spcPct val="90000"/>
              </a:lnSpc>
              <a:spcAft>
                <a:spcPct val="35000"/>
              </a:spcAft>
              <a:buFont typeface="Calibri" pitchFamily="34" charset="0"/>
              <a:buAutoNum type="arabicPeriod"/>
            </a:pPr>
            <a:r>
              <a:rPr lang="fr-FR" altLang="fr-FR" sz="2800" b="1" dirty="0" smtClean="0">
                <a:latin typeface="Calibri" pitchFamily="34" charset="0"/>
              </a:rPr>
              <a:t>Synthèse de la méthode de calcul de la valeur ajoutée dans les CNA de la branche </a:t>
            </a:r>
            <a:r>
              <a:rPr lang="fr-FR" sz="2800" b="1" i="1" dirty="0" smtClean="0">
                <a:latin typeface="Calibri" pitchFamily="34" charset="0"/>
              </a:rPr>
              <a:t>Pêche-Sylviculture-Exploitation Forestière-Service annexe</a:t>
            </a:r>
          </a:p>
          <a:p>
            <a:pPr marL="514350" indent="-514350" defTabSz="844550">
              <a:lnSpc>
                <a:spcPct val="90000"/>
              </a:lnSpc>
              <a:spcAft>
                <a:spcPct val="35000"/>
              </a:spcAft>
              <a:buFont typeface="Calibri" pitchFamily="34" charset="0"/>
              <a:buAutoNum type="arabicPeriod"/>
            </a:pPr>
            <a:r>
              <a:rPr lang="fr-FR" altLang="fr-FR" sz="2800" b="1" dirty="0" smtClean="0">
                <a:latin typeface="Calibri" pitchFamily="34" charset="0"/>
              </a:rPr>
              <a:t>Méthodologie </a:t>
            </a:r>
            <a:r>
              <a:rPr lang="fr-FR" altLang="fr-FR" sz="2800" b="1" dirty="0">
                <a:latin typeface="Calibri" pitchFamily="34" charset="0"/>
              </a:rPr>
              <a:t>de calcul de la VA de la branche </a:t>
            </a:r>
            <a:r>
              <a:rPr lang="fr-FR" sz="2800" b="1" i="1" dirty="0" smtClean="0">
                <a:latin typeface="Calibri" pitchFamily="34" charset="0"/>
              </a:rPr>
              <a:t>Pêche-Sylviculture-Exploitation Forestière-Service </a:t>
            </a:r>
            <a:r>
              <a:rPr lang="fr-FR" sz="2800" b="1" dirty="0" smtClean="0">
                <a:latin typeface="Calibri" pitchFamily="34" charset="0"/>
              </a:rPr>
              <a:t>annexe </a:t>
            </a:r>
            <a:r>
              <a:rPr lang="fr-FR" altLang="fr-FR" sz="2800" b="1" dirty="0" smtClean="0">
                <a:latin typeface="Calibri" pitchFamily="34" charset="0"/>
              </a:rPr>
              <a:t>dans </a:t>
            </a:r>
            <a:r>
              <a:rPr lang="fr-FR" altLang="fr-FR" sz="2800" b="1" dirty="0">
                <a:latin typeface="Calibri" pitchFamily="34" charset="0"/>
              </a:rPr>
              <a:t>les CNT</a:t>
            </a:r>
          </a:p>
          <a:p>
            <a:pPr marL="514350" indent="-514350" defTabSz="844550">
              <a:lnSpc>
                <a:spcPct val="90000"/>
              </a:lnSpc>
              <a:spcAft>
                <a:spcPct val="35000"/>
              </a:spcAft>
              <a:buFont typeface="Calibri" pitchFamily="34" charset="0"/>
              <a:buAutoNum type="arabicPeriod"/>
            </a:pPr>
            <a:r>
              <a:rPr lang="fr-FR" altLang="fr-FR" sz="2800" b="1" dirty="0">
                <a:latin typeface="Calibri" pitchFamily="34" charset="0"/>
              </a:rPr>
              <a:t>Tests d’étalonnage réalisés et leurs limites</a:t>
            </a:r>
          </a:p>
          <a:p>
            <a:pPr marL="514350" indent="-514350" defTabSz="844550">
              <a:lnSpc>
                <a:spcPct val="90000"/>
              </a:lnSpc>
              <a:spcAft>
                <a:spcPct val="35000"/>
              </a:spcAft>
              <a:buFont typeface="Calibri" pitchFamily="34" charset="0"/>
              <a:buAutoNum type="arabicPeriod"/>
            </a:pPr>
            <a:r>
              <a:rPr lang="fr-FR" altLang="fr-FR" sz="2800" b="1" dirty="0">
                <a:latin typeface="Calibri" pitchFamily="34" charset="0"/>
              </a:rPr>
              <a:t>Dispositif de collecte, de mise à jour et de validation des données</a:t>
            </a:r>
          </a:p>
          <a:p>
            <a:pPr marL="514350" indent="-514350" defTabSz="844550">
              <a:lnSpc>
                <a:spcPct val="90000"/>
              </a:lnSpc>
              <a:spcAft>
                <a:spcPct val="35000"/>
              </a:spcAft>
              <a:buFont typeface="Calibri" pitchFamily="34" charset="0"/>
              <a:buAutoNum type="arabicPeriod"/>
            </a:pPr>
            <a:r>
              <a:rPr lang="fr-FR" altLang="fr-FR" sz="2800" b="1" dirty="0">
                <a:latin typeface="Calibri" pitchFamily="34" charset="0"/>
              </a:rPr>
              <a:t>Perspectives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ChangeArrowheads="1"/>
          </p:cNvSpPr>
          <p:nvPr/>
        </p:nvSpPr>
        <p:spPr bwMode="auto">
          <a:xfrm>
            <a:off x="914400" y="609600"/>
            <a:ext cx="7010400" cy="369332"/>
          </a:xfrm>
          <a:prstGeom prst="rect">
            <a:avLst/>
          </a:prstGeom>
          <a:solidFill>
            <a:srgbClr val="FFEEB9"/>
          </a:solidFill>
          <a:ln w="9525">
            <a:noFill/>
            <a:miter lim="800000"/>
            <a:headEnd/>
            <a:tailEnd/>
          </a:ln>
        </p:spPr>
        <p:txBody>
          <a:bodyPr>
            <a:spAutoFit/>
          </a:bodyPr>
          <a:lstStyle/>
          <a:p>
            <a:pPr algn="ctr"/>
            <a:r>
              <a:rPr lang="fr-FR" altLang="fr-FR" dirty="0" smtClean="0">
                <a:latin typeface="Calibri" pitchFamily="34" charset="0"/>
              </a:rPr>
              <a:t>1. </a:t>
            </a:r>
            <a:r>
              <a:rPr lang="fr-FR" altLang="fr-FR" dirty="0">
                <a:latin typeface="Calibri" pitchFamily="34" charset="0"/>
              </a:rPr>
              <a:t>Synthèse de la méthode de calcul de la </a:t>
            </a:r>
            <a:r>
              <a:rPr lang="fr-FR" altLang="fr-FR" dirty="0" smtClean="0">
                <a:latin typeface="Calibri" pitchFamily="34" charset="0"/>
              </a:rPr>
              <a:t>VA dans </a:t>
            </a:r>
            <a:r>
              <a:rPr lang="fr-FR" altLang="fr-FR" dirty="0">
                <a:latin typeface="Calibri" pitchFamily="34" charset="0"/>
              </a:rPr>
              <a:t>les </a:t>
            </a:r>
            <a:r>
              <a:rPr lang="fr-FR" altLang="fr-FR" dirty="0" smtClean="0">
                <a:latin typeface="Calibri" pitchFamily="34" charset="0"/>
              </a:rPr>
              <a:t>CNA</a:t>
            </a:r>
            <a:endParaRPr lang="en-US" altLang="fr-FR" dirty="0">
              <a:latin typeface="Calibri" pitchFamily="34" charset="0"/>
            </a:endParaRPr>
          </a:p>
        </p:txBody>
      </p:sp>
      <p:sp>
        <p:nvSpPr>
          <p:cNvPr id="10277" name="Rectangle 5"/>
          <p:cNvSpPr>
            <a:spLocks noChangeArrowheads="1"/>
          </p:cNvSpPr>
          <p:nvPr/>
        </p:nvSpPr>
        <p:spPr bwMode="auto">
          <a:xfrm>
            <a:off x="900113" y="1052513"/>
            <a:ext cx="7010400" cy="646331"/>
          </a:xfrm>
          <a:prstGeom prst="rect">
            <a:avLst/>
          </a:prstGeom>
          <a:solidFill>
            <a:schemeClr val="bg1"/>
          </a:solidFill>
          <a:ln w="9525">
            <a:noFill/>
            <a:miter lim="800000"/>
            <a:headEnd/>
            <a:tailEnd/>
          </a:ln>
        </p:spPr>
        <p:txBody>
          <a:bodyPr>
            <a:spAutoFit/>
          </a:bodyPr>
          <a:lstStyle/>
          <a:p>
            <a:pPr>
              <a:buFont typeface="Arial" pitchFamily="34" charset="0"/>
              <a:buChar char="•"/>
            </a:pPr>
            <a:r>
              <a:rPr lang="fr-FR" altLang="fr-FR" dirty="0">
                <a:latin typeface="Calibri" pitchFamily="34" charset="0"/>
              </a:rPr>
              <a:t> </a:t>
            </a:r>
            <a:r>
              <a:rPr lang="fr-FR" altLang="fr-FR" dirty="0" smtClean="0">
                <a:latin typeface="Calibri" pitchFamily="34" charset="0"/>
              </a:rPr>
              <a:t>Branches correspondantes dans la nomenclature des activités des comptes nationaux annuels (CNA)</a:t>
            </a:r>
            <a:endParaRPr lang="en-US" altLang="fr-FR" dirty="0">
              <a:latin typeface="Calibri" pitchFamily="34" charset="0"/>
            </a:endParaRPr>
          </a:p>
        </p:txBody>
      </p:sp>
      <p:graphicFrame>
        <p:nvGraphicFramePr>
          <p:cNvPr id="5" name="Tableau 1"/>
          <p:cNvGraphicFramePr>
            <a:graphicFrameLocks noGrp="1"/>
          </p:cNvGraphicFramePr>
          <p:nvPr/>
        </p:nvGraphicFramePr>
        <p:xfrm>
          <a:off x="467544" y="1772816"/>
          <a:ext cx="8229599" cy="3209657"/>
        </p:xfrm>
        <a:graphic>
          <a:graphicData uri="http://schemas.openxmlformats.org/drawingml/2006/table">
            <a:tbl>
              <a:tblPr/>
              <a:tblGrid>
                <a:gridCol w="1250682"/>
                <a:gridCol w="1026759"/>
                <a:gridCol w="1178943"/>
                <a:gridCol w="1008112"/>
                <a:gridCol w="2074338"/>
                <a:gridCol w="1690765"/>
              </a:tblGrid>
              <a:tr h="53366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Intitulé des branches CNA</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Poids de la VA dans le PIB</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Poids du secteur informel dans la branche</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Source de données</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Méthodologie d’estimation de la production et des CI, volume et valeur</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Perspectives de développement des CNA</a:t>
                      </a:r>
                    </a:p>
                  </a:txBody>
                  <a:tcPr marT="45722" marB="45722"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r>
              <a:tr h="29762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Pêche</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0,26</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96,45</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Direction de la pêche</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Valorisation des statistiques sur les quantités de production  à partir des prix moyens issus de l’IHPC. Projection des  CI. Utilisation des indices de prix et de volumes pour les agrégats à prix constant</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Nécessité d’une enquête sur les espèces dominantes de </a:t>
                      </a:r>
                      <a:r>
                        <a:rPr kumimoji="0" lang="fr-FR" altLang="fr-FR" sz="12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rPr>
                        <a:t>poissons pêchés</a:t>
                      </a: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29762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r>
              <a:tr h="534597">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ChangeArrowheads="1"/>
          </p:cNvSpPr>
          <p:nvPr/>
        </p:nvSpPr>
        <p:spPr bwMode="auto">
          <a:xfrm>
            <a:off x="914400" y="609600"/>
            <a:ext cx="7010400" cy="369332"/>
          </a:xfrm>
          <a:prstGeom prst="rect">
            <a:avLst/>
          </a:prstGeom>
          <a:solidFill>
            <a:srgbClr val="FFEEB9"/>
          </a:solidFill>
          <a:ln w="9525">
            <a:noFill/>
            <a:miter lim="800000"/>
            <a:headEnd/>
            <a:tailEnd/>
          </a:ln>
        </p:spPr>
        <p:txBody>
          <a:bodyPr>
            <a:spAutoFit/>
          </a:bodyPr>
          <a:lstStyle/>
          <a:p>
            <a:pPr algn="ctr"/>
            <a:r>
              <a:rPr lang="fr-FR" altLang="fr-FR" dirty="0" smtClean="0">
                <a:latin typeface="Calibri" pitchFamily="34" charset="0"/>
              </a:rPr>
              <a:t>2. </a:t>
            </a:r>
            <a:r>
              <a:rPr lang="fr-FR" altLang="fr-FR" dirty="0">
                <a:latin typeface="Calibri" pitchFamily="34" charset="0"/>
              </a:rPr>
              <a:t>Méthodologie de calcul de la VA de la </a:t>
            </a:r>
            <a:r>
              <a:rPr lang="fr-FR" altLang="fr-FR" dirty="0" smtClean="0">
                <a:latin typeface="Calibri" pitchFamily="34" charset="0"/>
              </a:rPr>
              <a:t>branche pêche dans </a:t>
            </a:r>
            <a:r>
              <a:rPr lang="fr-FR" altLang="fr-FR" dirty="0">
                <a:latin typeface="Calibri" pitchFamily="34" charset="0"/>
              </a:rPr>
              <a:t>les </a:t>
            </a:r>
            <a:r>
              <a:rPr lang="fr-FR" altLang="fr-FR" dirty="0" smtClean="0">
                <a:latin typeface="Calibri" pitchFamily="34" charset="0"/>
              </a:rPr>
              <a:t>CNT</a:t>
            </a:r>
            <a:endParaRPr lang="fr-FR" altLang="fr-FR" dirty="0">
              <a:latin typeface="Calibri" pitchFamily="34" charset="0"/>
            </a:endParaRPr>
          </a:p>
        </p:txBody>
      </p:sp>
      <p:sp>
        <p:nvSpPr>
          <p:cNvPr id="10277" name="Rectangle 5"/>
          <p:cNvSpPr>
            <a:spLocks noChangeArrowheads="1"/>
          </p:cNvSpPr>
          <p:nvPr/>
        </p:nvSpPr>
        <p:spPr bwMode="auto">
          <a:xfrm>
            <a:off x="900113" y="1052513"/>
            <a:ext cx="7010400" cy="369332"/>
          </a:xfrm>
          <a:prstGeom prst="rect">
            <a:avLst/>
          </a:prstGeom>
          <a:solidFill>
            <a:srgbClr val="FFC000"/>
          </a:solidFill>
          <a:ln w="9525">
            <a:noFill/>
            <a:miter lim="800000"/>
            <a:headEnd/>
            <a:tailEnd/>
          </a:ln>
        </p:spPr>
        <p:txBody>
          <a:bodyPr>
            <a:spAutoFit/>
          </a:bodyPr>
          <a:lstStyle/>
          <a:p>
            <a:pPr algn="ctr"/>
            <a:r>
              <a:rPr lang="fr-FR" altLang="fr-FR" dirty="0" smtClean="0">
                <a:latin typeface="Calibri" pitchFamily="34" charset="0"/>
              </a:rPr>
              <a:t>2.1 Liste des indicateurs potentiels</a:t>
            </a:r>
            <a:endParaRPr lang="en-US" altLang="fr-FR" dirty="0">
              <a:latin typeface="Calibri" pitchFamily="34" charset="0"/>
            </a:endParaRPr>
          </a:p>
        </p:txBody>
      </p:sp>
      <p:graphicFrame>
        <p:nvGraphicFramePr>
          <p:cNvPr id="5" name="Tableau 1"/>
          <p:cNvGraphicFramePr>
            <a:graphicFrameLocks noGrp="1"/>
          </p:cNvGraphicFramePr>
          <p:nvPr/>
        </p:nvGraphicFramePr>
        <p:xfrm>
          <a:off x="467544" y="1772816"/>
          <a:ext cx="8229601" cy="4389112"/>
        </p:xfrm>
        <a:graphic>
          <a:graphicData uri="http://schemas.openxmlformats.org/drawingml/2006/table">
            <a:tbl>
              <a:tblPr/>
              <a:tblGrid>
                <a:gridCol w="1368152"/>
                <a:gridCol w="936104"/>
                <a:gridCol w="864096"/>
                <a:gridCol w="1080120"/>
                <a:gridCol w="1296144"/>
                <a:gridCol w="1224136"/>
                <a:gridCol w="1460849"/>
              </a:tblGrid>
              <a:tr h="53366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Indicateurs</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Nature (flux/stock/indice)</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Fréquence</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date de disponibilité</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Forces </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Faiblesses</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Observations</a:t>
                      </a:r>
                    </a:p>
                  </a:txBody>
                  <a:tcPr marT="45722" marB="45722"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r>
              <a:tr h="76247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Production de la pêche</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Flux</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(Annuel)</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Fin septembre</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Mieux adapté pour l’étalonnage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Données infra annuelles non encore disponibles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Mise en place du dispositif de collecte mensuel en perspective</a:t>
                      </a: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24308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Exportation des crevettes et crustacées</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Flux</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(Annuel)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Deux mois après la fin du trimestre</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Mieux adapté pour l’étalonnage</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Ne prend pas en compte la production mise en consommation</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Données infra annuelles non encore disponibles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Mise en place du dispositif de collecte mensuel en perspective</a:t>
                      </a: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r>
              <a:tr h="40513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Trend</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N’a pas de coût</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Ne permet pas de bien apprécier la performance du secteur</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ChangeArrowheads="1"/>
          </p:cNvSpPr>
          <p:nvPr/>
        </p:nvSpPr>
        <p:spPr bwMode="auto">
          <a:xfrm>
            <a:off x="914400" y="609600"/>
            <a:ext cx="7010400" cy="369332"/>
          </a:xfrm>
          <a:prstGeom prst="rect">
            <a:avLst/>
          </a:prstGeom>
          <a:solidFill>
            <a:srgbClr val="FFEEB9"/>
          </a:solidFill>
          <a:ln w="9525">
            <a:noFill/>
            <a:miter lim="800000"/>
            <a:headEnd/>
            <a:tailEnd/>
          </a:ln>
        </p:spPr>
        <p:txBody>
          <a:bodyPr>
            <a:spAutoFit/>
          </a:bodyPr>
          <a:lstStyle/>
          <a:p>
            <a:pPr algn="ctr"/>
            <a:r>
              <a:rPr lang="fr-FR" altLang="fr-FR" dirty="0" smtClean="0">
                <a:latin typeface="Calibri" pitchFamily="34" charset="0"/>
              </a:rPr>
              <a:t>2. </a:t>
            </a:r>
            <a:r>
              <a:rPr lang="fr-FR" altLang="fr-FR" dirty="0">
                <a:latin typeface="Calibri" pitchFamily="34" charset="0"/>
              </a:rPr>
              <a:t>Méthodologie de calcul de la VA de la branche </a:t>
            </a:r>
            <a:r>
              <a:rPr lang="fr-FR" altLang="fr-FR" dirty="0" smtClean="0">
                <a:latin typeface="Calibri" pitchFamily="34" charset="0"/>
              </a:rPr>
              <a:t>pêche </a:t>
            </a:r>
            <a:r>
              <a:rPr lang="fr-FR" altLang="fr-FR" dirty="0">
                <a:latin typeface="Calibri" pitchFamily="34" charset="0"/>
              </a:rPr>
              <a:t>dans les </a:t>
            </a:r>
            <a:r>
              <a:rPr lang="fr-FR" altLang="fr-FR" dirty="0" smtClean="0">
                <a:latin typeface="Calibri" pitchFamily="34" charset="0"/>
              </a:rPr>
              <a:t>CNT</a:t>
            </a:r>
            <a:endParaRPr lang="fr-FR" altLang="fr-FR" dirty="0">
              <a:latin typeface="Calibri" pitchFamily="34" charset="0"/>
            </a:endParaRPr>
          </a:p>
        </p:txBody>
      </p:sp>
      <p:sp>
        <p:nvSpPr>
          <p:cNvPr id="10277" name="Rectangle 5"/>
          <p:cNvSpPr>
            <a:spLocks noChangeArrowheads="1"/>
          </p:cNvSpPr>
          <p:nvPr/>
        </p:nvSpPr>
        <p:spPr bwMode="auto">
          <a:xfrm>
            <a:off x="900113" y="1052513"/>
            <a:ext cx="7010400" cy="369332"/>
          </a:xfrm>
          <a:prstGeom prst="rect">
            <a:avLst/>
          </a:prstGeom>
          <a:solidFill>
            <a:srgbClr val="FFC000"/>
          </a:solidFill>
          <a:ln w="9525">
            <a:noFill/>
            <a:miter lim="800000"/>
            <a:headEnd/>
            <a:tailEnd/>
          </a:ln>
        </p:spPr>
        <p:txBody>
          <a:bodyPr>
            <a:spAutoFit/>
          </a:bodyPr>
          <a:lstStyle/>
          <a:p>
            <a:pPr algn="ctr"/>
            <a:r>
              <a:rPr lang="fr-FR" altLang="fr-FR" dirty="0" smtClean="0">
                <a:latin typeface="Calibri" pitchFamily="34" charset="0"/>
              </a:rPr>
              <a:t>2.3 Présentation des modèles éligible pour l’étalonnage </a:t>
            </a:r>
            <a:r>
              <a:rPr lang="fr-FR" altLang="fr-FR" sz="1100" dirty="0" smtClean="0">
                <a:latin typeface="Calibri" pitchFamily="34" charset="0"/>
              </a:rPr>
              <a:t>(avantage/inconvénients)</a:t>
            </a:r>
            <a:endParaRPr lang="en-US" altLang="fr-FR" sz="1100" dirty="0">
              <a:latin typeface="Calibri" pitchFamily="34" charset="0"/>
            </a:endParaRPr>
          </a:p>
        </p:txBody>
      </p:sp>
      <p:sp>
        <p:nvSpPr>
          <p:cNvPr id="6" name="Rectangle 5"/>
          <p:cNvSpPr>
            <a:spLocks noChangeArrowheads="1"/>
          </p:cNvSpPr>
          <p:nvPr/>
        </p:nvSpPr>
        <p:spPr bwMode="auto">
          <a:xfrm>
            <a:off x="945976" y="1556792"/>
            <a:ext cx="7010400" cy="4785926"/>
          </a:xfrm>
          <a:prstGeom prst="rect">
            <a:avLst/>
          </a:prstGeom>
          <a:solidFill>
            <a:schemeClr val="bg1"/>
          </a:solidFill>
          <a:ln w="9525">
            <a:noFill/>
            <a:miter lim="800000"/>
            <a:headEnd/>
            <a:tailEnd/>
          </a:ln>
        </p:spPr>
        <p:txBody>
          <a:bodyPr wrap="square">
            <a:spAutoFit/>
          </a:bodyPr>
          <a:lstStyle/>
          <a:p>
            <a:r>
              <a:rPr lang="fr-FR" dirty="0" smtClean="0">
                <a:latin typeface="Calibri" pitchFamily="34" charset="0"/>
              </a:rPr>
              <a:t>Plusieurs formes de spécifications peuvent être adoptées pour estimer le compte trimestriel  de la branche. Les indicateurs potentiels identifiés seront remplacés par leur valeur annualisée (somme annuelle ). Les modèles suivants sont éligibles :</a:t>
            </a:r>
          </a:p>
          <a:p>
            <a:r>
              <a:rPr lang="fr-FR" sz="800" dirty="0" smtClean="0"/>
              <a:t> </a:t>
            </a:r>
          </a:p>
          <a:p>
            <a:pPr>
              <a:lnSpc>
                <a:spcPct val="150000"/>
              </a:lnSpc>
            </a:pPr>
            <a:r>
              <a:rPr lang="fr-FR" b="1" dirty="0" smtClean="0"/>
              <a:t>Y= </a:t>
            </a:r>
            <a:r>
              <a:rPr lang="fr-FR" b="1" dirty="0" err="1" smtClean="0"/>
              <a:t>c.Trend</a:t>
            </a:r>
            <a:r>
              <a:rPr lang="fr-FR" b="1" dirty="0" smtClean="0"/>
              <a:t>+d+u                                                                             (i)</a:t>
            </a:r>
            <a:endParaRPr lang="fr-FR" dirty="0" smtClean="0"/>
          </a:p>
          <a:p>
            <a:pPr>
              <a:lnSpc>
                <a:spcPct val="150000"/>
              </a:lnSpc>
            </a:pPr>
            <a:r>
              <a:rPr lang="fr-FR" b="1" dirty="0" smtClean="0"/>
              <a:t>Y= </a:t>
            </a:r>
            <a:r>
              <a:rPr lang="fr-FR" b="1" dirty="0" err="1" smtClean="0"/>
              <a:t>a.ProdPêch</a:t>
            </a:r>
            <a:r>
              <a:rPr lang="fr-FR" b="1" dirty="0" smtClean="0"/>
              <a:t>+d+u                                                                     (ii)</a:t>
            </a:r>
          </a:p>
          <a:p>
            <a:pPr>
              <a:lnSpc>
                <a:spcPct val="150000"/>
              </a:lnSpc>
            </a:pPr>
            <a:r>
              <a:rPr lang="fr-FR" b="1" dirty="0" smtClean="0"/>
              <a:t>Y= </a:t>
            </a:r>
            <a:r>
              <a:rPr lang="fr-FR" b="1" dirty="0" err="1" smtClean="0"/>
              <a:t>b.ExpCrevt</a:t>
            </a:r>
            <a:r>
              <a:rPr lang="fr-FR" b="1" dirty="0" smtClean="0"/>
              <a:t>+d+u                                                                     (iii)</a:t>
            </a:r>
            <a:endParaRPr lang="fr-FR" dirty="0" smtClean="0"/>
          </a:p>
          <a:p>
            <a:pPr>
              <a:lnSpc>
                <a:spcPct val="150000"/>
              </a:lnSpc>
            </a:pPr>
            <a:r>
              <a:rPr lang="fr-FR" b="1" dirty="0" smtClean="0"/>
              <a:t>Y= </a:t>
            </a:r>
            <a:r>
              <a:rPr lang="fr-FR" b="1" dirty="0" err="1" smtClean="0"/>
              <a:t>a.ProdPêch</a:t>
            </a:r>
            <a:r>
              <a:rPr lang="fr-FR" b="1" dirty="0" smtClean="0"/>
              <a:t> + </a:t>
            </a:r>
            <a:r>
              <a:rPr lang="fr-FR" b="1" dirty="0" err="1" smtClean="0"/>
              <a:t>c.Trend</a:t>
            </a:r>
            <a:r>
              <a:rPr lang="fr-FR" b="1" dirty="0" smtClean="0"/>
              <a:t>+ d + u                                                (iv) </a:t>
            </a:r>
          </a:p>
          <a:p>
            <a:pPr>
              <a:lnSpc>
                <a:spcPct val="150000"/>
              </a:lnSpc>
            </a:pPr>
            <a:r>
              <a:rPr lang="fr-FR" b="1" dirty="0" smtClean="0"/>
              <a:t>Y= </a:t>
            </a:r>
            <a:r>
              <a:rPr lang="fr-FR" b="1" dirty="0" err="1" smtClean="0"/>
              <a:t>b.ExpCrevt</a:t>
            </a:r>
            <a:r>
              <a:rPr lang="fr-FR" b="1" dirty="0" smtClean="0"/>
              <a:t> + </a:t>
            </a:r>
            <a:r>
              <a:rPr lang="fr-FR" b="1" dirty="0" err="1" smtClean="0"/>
              <a:t>c.Trend</a:t>
            </a:r>
            <a:r>
              <a:rPr lang="fr-FR" b="1" dirty="0" smtClean="0"/>
              <a:t>+ d + u                                                  (v) </a:t>
            </a:r>
            <a:endParaRPr lang="fr-FR" dirty="0" smtClean="0"/>
          </a:p>
          <a:p>
            <a:pPr>
              <a:lnSpc>
                <a:spcPct val="150000"/>
              </a:lnSpc>
            </a:pPr>
            <a:r>
              <a:rPr lang="fr-FR" b="1" dirty="0" smtClean="0"/>
              <a:t>Y= </a:t>
            </a:r>
            <a:r>
              <a:rPr lang="fr-FR" b="1" dirty="0" err="1" smtClean="0"/>
              <a:t>a.ProdPêch</a:t>
            </a:r>
            <a:r>
              <a:rPr lang="fr-FR" b="1" dirty="0" smtClean="0"/>
              <a:t> + </a:t>
            </a:r>
            <a:r>
              <a:rPr lang="fr-FR" b="1" dirty="0" err="1" smtClean="0"/>
              <a:t>b.ExpCrevt</a:t>
            </a:r>
            <a:r>
              <a:rPr lang="fr-FR" b="1" baseline="-25000" dirty="0" smtClean="0"/>
              <a:t> </a:t>
            </a:r>
            <a:r>
              <a:rPr lang="fr-FR" b="1" dirty="0" smtClean="0"/>
              <a:t>+</a:t>
            </a:r>
            <a:r>
              <a:rPr lang="fr-FR" b="1" dirty="0" err="1" smtClean="0"/>
              <a:t>c.Trend</a:t>
            </a:r>
            <a:r>
              <a:rPr lang="fr-FR" b="1" dirty="0" smtClean="0"/>
              <a:t> + d + u                         (vi)</a:t>
            </a:r>
          </a:p>
          <a:p>
            <a:pPr>
              <a:lnSpc>
                <a:spcPct val="150000"/>
              </a:lnSpc>
            </a:pPr>
            <a:r>
              <a:rPr lang="fr-FR" b="1" dirty="0" smtClean="0"/>
              <a:t>où</a:t>
            </a:r>
          </a:p>
          <a:p>
            <a:r>
              <a:rPr lang="fr-FR" b="1" dirty="0" err="1" smtClean="0"/>
              <a:t>ProdPêch</a:t>
            </a:r>
            <a:r>
              <a:rPr lang="fr-FR" b="1" dirty="0" smtClean="0"/>
              <a:t> : </a:t>
            </a:r>
            <a:r>
              <a:rPr lang="fr-FR" altLang="fr-FR" dirty="0" smtClean="0">
                <a:solidFill>
                  <a:srgbClr val="000000"/>
                </a:solidFill>
                <a:latin typeface="Calibri" panose="020F0502020204030204" pitchFamily="34" charset="0"/>
                <a:cs typeface="Arial" panose="020B0604020202020204" pitchFamily="34" charset="0"/>
              </a:rPr>
              <a:t>Production de la pêche ; </a:t>
            </a:r>
          </a:p>
          <a:p>
            <a:r>
              <a:rPr lang="fr-FR" b="1" dirty="0" err="1" smtClean="0"/>
              <a:t>ExpCrevt</a:t>
            </a:r>
            <a:r>
              <a:rPr lang="fr-FR" dirty="0" smtClean="0">
                <a:solidFill>
                  <a:srgbClr val="000000"/>
                </a:solidFill>
                <a:latin typeface="Calibri" panose="020F0502020204030204" pitchFamily="34" charset="0"/>
                <a:cs typeface="Arial" panose="020B0604020202020204" pitchFamily="34" charset="0"/>
              </a:rPr>
              <a:t>: E</a:t>
            </a:r>
            <a:r>
              <a:rPr lang="fr-FR" altLang="fr-FR" dirty="0" smtClean="0">
                <a:solidFill>
                  <a:srgbClr val="000000"/>
                </a:solidFill>
                <a:latin typeface="Calibri" panose="020F0502020204030204" pitchFamily="34" charset="0"/>
                <a:cs typeface="Arial" panose="020B0604020202020204" pitchFamily="34" charset="0"/>
              </a:rPr>
              <a:t>xportation des crevettes et crustacées</a:t>
            </a:r>
            <a:endParaRPr lang="en-US" altLang="fr-FR" sz="1100" dirty="0">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ChangeArrowheads="1"/>
          </p:cNvSpPr>
          <p:nvPr/>
        </p:nvSpPr>
        <p:spPr bwMode="auto">
          <a:xfrm>
            <a:off x="914400" y="609600"/>
            <a:ext cx="7010400" cy="369332"/>
          </a:xfrm>
          <a:prstGeom prst="rect">
            <a:avLst/>
          </a:prstGeom>
          <a:solidFill>
            <a:srgbClr val="FFEEB9"/>
          </a:solidFill>
          <a:ln w="9525">
            <a:noFill/>
            <a:miter lim="800000"/>
            <a:headEnd/>
            <a:tailEnd/>
          </a:ln>
        </p:spPr>
        <p:txBody>
          <a:bodyPr>
            <a:spAutoFit/>
          </a:bodyPr>
          <a:lstStyle/>
          <a:p>
            <a:pPr algn="ctr"/>
            <a:r>
              <a:rPr lang="fr-FR" altLang="fr-FR" dirty="0" smtClean="0">
                <a:latin typeface="Calibri" pitchFamily="34" charset="0"/>
              </a:rPr>
              <a:t>2. </a:t>
            </a:r>
            <a:r>
              <a:rPr lang="fr-FR" altLang="fr-FR" dirty="0">
                <a:latin typeface="Calibri" pitchFamily="34" charset="0"/>
              </a:rPr>
              <a:t>Méthodologie de calcul de la VA de la branche </a:t>
            </a:r>
            <a:r>
              <a:rPr lang="fr-FR" altLang="fr-FR" dirty="0" smtClean="0">
                <a:latin typeface="Calibri" pitchFamily="34" charset="0"/>
              </a:rPr>
              <a:t>pêche </a:t>
            </a:r>
            <a:r>
              <a:rPr lang="fr-FR" altLang="fr-FR" dirty="0">
                <a:latin typeface="Calibri" pitchFamily="34" charset="0"/>
              </a:rPr>
              <a:t>dans les </a:t>
            </a:r>
            <a:r>
              <a:rPr lang="fr-FR" altLang="fr-FR" dirty="0" smtClean="0">
                <a:latin typeface="Calibri" pitchFamily="34" charset="0"/>
              </a:rPr>
              <a:t>CNT</a:t>
            </a:r>
            <a:endParaRPr lang="fr-FR" altLang="fr-FR" dirty="0">
              <a:latin typeface="Calibri" pitchFamily="34" charset="0"/>
            </a:endParaRPr>
          </a:p>
        </p:txBody>
      </p:sp>
      <p:sp>
        <p:nvSpPr>
          <p:cNvPr id="10277" name="Rectangle 5"/>
          <p:cNvSpPr>
            <a:spLocks noChangeArrowheads="1"/>
          </p:cNvSpPr>
          <p:nvPr/>
        </p:nvSpPr>
        <p:spPr bwMode="auto">
          <a:xfrm>
            <a:off x="900113" y="1052513"/>
            <a:ext cx="7010400" cy="369332"/>
          </a:xfrm>
          <a:prstGeom prst="rect">
            <a:avLst/>
          </a:prstGeom>
          <a:solidFill>
            <a:srgbClr val="FFC000"/>
          </a:solidFill>
          <a:ln w="9525">
            <a:noFill/>
            <a:miter lim="800000"/>
            <a:headEnd/>
            <a:tailEnd/>
          </a:ln>
        </p:spPr>
        <p:txBody>
          <a:bodyPr>
            <a:spAutoFit/>
          </a:bodyPr>
          <a:lstStyle/>
          <a:p>
            <a:pPr algn="ctr"/>
            <a:r>
              <a:rPr lang="fr-FR" altLang="fr-FR" dirty="0" smtClean="0">
                <a:latin typeface="Calibri" pitchFamily="34" charset="0"/>
              </a:rPr>
              <a:t>2.3 Préparation des fichiers</a:t>
            </a:r>
            <a:endParaRPr lang="en-US" altLang="fr-FR" dirty="0">
              <a:latin typeface="Calibri" pitchFamily="34" charset="0"/>
            </a:endParaRPr>
          </a:p>
        </p:txBody>
      </p:sp>
      <p:graphicFrame>
        <p:nvGraphicFramePr>
          <p:cNvPr id="5" name="Tableau 1"/>
          <p:cNvGraphicFramePr>
            <a:graphicFrameLocks noGrp="1"/>
          </p:cNvGraphicFramePr>
          <p:nvPr/>
        </p:nvGraphicFramePr>
        <p:xfrm>
          <a:off x="467544" y="1772816"/>
          <a:ext cx="8424936" cy="4114804"/>
        </p:xfrm>
        <a:graphic>
          <a:graphicData uri="http://schemas.openxmlformats.org/drawingml/2006/table">
            <a:tbl>
              <a:tblPr/>
              <a:tblGrid>
                <a:gridCol w="1815719"/>
                <a:gridCol w="1136609"/>
                <a:gridCol w="1768541"/>
                <a:gridCol w="1307317"/>
                <a:gridCol w="1670461"/>
                <a:gridCol w="726289"/>
              </a:tblGrid>
              <a:tr h="53366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Liste des fichiers</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Type (Excel, batch, texte)</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Contenu</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Résultats produits</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Fichiers dépendants</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Observations</a:t>
                      </a:r>
                    </a:p>
                  </a:txBody>
                  <a:tcPr marT="45722" marB="45722"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r>
              <a:tr h="29762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Flow_agg_va_pech.foret</a:t>
                      </a: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Excel</a:t>
                      </a: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Valeur ajouté de la branche</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24308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Flow_rel_ind_pech.foret</a:t>
                      </a: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Excel</a:t>
                      </a: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Indicateur relié à la valeur ajoutée: trend</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r>
              <a:tr h="40513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batch_flow_pech.foret</a:t>
                      </a: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batch</a:t>
                      </a: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Programme</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6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Flow_agg_va_pech.foret</a:t>
                      </a: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6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Flow_rel_ind_pech.foret</a:t>
                      </a: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29762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Flow_res_pech.foret</a:t>
                      </a: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Excel</a:t>
                      </a: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CNT de la branche</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Paramètres d’étalonnage</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ChangeArrowheads="1"/>
          </p:cNvSpPr>
          <p:nvPr/>
        </p:nvSpPr>
        <p:spPr bwMode="auto">
          <a:xfrm>
            <a:off x="914400" y="609600"/>
            <a:ext cx="7010400" cy="369332"/>
          </a:xfrm>
          <a:prstGeom prst="rect">
            <a:avLst/>
          </a:prstGeom>
          <a:solidFill>
            <a:srgbClr val="FFEEB9"/>
          </a:solidFill>
          <a:ln w="9525">
            <a:noFill/>
            <a:miter lim="800000"/>
            <a:headEnd/>
            <a:tailEnd/>
          </a:ln>
        </p:spPr>
        <p:txBody>
          <a:bodyPr>
            <a:spAutoFit/>
          </a:bodyPr>
          <a:lstStyle/>
          <a:p>
            <a:pPr algn="ctr"/>
            <a:r>
              <a:rPr lang="fr-FR" altLang="fr-FR" dirty="0" smtClean="0">
                <a:latin typeface="Calibri" pitchFamily="34" charset="0"/>
              </a:rPr>
              <a:t>3. </a:t>
            </a:r>
            <a:r>
              <a:rPr lang="fr-FR" altLang="fr-FR" dirty="0">
                <a:latin typeface="Calibri" pitchFamily="34" charset="0"/>
              </a:rPr>
              <a:t>Tests d’étalonnage réalisés et leurs </a:t>
            </a:r>
            <a:r>
              <a:rPr lang="fr-FR" altLang="fr-FR" dirty="0" smtClean="0">
                <a:latin typeface="Calibri" pitchFamily="34" charset="0"/>
              </a:rPr>
              <a:t>limites</a:t>
            </a:r>
            <a:endParaRPr lang="fr-FR" altLang="fr-FR" dirty="0">
              <a:latin typeface="Calibri" pitchFamily="34" charset="0"/>
            </a:endParaRPr>
          </a:p>
        </p:txBody>
      </p:sp>
      <p:sp>
        <p:nvSpPr>
          <p:cNvPr id="10277" name="Rectangle 5"/>
          <p:cNvSpPr>
            <a:spLocks noChangeArrowheads="1"/>
          </p:cNvSpPr>
          <p:nvPr/>
        </p:nvSpPr>
        <p:spPr bwMode="auto">
          <a:xfrm>
            <a:off x="900113" y="1052513"/>
            <a:ext cx="7010400" cy="646331"/>
          </a:xfrm>
          <a:prstGeom prst="rect">
            <a:avLst/>
          </a:prstGeom>
          <a:solidFill>
            <a:schemeClr val="bg1"/>
          </a:solidFill>
          <a:ln w="9525">
            <a:noFill/>
            <a:miter lim="800000"/>
            <a:headEnd/>
            <a:tailEnd/>
          </a:ln>
        </p:spPr>
        <p:txBody>
          <a:bodyPr>
            <a:spAutoFit/>
          </a:bodyPr>
          <a:lstStyle/>
          <a:p>
            <a:pPr>
              <a:buFont typeface="Arial" pitchFamily="34" charset="0"/>
              <a:buChar char="•"/>
            </a:pPr>
            <a:r>
              <a:rPr lang="fr-FR" altLang="fr-FR" dirty="0">
                <a:latin typeface="Calibri" pitchFamily="34" charset="0"/>
              </a:rPr>
              <a:t> </a:t>
            </a:r>
            <a:r>
              <a:rPr lang="fr-FR" altLang="fr-FR" dirty="0" smtClean="0">
                <a:latin typeface="Calibri" pitchFamily="34" charset="0"/>
              </a:rPr>
              <a:t>Test 1 : agrégats annuels= valeur ajoutée de la branche Pêche-Sylviculture; indicateur trimestriel=trend;  modèle utilisé= (i), </a:t>
            </a:r>
          </a:p>
        </p:txBody>
      </p:sp>
      <p:sp>
        <p:nvSpPr>
          <p:cNvPr id="6" name="Rectangle 5"/>
          <p:cNvSpPr>
            <a:spLocks noChangeArrowheads="1"/>
          </p:cNvSpPr>
          <p:nvPr/>
        </p:nvSpPr>
        <p:spPr bwMode="auto">
          <a:xfrm>
            <a:off x="899592" y="5589240"/>
            <a:ext cx="7010400" cy="923330"/>
          </a:xfrm>
          <a:prstGeom prst="rect">
            <a:avLst/>
          </a:prstGeom>
          <a:solidFill>
            <a:schemeClr val="bg1"/>
          </a:solidFill>
          <a:ln w="9525">
            <a:noFill/>
            <a:miter lim="800000"/>
            <a:headEnd/>
            <a:tailEnd/>
          </a:ln>
        </p:spPr>
        <p:txBody>
          <a:bodyPr>
            <a:spAutoFit/>
          </a:bodyPr>
          <a:lstStyle/>
          <a:p>
            <a:r>
              <a:rPr lang="fr-FR" altLang="fr-FR" dirty="0" smtClean="0">
                <a:latin typeface="Calibri" pitchFamily="34" charset="0"/>
              </a:rPr>
              <a:t>Commentaires: Le trend semble suivre l’évolution de la VA pêche mais avec une corrélation assez forte </a:t>
            </a:r>
            <a:r>
              <a:rPr lang="fr-FR" altLang="fr-FR" dirty="0" smtClean="0">
                <a:solidFill>
                  <a:srgbClr val="FF0000"/>
                </a:solidFill>
                <a:latin typeface="Calibri" pitchFamily="34" charset="0"/>
              </a:rPr>
              <a:t>(</a:t>
            </a:r>
            <a:r>
              <a:rPr lang="fr-FR" dirty="0" smtClean="0">
                <a:solidFill>
                  <a:srgbClr val="FF0000"/>
                </a:solidFill>
                <a:latin typeface="Calibri" pitchFamily="34" charset="0"/>
              </a:rPr>
              <a:t>0,989</a:t>
            </a:r>
            <a:r>
              <a:rPr lang="fr-FR" altLang="fr-FR" dirty="0" smtClean="0">
                <a:solidFill>
                  <a:srgbClr val="FF0000"/>
                </a:solidFill>
                <a:latin typeface="Calibri" pitchFamily="34" charset="0"/>
              </a:rPr>
              <a:t>)</a:t>
            </a:r>
            <a:r>
              <a:rPr lang="fr-FR" altLang="fr-FR" dirty="0" smtClean="0">
                <a:latin typeface="Calibri" pitchFamily="34" charset="0"/>
              </a:rPr>
              <a:t>. Toutefois, la nécessité de rechercher d’autre indicateurs s’impose</a:t>
            </a:r>
            <a:endParaRPr lang="en-US" altLang="fr-FR" dirty="0">
              <a:latin typeface="Calibri" pitchFamily="34" charset="0"/>
            </a:endParaRPr>
          </a:p>
        </p:txBody>
      </p:sp>
      <p:graphicFrame>
        <p:nvGraphicFramePr>
          <p:cNvPr id="8" name="Graphique 7"/>
          <p:cNvGraphicFramePr>
            <a:graphicFrameLocks/>
          </p:cNvGraphicFramePr>
          <p:nvPr/>
        </p:nvGraphicFramePr>
        <p:xfrm>
          <a:off x="971600" y="1988840"/>
          <a:ext cx="6984776" cy="3080172"/>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p:cNvSpPr/>
          <p:nvPr/>
        </p:nvSpPr>
        <p:spPr>
          <a:xfrm>
            <a:off x="1403648" y="5075892"/>
            <a:ext cx="6264696" cy="369332"/>
          </a:xfrm>
          <a:prstGeom prst="rect">
            <a:avLst/>
          </a:prstGeom>
        </p:spPr>
        <p:txBody>
          <a:bodyPr wrap="square">
            <a:spAutoFit/>
          </a:bodyPr>
          <a:lstStyle/>
          <a:p>
            <a:r>
              <a:rPr lang="fr-FR" altLang="fr-FR" dirty="0" smtClean="0">
                <a:latin typeface="Calibri" pitchFamily="34" charset="0"/>
              </a:rPr>
              <a:t>Graphique : Trend –valeur ajoutée annuelle de la branche Pêche</a:t>
            </a:r>
            <a:endParaRPr lang="en-US" altLang="fr-FR" dirty="0">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ChangeArrowheads="1"/>
          </p:cNvSpPr>
          <p:nvPr/>
        </p:nvSpPr>
        <p:spPr bwMode="auto">
          <a:xfrm>
            <a:off x="914400" y="609600"/>
            <a:ext cx="7010400" cy="369332"/>
          </a:xfrm>
          <a:prstGeom prst="rect">
            <a:avLst/>
          </a:prstGeom>
          <a:solidFill>
            <a:srgbClr val="FFEEB9"/>
          </a:solidFill>
          <a:ln w="9525">
            <a:noFill/>
            <a:miter lim="800000"/>
            <a:headEnd/>
            <a:tailEnd/>
          </a:ln>
        </p:spPr>
        <p:txBody>
          <a:bodyPr>
            <a:spAutoFit/>
          </a:bodyPr>
          <a:lstStyle/>
          <a:p>
            <a:pPr algn="ctr"/>
            <a:r>
              <a:rPr lang="fr-FR" altLang="fr-FR" dirty="0">
                <a:latin typeface="Calibri" pitchFamily="34" charset="0"/>
              </a:rPr>
              <a:t>4</a:t>
            </a:r>
            <a:r>
              <a:rPr lang="fr-FR" altLang="fr-FR" dirty="0" smtClean="0">
                <a:latin typeface="Calibri" pitchFamily="34" charset="0"/>
              </a:rPr>
              <a:t>. </a:t>
            </a:r>
            <a:r>
              <a:rPr lang="fr-FR" altLang="fr-FR" dirty="0">
                <a:latin typeface="Calibri" pitchFamily="34" charset="0"/>
              </a:rPr>
              <a:t>Dispositif de collecte, de mise à jour et de validation des </a:t>
            </a:r>
            <a:r>
              <a:rPr lang="fr-FR" altLang="fr-FR" dirty="0" smtClean="0">
                <a:latin typeface="Calibri" pitchFamily="34" charset="0"/>
              </a:rPr>
              <a:t>données</a:t>
            </a:r>
            <a:endParaRPr lang="fr-FR" altLang="fr-FR" dirty="0">
              <a:latin typeface="Calibri" pitchFamily="34" charset="0"/>
            </a:endParaRPr>
          </a:p>
        </p:txBody>
      </p:sp>
      <p:sp>
        <p:nvSpPr>
          <p:cNvPr id="10277" name="Rectangle 5"/>
          <p:cNvSpPr>
            <a:spLocks noChangeArrowheads="1"/>
          </p:cNvSpPr>
          <p:nvPr/>
        </p:nvSpPr>
        <p:spPr bwMode="auto">
          <a:xfrm>
            <a:off x="900113" y="1052513"/>
            <a:ext cx="7010400" cy="4108817"/>
          </a:xfrm>
          <a:prstGeom prst="rect">
            <a:avLst/>
          </a:prstGeom>
          <a:solidFill>
            <a:schemeClr val="bg1"/>
          </a:solidFill>
          <a:ln w="9525">
            <a:noFill/>
            <a:miter lim="800000"/>
            <a:headEnd/>
            <a:tailEnd/>
          </a:ln>
        </p:spPr>
        <p:txBody>
          <a:bodyPr>
            <a:spAutoFit/>
          </a:bodyPr>
          <a:lstStyle/>
          <a:p>
            <a:pPr>
              <a:lnSpc>
                <a:spcPct val="150000"/>
              </a:lnSpc>
              <a:buFont typeface="Arial" pitchFamily="34" charset="0"/>
              <a:buChar char="•"/>
            </a:pPr>
            <a:r>
              <a:rPr lang="en-US" altLang="fr-FR" dirty="0" smtClean="0">
                <a:latin typeface="Calibri" pitchFamily="34" charset="0"/>
              </a:rPr>
              <a:t> </a:t>
            </a:r>
            <a:r>
              <a:rPr lang="en-US" altLang="fr-FR" dirty="0" smtClean="0">
                <a:latin typeface="Calibri" pitchFamily="34" charset="0"/>
              </a:rPr>
              <a:t>Le s</a:t>
            </a:r>
            <a:r>
              <a:rPr lang="fr-FR" altLang="fr-FR" dirty="0" err="1" smtClean="0">
                <a:latin typeface="Calibri" pitchFamily="34" charset="0"/>
              </a:rPr>
              <a:t>ervice</a:t>
            </a:r>
            <a:r>
              <a:rPr lang="fr-FR" altLang="fr-FR" dirty="0" smtClean="0">
                <a:latin typeface="Calibri" pitchFamily="34" charset="0"/>
              </a:rPr>
              <a:t> en charge des statistiques </a:t>
            </a:r>
            <a:r>
              <a:rPr lang="fr-FR" altLang="fr-FR" dirty="0" smtClean="0">
                <a:latin typeface="Calibri" pitchFamily="34" charset="0"/>
              </a:rPr>
              <a:t>du secteur primaire </a:t>
            </a:r>
            <a:r>
              <a:rPr lang="en-US" altLang="fr-FR" dirty="0" err="1" smtClean="0">
                <a:latin typeface="Calibri" pitchFamily="34" charset="0"/>
              </a:rPr>
              <a:t>existe</a:t>
            </a:r>
            <a:r>
              <a:rPr lang="en-US" altLang="fr-FR" dirty="0" smtClean="0">
                <a:latin typeface="Calibri" pitchFamily="34" charset="0"/>
              </a:rPr>
              <a:t> </a:t>
            </a:r>
            <a:r>
              <a:rPr lang="en-US" altLang="fr-FR" dirty="0" smtClean="0">
                <a:latin typeface="Calibri" pitchFamily="34" charset="0"/>
              </a:rPr>
              <a:t>à </a:t>
            </a:r>
            <a:r>
              <a:rPr lang="en-US" altLang="fr-FR" dirty="0" err="1" smtClean="0">
                <a:latin typeface="Calibri" pitchFamily="34" charset="0"/>
              </a:rPr>
              <a:t>l’Institut</a:t>
            </a:r>
            <a:r>
              <a:rPr lang="en-US" altLang="fr-FR" dirty="0" smtClean="0">
                <a:latin typeface="Calibri" pitchFamily="34" charset="0"/>
              </a:rPr>
              <a:t>;</a:t>
            </a:r>
          </a:p>
          <a:p>
            <a:pPr>
              <a:lnSpc>
                <a:spcPct val="150000"/>
              </a:lnSpc>
              <a:buFont typeface="Arial" pitchFamily="34" charset="0"/>
              <a:buChar char="•"/>
            </a:pPr>
            <a:r>
              <a:rPr lang="en-US" altLang="fr-FR" dirty="0" smtClean="0">
                <a:latin typeface="Calibri" pitchFamily="34" charset="0"/>
              </a:rPr>
              <a:t> La cellule CNT </a:t>
            </a:r>
            <a:r>
              <a:rPr lang="en-US" altLang="fr-FR" dirty="0" err="1" smtClean="0">
                <a:latin typeface="Calibri" pitchFamily="34" charset="0"/>
              </a:rPr>
              <a:t>travaille</a:t>
            </a:r>
            <a:r>
              <a:rPr lang="en-US" altLang="fr-FR" dirty="0" smtClean="0">
                <a:latin typeface="Calibri" pitchFamily="34" charset="0"/>
              </a:rPr>
              <a:t> en </a:t>
            </a:r>
            <a:r>
              <a:rPr lang="en-US" altLang="fr-FR" dirty="0" err="1" smtClean="0">
                <a:latin typeface="Calibri" pitchFamily="34" charset="0"/>
              </a:rPr>
              <a:t>étroite</a:t>
            </a:r>
            <a:r>
              <a:rPr lang="en-US" altLang="fr-FR" dirty="0" smtClean="0">
                <a:latin typeface="Calibri" pitchFamily="34" charset="0"/>
              </a:rPr>
              <a:t> collaboration avec </a:t>
            </a:r>
            <a:r>
              <a:rPr lang="fr-FR" altLang="fr-FR" dirty="0" smtClean="0">
                <a:latin typeface="Calibri" pitchFamily="34" charset="0"/>
              </a:rPr>
              <a:t>le Service en charge des statistiques du </a:t>
            </a:r>
            <a:r>
              <a:rPr lang="fr-FR" altLang="fr-FR" dirty="0" err="1" smtClean="0">
                <a:latin typeface="Calibri" pitchFamily="34" charset="0"/>
              </a:rPr>
              <a:t>du</a:t>
            </a:r>
            <a:r>
              <a:rPr lang="fr-FR" altLang="fr-FR" dirty="0" smtClean="0">
                <a:latin typeface="Calibri" pitchFamily="34" charset="0"/>
              </a:rPr>
              <a:t> secteur primaire </a:t>
            </a:r>
            <a:r>
              <a:rPr lang="en-US" altLang="fr-FR" dirty="0" smtClean="0">
                <a:latin typeface="Calibri" pitchFamily="34" charset="0"/>
              </a:rPr>
              <a:t>;</a:t>
            </a:r>
            <a:endParaRPr lang="en-US" altLang="fr-FR" dirty="0" smtClean="0">
              <a:latin typeface="Calibri" pitchFamily="34" charset="0"/>
            </a:endParaRPr>
          </a:p>
          <a:p>
            <a:pPr>
              <a:lnSpc>
                <a:spcPct val="150000"/>
              </a:lnSpc>
              <a:buFont typeface="Arial" pitchFamily="34" charset="0"/>
              <a:buChar char="•"/>
            </a:pPr>
            <a:r>
              <a:rPr lang="en-US" altLang="fr-FR" dirty="0" smtClean="0">
                <a:latin typeface="Calibri" pitchFamily="34" charset="0"/>
              </a:rPr>
              <a:t> La validation des </a:t>
            </a:r>
            <a:r>
              <a:rPr lang="en-US" altLang="fr-FR" dirty="0" err="1" smtClean="0">
                <a:latin typeface="Calibri" pitchFamily="34" charset="0"/>
              </a:rPr>
              <a:t>données</a:t>
            </a:r>
            <a:r>
              <a:rPr lang="en-US" altLang="fr-FR" dirty="0" smtClean="0">
                <a:latin typeface="Calibri" pitchFamily="34" charset="0"/>
              </a:rPr>
              <a:t> input (</a:t>
            </a:r>
            <a:r>
              <a:rPr lang="en-US" altLang="fr-FR" dirty="0" err="1" smtClean="0">
                <a:latin typeface="Calibri" pitchFamily="34" charset="0"/>
              </a:rPr>
              <a:t>indicateurs</a:t>
            </a:r>
            <a:r>
              <a:rPr lang="en-US" altLang="fr-FR" dirty="0" smtClean="0">
                <a:latin typeface="Calibri" pitchFamily="34" charset="0"/>
              </a:rPr>
              <a:t>) se </a:t>
            </a:r>
            <a:r>
              <a:rPr lang="en-US" altLang="fr-FR" dirty="0" err="1" smtClean="0">
                <a:latin typeface="Calibri" pitchFamily="34" charset="0"/>
              </a:rPr>
              <a:t>fera</a:t>
            </a:r>
            <a:r>
              <a:rPr lang="en-US" altLang="fr-FR" dirty="0" smtClean="0">
                <a:latin typeface="Calibri" pitchFamily="34" charset="0"/>
              </a:rPr>
              <a:t> avec les structures/services </a:t>
            </a:r>
            <a:r>
              <a:rPr lang="en-US" altLang="fr-FR" dirty="0" err="1" smtClean="0">
                <a:latin typeface="Calibri" pitchFamily="34" charset="0"/>
              </a:rPr>
              <a:t>producteurs</a:t>
            </a:r>
            <a:r>
              <a:rPr lang="en-US" altLang="fr-FR" dirty="0" smtClean="0">
                <a:latin typeface="Calibri" pitchFamily="34" charset="0"/>
              </a:rPr>
              <a:t> de </a:t>
            </a:r>
            <a:r>
              <a:rPr lang="en-US" altLang="fr-FR" dirty="0" err="1" smtClean="0">
                <a:latin typeface="Calibri" pitchFamily="34" charset="0"/>
              </a:rPr>
              <a:t>ces</a:t>
            </a:r>
            <a:r>
              <a:rPr lang="en-US" altLang="fr-FR" dirty="0" smtClean="0">
                <a:latin typeface="Calibri" pitchFamily="34" charset="0"/>
              </a:rPr>
              <a:t> </a:t>
            </a:r>
            <a:r>
              <a:rPr lang="en-US" altLang="fr-FR" dirty="0" err="1" smtClean="0">
                <a:latin typeface="Calibri" pitchFamily="34" charset="0"/>
              </a:rPr>
              <a:t>indicateurs</a:t>
            </a:r>
            <a:r>
              <a:rPr lang="en-US" altLang="fr-FR" dirty="0" smtClean="0">
                <a:latin typeface="Calibri" pitchFamily="34" charset="0"/>
              </a:rPr>
              <a:t>;</a:t>
            </a:r>
          </a:p>
          <a:p>
            <a:pPr>
              <a:lnSpc>
                <a:spcPct val="150000"/>
              </a:lnSpc>
              <a:buFont typeface="Arial" pitchFamily="34" charset="0"/>
              <a:buChar char="•"/>
            </a:pPr>
            <a:r>
              <a:rPr lang="en-US" altLang="fr-FR" dirty="0" smtClean="0">
                <a:latin typeface="Calibri" pitchFamily="34" charset="0"/>
              </a:rPr>
              <a:t> La validation des CNT se </a:t>
            </a:r>
            <a:r>
              <a:rPr lang="en-US" altLang="fr-FR" dirty="0" err="1" smtClean="0">
                <a:latin typeface="Calibri" pitchFamily="34" charset="0"/>
              </a:rPr>
              <a:t>fera</a:t>
            </a:r>
            <a:r>
              <a:rPr lang="en-US" altLang="fr-FR" dirty="0" smtClean="0">
                <a:latin typeface="Calibri" pitchFamily="34" charset="0"/>
              </a:rPr>
              <a:t> au </a:t>
            </a:r>
            <a:r>
              <a:rPr lang="en-US" altLang="fr-FR" dirty="0" err="1" smtClean="0">
                <a:latin typeface="Calibri" pitchFamily="34" charset="0"/>
              </a:rPr>
              <a:t>sein</a:t>
            </a:r>
            <a:r>
              <a:rPr lang="en-US" altLang="fr-FR" dirty="0" smtClean="0">
                <a:latin typeface="Calibri" pitchFamily="34" charset="0"/>
              </a:rPr>
              <a:t> du </a:t>
            </a:r>
            <a:r>
              <a:rPr lang="en-US" altLang="fr-FR" dirty="0" err="1" smtClean="0">
                <a:latin typeface="Calibri" pitchFamily="34" charset="0"/>
              </a:rPr>
              <a:t>comité</a:t>
            </a:r>
            <a:r>
              <a:rPr lang="en-US" altLang="fr-FR" dirty="0" smtClean="0">
                <a:latin typeface="Calibri" pitchFamily="34" charset="0"/>
              </a:rPr>
              <a:t> PIB-TOFE;</a:t>
            </a:r>
          </a:p>
          <a:p>
            <a:pPr>
              <a:lnSpc>
                <a:spcPct val="150000"/>
              </a:lnSpc>
              <a:buFont typeface="Arial" pitchFamily="34" charset="0"/>
              <a:buChar char="•"/>
            </a:pPr>
            <a:r>
              <a:rPr lang="en-US" altLang="fr-FR" dirty="0" smtClean="0">
                <a:latin typeface="Calibri" pitchFamily="34" charset="0"/>
              </a:rPr>
              <a:t> Le </a:t>
            </a:r>
            <a:r>
              <a:rPr lang="en-US" altLang="fr-FR" dirty="0" err="1" smtClean="0">
                <a:latin typeface="Calibri" pitchFamily="34" charset="0"/>
              </a:rPr>
              <a:t>dispositif</a:t>
            </a:r>
            <a:r>
              <a:rPr lang="en-US" altLang="fr-FR" dirty="0" smtClean="0">
                <a:latin typeface="Calibri" pitchFamily="34" charset="0"/>
              </a:rPr>
              <a:t> de </a:t>
            </a:r>
            <a:r>
              <a:rPr lang="en-US" altLang="fr-FR" dirty="0" err="1" smtClean="0">
                <a:latin typeface="Calibri" pitchFamily="34" charset="0"/>
              </a:rPr>
              <a:t>mise</a:t>
            </a:r>
            <a:r>
              <a:rPr lang="en-US" altLang="fr-FR" dirty="0" smtClean="0">
                <a:latin typeface="Calibri" pitchFamily="34" charset="0"/>
              </a:rPr>
              <a:t> à jour </a:t>
            </a:r>
            <a:r>
              <a:rPr lang="en-US" altLang="fr-FR" dirty="0" err="1" smtClean="0">
                <a:latin typeface="Calibri" pitchFamily="34" charset="0"/>
              </a:rPr>
              <a:t>est</a:t>
            </a:r>
            <a:r>
              <a:rPr lang="en-US" altLang="fr-FR" dirty="0" smtClean="0">
                <a:latin typeface="Calibri" pitchFamily="34" charset="0"/>
              </a:rPr>
              <a:t> </a:t>
            </a:r>
            <a:r>
              <a:rPr lang="en-US" altLang="fr-FR" dirty="0" err="1" smtClean="0">
                <a:latin typeface="Calibri" pitchFamily="34" charset="0"/>
              </a:rPr>
              <a:t>intimement</a:t>
            </a:r>
            <a:r>
              <a:rPr lang="en-US" altLang="fr-FR" dirty="0" smtClean="0">
                <a:latin typeface="Calibri" pitchFamily="34" charset="0"/>
              </a:rPr>
              <a:t> </a:t>
            </a:r>
            <a:r>
              <a:rPr lang="en-US" altLang="fr-FR" dirty="0" err="1" smtClean="0">
                <a:latin typeface="Calibri" pitchFamily="34" charset="0"/>
              </a:rPr>
              <a:t>lié</a:t>
            </a:r>
            <a:r>
              <a:rPr lang="en-US" altLang="fr-FR" dirty="0" smtClean="0">
                <a:latin typeface="Calibri" pitchFamily="34" charset="0"/>
              </a:rPr>
              <a:t> au </a:t>
            </a:r>
            <a:r>
              <a:rPr lang="en-US" altLang="fr-FR" dirty="0" err="1" smtClean="0">
                <a:latin typeface="Calibri" pitchFamily="34" charset="0"/>
              </a:rPr>
              <a:t>travaux</a:t>
            </a:r>
            <a:r>
              <a:rPr lang="en-US" altLang="fr-FR" dirty="0" smtClean="0">
                <a:latin typeface="Calibri" pitchFamily="34" charset="0"/>
              </a:rPr>
              <a:t> </a:t>
            </a:r>
            <a:r>
              <a:rPr lang="en-US" altLang="fr-FR" dirty="0" err="1" smtClean="0">
                <a:latin typeface="Calibri" pitchFamily="34" charset="0"/>
              </a:rPr>
              <a:t>sur</a:t>
            </a:r>
            <a:r>
              <a:rPr lang="en-US" altLang="fr-FR" dirty="0" smtClean="0">
                <a:latin typeface="Calibri" pitchFamily="34" charset="0"/>
              </a:rPr>
              <a:t> les </a:t>
            </a:r>
            <a:r>
              <a:rPr lang="en-US" altLang="fr-FR" dirty="0" err="1" smtClean="0">
                <a:latin typeface="Calibri" pitchFamily="34" charset="0"/>
              </a:rPr>
              <a:t>comptes</a:t>
            </a:r>
            <a:r>
              <a:rPr lang="en-US" altLang="fr-FR" dirty="0" smtClean="0">
                <a:latin typeface="Calibri" pitchFamily="34" charset="0"/>
              </a:rPr>
              <a:t> </a:t>
            </a:r>
            <a:r>
              <a:rPr lang="en-US" altLang="fr-FR" dirty="0" err="1" smtClean="0">
                <a:latin typeface="Calibri" pitchFamily="34" charset="0"/>
              </a:rPr>
              <a:t>annuels</a:t>
            </a:r>
            <a:r>
              <a:rPr lang="en-US" altLang="fr-FR" dirty="0" smtClean="0">
                <a:latin typeface="Calibri" pitchFamily="34" charset="0"/>
              </a:rPr>
              <a:t> </a:t>
            </a:r>
            <a:r>
              <a:rPr lang="en-US" altLang="fr-FR" dirty="0" err="1" smtClean="0">
                <a:latin typeface="Calibri" pitchFamily="34" charset="0"/>
              </a:rPr>
              <a:t>définitifs</a:t>
            </a:r>
            <a:r>
              <a:rPr lang="en-US" altLang="fr-FR" dirty="0" smtClean="0">
                <a:latin typeface="Calibri" pitchFamily="34" charset="0"/>
              </a:rPr>
              <a:t>.</a:t>
            </a:r>
          </a:p>
          <a:p>
            <a:pPr>
              <a:buFont typeface="Arial" pitchFamily="34" charset="0"/>
              <a:buChar char="•"/>
            </a:pPr>
            <a:endParaRPr lang="en-US" altLang="fr-FR" dirty="0">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ChangeArrowheads="1"/>
          </p:cNvSpPr>
          <p:nvPr/>
        </p:nvSpPr>
        <p:spPr bwMode="auto">
          <a:xfrm>
            <a:off x="914400" y="609600"/>
            <a:ext cx="7010400" cy="369332"/>
          </a:xfrm>
          <a:prstGeom prst="rect">
            <a:avLst/>
          </a:prstGeom>
          <a:solidFill>
            <a:srgbClr val="FFEEB9"/>
          </a:solidFill>
          <a:ln w="9525">
            <a:noFill/>
            <a:miter lim="800000"/>
            <a:headEnd/>
            <a:tailEnd/>
          </a:ln>
        </p:spPr>
        <p:txBody>
          <a:bodyPr>
            <a:spAutoFit/>
          </a:bodyPr>
          <a:lstStyle/>
          <a:p>
            <a:pPr algn="ctr"/>
            <a:r>
              <a:rPr lang="fr-FR" altLang="fr-FR" dirty="0" smtClean="0">
                <a:latin typeface="Calibri" pitchFamily="34" charset="0"/>
              </a:rPr>
              <a:t>5. Perspectives</a:t>
            </a:r>
            <a:endParaRPr lang="fr-FR" altLang="fr-FR" dirty="0">
              <a:latin typeface="Calibri" pitchFamily="34" charset="0"/>
            </a:endParaRPr>
          </a:p>
        </p:txBody>
      </p:sp>
      <p:sp>
        <p:nvSpPr>
          <p:cNvPr id="10277" name="Rectangle 5"/>
          <p:cNvSpPr>
            <a:spLocks noChangeArrowheads="1"/>
          </p:cNvSpPr>
          <p:nvPr/>
        </p:nvSpPr>
        <p:spPr bwMode="auto">
          <a:xfrm>
            <a:off x="900113" y="1052513"/>
            <a:ext cx="7010400" cy="2031325"/>
          </a:xfrm>
          <a:prstGeom prst="rect">
            <a:avLst/>
          </a:prstGeom>
          <a:solidFill>
            <a:schemeClr val="bg1"/>
          </a:solidFill>
          <a:ln w="9525">
            <a:noFill/>
            <a:miter lim="800000"/>
            <a:headEnd/>
            <a:tailEnd/>
          </a:ln>
        </p:spPr>
        <p:txBody>
          <a:bodyPr>
            <a:spAutoFit/>
          </a:bodyPr>
          <a:lstStyle/>
          <a:p>
            <a:pPr>
              <a:buFont typeface="Arial" pitchFamily="34" charset="0"/>
              <a:buChar char="•"/>
            </a:pPr>
            <a:r>
              <a:rPr lang="fr-FR" altLang="fr-FR" dirty="0" smtClean="0">
                <a:latin typeface="Calibri" pitchFamily="34" charset="0"/>
              </a:rPr>
              <a:t> Collecte d’indicateurs conjoncturels pour affiner l ’étalonnage;</a:t>
            </a:r>
          </a:p>
          <a:p>
            <a:endParaRPr lang="fr-FR" altLang="fr-FR" dirty="0" smtClean="0">
              <a:latin typeface="Calibri" pitchFamily="34" charset="0"/>
            </a:endParaRPr>
          </a:p>
          <a:p>
            <a:pPr>
              <a:buFont typeface="Arial" pitchFamily="34" charset="0"/>
              <a:buChar char="•"/>
            </a:pPr>
            <a:r>
              <a:rPr lang="fr-FR" altLang="fr-FR" dirty="0" smtClean="0">
                <a:latin typeface="Calibri" pitchFamily="34" charset="0"/>
              </a:rPr>
              <a:t>Mise en place d’un dispositif de collecte régulière auprès de la Direction de la Pêche;</a:t>
            </a:r>
          </a:p>
          <a:p>
            <a:endParaRPr lang="fr-FR" altLang="fr-FR" dirty="0" smtClean="0">
              <a:latin typeface="Calibri" pitchFamily="34" charset="0"/>
            </a:endParaRPr>
          </a:p>
          <a:p>
            <a:pPr>
              <a:buFont typeface="Arial" pitchFamily="34" charset="0"/>
              <a:buChar char="•"/>
            </a:pPr>
            <a:r>
              <a:rPr lang="fr-FR" altLang="fr-FR" dirty="0" smtClean="0">
                <a:latin typeface="Calibri" pitchFamily="34" charset="0"/>
              </a:rPr>
              <a:t> Assistance technique  à apporter à la Direction de la Pêche en matières de collecte et de traitement des données.</a:t>
            </a:r>
            <a:endParaRPr lang="en-US" altLang="fr-FR" dirty="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3_Charte AFRITA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3_Charte AFRITAC">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charte graphique AFRITAC</Template>
  <TotalTime>44652</TotalTime>
  <Words>661</Words>
  <Application>Microsoft Office PowerPoint</Application>
  <PresentationFormat>Affichage à l'écran (4:3)</PresentationFormat>
  <Paragraphs>125</Paragraphs>
  <Slides>10</Slides>
  <Notes>10</Notes>
  <HiddenSlides>0</HiddenSlides>
  <MMClips>0</MMClips>
  <ScaleCrop>false</ScaleCrop>
  <HeadingPairs>
    <vt:vector size="6" baseType="variant">
      <vt:variant>
        <vt:lpstr>Thème</vt:lpstr>
      </vt:variant>
      <vt:variant>
        <vt:i4>1</vt:i4>
      </vt:variant>
      <vt:variant>
        <vt:lpstr>Serveurs OLE incorporés</vt:lpstr>
      </vt:variant>
      <vt:variant>
        <vt:i4>0</vt:i4>
      </vt:variant>
      <vt:variant>
        <vt:lpstr>Titres des diapositives</vt:lpstr>
      </vt:variant>
      <vt:variant>
        <vt:i4>10</vt:i4>
      </vt:variant>
    </vt:vector>
  </HeadingPairs>
  <TitlesOfParts>
    <vt:vector size="11" baseType="lpstr">
      <vt:lpstr>13_Charte AFRITAC</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Company>International Monetary Fund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régional d’assistance technique du FMI pour l’Afrique de l’Ouest (AFRITAC de l’Ouest) Grand Popo, Benin 12 - 16 juillet 2010</dc:title>
  <dc:creator>Pegoue, Achille</dc:creator>
  <cp:lastModifiedBy>gtygu</cp:lastModifiedBy>
  <cp:revision>1437</cp:revision>
  <cp:lastPrinted>2014-05-15T11:47:50Z</cp:lastPrinted>
  <dcterms:created xsi:type="dcterms:W3CDTF">2010-07-07T08:37:34Z</dcterms:created>
  <dcterms:modified xsi:type="dcterms:W3CDTF">2015-01-19T07:30:06Z</dcterms:modified>
</cp:coreProperties>
</file>