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5" r:id="rId2"/>
    <p:sldId id="335" r:id="rId3"/>
    <p:sldId id="333" r:id="rId4"/>
    <p:sldId id="334" r:id="rId5"/>
    <p:sldId id="329" r:id="rId6"/>
    <p:sldId id="330" r:id="rId7"/>
    <p:sldId id="337" r:id="rId8"/>
    <p:sldId id="338" r:id="rId9"/>
    <p:sldId id="308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01">
          <p15:clr>
            <a:srgbClr val="A4A3A4"/>
          </p15:clr>
        </p15:guide>
        <p15:guide id="2" orient="horz" pos="935">
          <p15:clr>
            <a:srgbClr val="A4A3A4"/>
          </p15:clr>
        </p15:guide>
        <p15:guide id="3" orient="horz" pos="164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 pos="1207">
          <p15:clr>
            <a:srgbClr val="A4A3A4"/>
          </p15:clr>
        </p15:guide>
        <p15:guide id="6" pos="476">
          <p15:clr>
            <a:srgbClr val="A4A3A4"/>
          </p15:clr>
        </p15:guide>
        <p15:guide id="7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0000"/>
    <a:srgbClr val="336599"/>
    <a:srgbClr val="6279B6"/>
    <a:srgbClr val="0000CC"/>
    <a:srgbClr val="D1DEEB"/>
    <a:srgbClr val="8CADCE"/>
    <a:srgbClr val="233977"/>
    <a:srgbClr val="B1BCDA"/>
    <a:srgbClr val="7C8F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8098" autoAdjust="0"/>
  </p:normalViewPr>
  <p:slideViewPr>
    <p:cSldViewPr>
      <p:cViewPr varScale="1">
        <p:scale>
          <a:sx n="70" d="100"/>
          <a:sy n="70" d="100"/>
        </p:scale>
        <p:origin x="1398" y="66"/>
      </p:cViewPr>
      <p:guideLst>
        <p:guide orient="horz" pos="2001"/>
        <p:guide orient="horz" pos="935"/>
        <p:guide orient="horz" pos="164"/>
        <p:guide orient="horz" pos="3884"/>
        <p:guide orient="horz" pos="1207"/>
        <p:guide pos="476"/>
        <p:guide pos="55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440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9DB514-A2DE-46A8-9CD2-69CD9399E32A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443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0BD84B-F0CF-4404-B173-F31E35C29558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523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857E8E-366D-4C30-927D-2D26B7E87E46}" type="slidenum">
              <a:rPr lang="en-GB"/>
              <a:pPr/>
              <a:t>1</a:t>
            </a:fld>
            <a:endParaRPr lang="en-GB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8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00A037-B90E-4F58-98C0-A7DDDD974A3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89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00A037-B90E-4F58-98C0-A7DDDD974A3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3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00A037-B90E-4F58-98C0-A7DDDD974A3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347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8BA9-8DE4-477E-B82D-B68BD9E2F827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6703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8BA9-8DE4-477E-B82D-B68BD9E2F827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4086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00A037-B90E-4F58-98C0-A7DDDD974A3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34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00A037-B90E-4F58-98C0-A7DDDD974A3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82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3" name="Picture 17" descr="bridgetitl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0013"/>
            <a:ext cx="9144000" cy="701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05588"/>
            <a:ext cx="2133600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05588"/>
            <a:ext cx="2133600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992336-4BAD-41C5-AEFC-88F7DA25C390}" type="slidenum">
              <a:rPr lang="en-GB"/>
              <a:pPr/>
              <a:t>‹N°›</a:t>
            </a:fld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808288" y="5408613"/>
            <a:ext cx="3455987" cy="1152525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808288" y="620713"/>
            <a:ext cx="3384550" cy="24844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8153013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260350"/>
            <a:ext cx="2071688" cy="5832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67425" cy="5832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05193755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720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84313"/>
            <a:ext cx="7283450" cy="460851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75893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720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3565525" cy="4608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5125" y="1484313"/>
            <a:ext cx="3565525" cy="4608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4751001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140832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7736915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3565525" cy="4608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5125" y="1484313"/>
            <a:ext cx="3565525" cy="4608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207492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0952143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0845269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8984713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7063999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4160041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 descr="bridgeinside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2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0350"/>
            <a:ext cx="829151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728345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wipe dir="r"/>
  </p:transition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808288" y="5408613"/>
            <a:ext cx="5760156" cy="1152525"/>
          </a:xfrm>
        </p:spPr>
        <p:txBody>
          <a:bodyPr/>
          <a:lstStyle/>
          <a:p>
            <a:r>
              <a:rPr lang="fr-FR"/>
              <a:t>Michel Mouyelo-Katoula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 rot="20968500">
            <a:off x="431010" y="1997561"/>
            <a:ext cx="8578230" cy="2074040"/>
          </a:xfrm>
          <a:prstGeom prst="rect">
            <a:avLst/>
          </a:prstGeom>
          <a:gradFill flip="none" rotWithShape="1">
            <a:gsLst>
              <a:gs pos="0">
                <a:srgbClr val="0000CC">
                  <a:shade val="30000"/>
                  <a:satMod val="115000"/>
                </a:srgbClr>
              </a:gs>
              <a:gs pos="50000">
                <a:srgbClr val="0000CC">
                  <a:shade val="67500"/>
                  <a:satMod val="115000"/>
                </a:srgbClr>
              </a:gs>
              <a:gs pos="100000">
                <a:srgbClr val="0000CC">
                  <a:shade val="100000"/>
                  <a:satMod val="115000"/>
                </a:srgbClr>
              </a:gs>
            </a:gsLst>
            <a:lin ang="18900000" scaled="1"/>
            <a:tileRect/>
          </a:gradFill>
          <a:ln w="6350">
            <a:solidFill>
              <a:srgbClr val="6279B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000" b="1" dirty="0"/>
              <a:t>Comptabilité Nationale– Activités de décomposition du PIB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077200" y="6188075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3DE3089-B448-497D-ACAC-FD6B3E7AA2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1" name="Title 1"/>
          <p:cNvSpPr txBox="1">
            <a:spLocks/>
          </p:cNvSpPr>
          <p:nvPr/>
        </p:nvSpPr>
        <p:spPr bwMode="auto">
          <a:xfrm>
            <a:off x="1691680" y="2456892"/>
            <a:ext cx="5292588" cy="1728192"/>
          </a:xfrm>
          <a:prstGeom prst="roundRect">
            <a:avLst/>
          </a:prstGeom>
          <a:gradFill flip="none" rotWithShape="1">
            <a:gsLst>
              <a:gs pos="0">
                <a:srgbClr val="0000CC">
                  <a:shade val="30000"/>
                  <a:satMod val="115000"/>
                </a:srgbClr>
              </a:gs>
              <a:gs pos="50000">
                <a:srgbClr val="0000CC">
                  <a:shade val="67500"/>
                  <a:satMod val="115000"/>
                </a:srgbClr>
              </a:gs>
              <a:gs pos="100000">
                <a:srgbClr val="0000CC">
                  <a:shade val="100000"/>
                  <a:satMod val="115000"/>
                </a:srgbClr>
              </a:gs>
            </a:gsLst>
            <a:lin ang="18900000" scaled="1"/>
            <a:tileRect/>
          </a:gradFill>
          <a:ln w="6350">
            <a:solidFill>
              <a:srgbClr val="6279B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algn="ctr">
              <a:defRPr sz="2400" b="1"/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r>
              <a:rPr lang="fr-FR" sz="3200" dirty="0"/>
              <a:t>Décomposition</a:t>
            </a:r>
            <a:r>
              <a:rPr lang="en-US" sz="3200" dirty="0"/>
              <a:t> du PIB</a:t>
            </a:r>
          </a:p>
        </p:txBody>
      </p:sp>
    </p:spTree>
    <p:extLst>
      <p:ext uri="{BB962C8B-B14F-4D97-AF65-F5344CB8AC3E}">
        <p14:creationId xmlns:p14="http://schemas.microsoft.com/office/powerpoint/2010/main" val="2410504794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077200" y="6188075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3DE3089-B448-497D-ACAC-FD6B3E7AA26F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16" name="Rounded Rectangle 15"/>
          <p:cNvSpPr/>
          <p:nvPr/>
        </p:nvSpPr>
        <p:spPr>
          <a:xfrm>
            <a:off x="395536" y="4221644"/>
            <a:ext cx="7848872" cy="129558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latin typeface="+mj-lt"/>
              </a:rPr>
              <a:t>“</a:t>
            </a:r>
            <a:r>
              <a:rPr lang="fr-FR" sz="4000" b="1" dirty="0"/>
              <a:t>Emprunter</a:t>
            </a:r>
            <a:r>
              <a:rPr lang="fr-FR" sz="4000" b="1" dirty="0">
                <a:latin typeface="+mj-lt"/>
              </a:rPr>
              <a:t>” une structure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95536" y="5572096"/>
            <a:ext cx="7848872" cy="59436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latin typeface="+mj-lt"/>
              </a:rPr>
              <a:t>Utiliser l’avis d’un expert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95536" y="2708920"/>
            <a:ext cx="7848872" cy="144016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latin typeface="+mj-lt"/>
              </a:rPr>
              <a:t>“Emprunter” une quantité ou un volume par tête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395535" y="1776232"/>
            <a:ext cx="7848873" cy="86068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>
                <a:latin typeface="+mj-lt"/>
              </a:rPr>
              <a:t>Extrapolation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95536" y="1106448"/>
            <a:ext cx="7848872" cy="59436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latin typeface="+mj-lt"/>
              </a:rPr>
              <a:t>Estimation directe</a:t>
            </a:r>
          </a:p>
        </p:txBody>
      </p:sp>
      <p:sp>
        <p:nvSpPr>
          <p:cNvPr id="3" name="Heptagon 2"/>
          <p:cNvSpPr/>
          <p:nvPr/>
        </p:nvSpPr>
        <p:spPr>
          <a:xfrm>
            <a:off x="7842" y="1187604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1</a:t>
            </a:r>
          </a:p>
        </p:txBody>
      </p:sp>
      <p:sp>
        <p:nvSpPr>
          <p:cNvPr id="18" name="Heptagon 17"/>
          <p:cNvSpPr/>
          <p:nvPr/>
        </p:nvSpPr>
        <p:spPr>
          <a:xfrm>
            <a:off x="-15283" y="1990548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2</a:t>
            </a:r>
          </a:p>
        </p:txBody>
      </p:sp>
      <p:sp>
        <p:nvSpPr>
          <p:cNvPr id="19" name="Heptagon 18"/>
          <p:cNvSpPr/>
          <p:nvPr/>
        </p:nvSpPr>
        <p:spPr>
          <a:xfrm>
            <a:off x="0" y="3212976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3</a:t>
            </a:r>
          </a:p>
        </p:txBody>
      </p:sp>
      <p:sp>
        <p:nvSpPr>
          <p:cNvPr id="23" name="Heptagon 22"/>
          <p:cNvSpPr/>
          <p:nvPr/>
        </p:nvSpPr>
        <p:spPr>
          <a:xfrm>
            <a:off x="-15283" y="4653414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4</a:t>
            </a:r>
          </a:p>
        </p:txBody>
      </p:sp>
      <p:sp>
        <p:nvSpPr>
          <p:cNvPr id="24" name="Heptagon 23"/>
          <p:cNvSpPr/>
          <p:nvPr/>
        </p:nvSpPr>
        <p:spPr>
          <a:xfrm>
            <a:off x="0" y="5653252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5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 bwMode="auto">
          <a:xfrm>
            <a:off x="-15283" y="-87085"/>
            <a:ext cx="8259691" cy="820621"/>
          </a:xfrm>
          <a:prstGeom prst="roundRect">
            <a:avLst/>
          </a:prstGeom>
          <a:gradFill flip="none" rotWithShape="1">
            <a:gsLst>
              <a:gs pos="0">
                <a:srgbClr val="0000CC">
                  <a:shade val="30000"/>
                  <a:satMod val="115000"/>
                </a:srgbClr>
              </a:gs>
              <a:gs pos="50000">
                <a:srgbClr val="0000CC">
                  <a:shade val="67500"/>
                  <a:satMod val="115000"/>
                </a:srgbClr>
              </a:gs>
              <a:gs pos="100000">
                <a:srgbClr val="0000CC">
                  <a:shade val="100000"/>
                  <a:satMod val="115000"/>
                </a:srgbClr>
              </a:gs>
            </a:gsLst>
            <a:lin ang="18900000" scaled="1"/>
            <a:tileRect/>
          </a:gradFill>
          <a:ln w="6350">
            <a:solidFill>
              <a:srgbClr val="6279B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algn="ctr">
              <a:defRPr sz="2400" b="1"/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r>
              <a:rPr lang="fr-FR" sz="3200" dirty="0"/>
              <a:t>Cinq approches pour décomposer le PIB</a:t>
            </a:r>
          </a:p>
        </p:txBody>
      </p:sp>
    </p:spTree>
    <p:extLst>
      <p:ext uri="{BB962C8B-B14F-4D97-AF65-F5344CB8AC3E}">
        <p14:creationId xmlns:p14="http://schemas.microsoft.com/office/powerpoint/2010/main" val="87374706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 animBg="1"/>
      <p:bldP spid="21" grpId="0" animBg="1"/>
      <p:bldP spid="22" grpId="0" animBg="1"/>
      <p:bldP spid="3" grpId="0" animBg="1"/>
      <p:bldP spid="18" grpId="0" animBg="1"/>
      <p:bldP spid="19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077200" y="6188075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3DE3089-B448-497D-ACAC-FD6B3E7AA26F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16" name="Rounded Rectangle 15"/>
          <p:cNvSpPr/>
          <p:nvPr/>
        </p:nvSpPr>
        <p:spPr>
          <a:xfrm>
            <a:off x="395536" y="4221644"/>
            <a:ext cx="1944216" cy="129558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+mj-lt"/>
              </a:rPr>
              <a:t>“Emprunter” une structure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95536" y="5572096"/>
            <a:ext cx="1944216" cy="59436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Utiliser l’avis d’un expert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95536" y="2708920"/>
            <a:ext cx="1944216" cy="144016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+mj-lt"/>
              </a:rPr>
              <a:t>“Emprunter” une quantité ou un volume par tête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395536" y="1776232"/>
            <a:ext cx="1979712" cy="86068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>
                <a:latin typeface="+mj-lt"/>
              </a:rPr>
              <a:t>Extrapolation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95536" y="1106448"/>
            <a:ext cx="1944216" cy="59436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>
                <a:latin typeface="+mj-lt"/>
              </a:rPr>
              <a:t>Estimation directe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067944" y="4221644"/>
            <a:ext cx="4896544" cy="1295588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solidFill>
                  <a:schemeClr val="tx1"/>
                </a:solidFill>
                <a:latin typeface="+mj-lt"/>
              </a:rPr>
              <a:t>Ajuster la structure “Empruntée” pa</a:t>
            </a:r>
            <a:r>
              <a:rPr lang="fr-FR" b="1" dirty="0">
                <a:solidFill>
                  <a:schemeClr val="tx1"/>
                </a:solidFill>
                <a:latin typeface="+mj-lt"/>
              </a:rPr>
              <a:t>r un </a:t>
            </a:r>
            <a:r>
              <a:rPr lang="fr-FR" sz="1800" b="1" dirty="0">
                <a:solidFill>
                  <a:schemeClr val="tx1"/>
                </a:solidFill>
                <a:latin typeface="+mj-lt"/>
              </a:rPr>
              <a:t>vecteur d’indices de niveaux de prix </a:t>
            </a:r>
            <a:r>
              <a:rPr lang="fr-FR" b="1" dirty="0">
                <a:solidFill>
                  <a:schemeClr val="tx1"/>
                </a:solidFill>
              </a:rPr>
              <a:t>entre les deux pays </a:t>
            </a:r>
            <a:endParaRPr lang="fr-FR" sz="1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483768" y="5589240"/>
            <a:ext cx="6480720" cy="59436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50" b="1" dirty="0">
                <a:solidFill>
                  <a:schemeClr val="tx1"/>
                </a:solidFill>
                <a:latin typeface="+mj-lt"/>
              </a:rPr>
              <a:t>Consulter les détaillants, les fabricants, les spécialistes du marketing, les chambres de commerce et d'autres sources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067944" y="2708920"/>
            <a:ext cx="4896544" cy="144016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solidFill>
                  <a:schemeClr val="tx1"/>
                </a:solidFill>
                <a:latin typeface="+mj-lt"/>
              </a:rPr>
              <a:t>Multiplier la quantité ou le volume, par tête, par la population du “Pays emprunteur” et les indices de niveaux de prix entre les deux pays 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483768" y="1776232"/>
            <a:ext cx="6480720" cy="86068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solidFill>
                  <a:schemeClr val="tx1"/>
                </a:solidFill>
                <a:latin typeface="+mj-lt"/>
              </a:rPr>
              <a:t>Mise à jour d’une décomposition des dépenses d’une année antérieure selon des hypothèses sur la croissance démographique et l’évolution des prix, </a:t>
            </a:r>
            <a:r>
              <a:rPr lang="fr-FR" sz="1800" b="1" dirty="0" err="1">
                <a:solidFill>
                  <a:schemeClr val="tx1"/>
                </a:solidFill>
                <a:latin typeface="+mj-lt"/>
              </a:rPr>
              <a:t>etc</a:t>
            </a:r>
            <a:endParaRPr lang="fr-FR" sz="1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483768" y="1106448"/>
            <a:ext cx="6480720" cy="59436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+mj-lt"/>
              </a:rPr>
              <a:t>La</a:t>
            </a:r>
            <a:r>
              <a:rPr lang="fr-FR" sz="1800" b="1" dirty="0">
                <a:solidFill>
                  <a:schemeClr val="tx1"/>
                </a:solidFill>
                <a:latin typeface="+mj-lt"/>
              </a:rPr>
              <a:t> méthode préférée, si les sources de données existent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483768" y="2708920"/>
            <a:ext cx="1584176" cy="28083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55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Exige le regroupement des pays pour chaque Position Elémentaire (PE) ou groupes de PE</a:t>
            </a:r>
          </a:p>
        </p:txBody>
      </p:sp>
      <p:sp>
        <p:nvSpPr>
          <p:cNvPr id="3" name="Heptagon 2"/>
          <p:cNvSpPr/>
          <p:nvPr/>
        </p:nvSpPr>
        <p:spPr>
          <a:xfrm>
            <a:off x="7842" y="1187604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1</a:t>
            </a:r>
          </a:p>
        </p:txBody>
      </p:sp>
      <p:sp>
        <p:nvSpPr>
          <p:cNvPr id="18" name="Heptagon 17"/>
          <p:cNvSpPr/>
          <p:nvPr/>
        </p:nvSpPr>
        <p:spPr>
          <a:xfrm>
            <a:off x="-15283" y="1990548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2</a:t>
            </a:r>
          </a:p>
        </p:txBody>
      </p:sp>
      <p:sp>
        <p:nvSpPr>
          <p:cNvPr id="19" name="Heptagon 18"/>
          <p:cNvSpPr/>
          <p:nvPr/>
        </p:nvSpPr>
        <p:spPr>
          <a:xfrm>
            <a:off x="0" y="3212976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3</a:t>
            </a:r>
          </a:p>
        </p:txBody>
      </p:sp>
      <p:sp>
        <p:nvSpPr>
          <p:cNvPr id="23" name="Heptagon 22"/>
          <p:cNvSpPr/>
          <p:nvPr/>
        </p:nvSpPr>
        <p:spPr>
          <a:xfrm>
            <a:off x="-15283" y="4653414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4</a:t>
            </a:r>
          </a:p>
        </p:txBody>
      </p:sp>
      <p:sp>
        <p:nvSpPr>
          <p:cNvPr id="24" name="Heptagon 23"/>
          <p:cNvSpPr/>
          <p:nvPr/>
        </p:nvSpPr>
        <p:spPr>
          <a:xfrm>
            <a:off x="0" y="5653252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5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 bwMode="auto">
          <a:xfrm>
            <a:off x="-15283" y="0"/>
            <a:ext cx="8259691" cy="820621"/>
          </a:xfrm>
          <a:prstGeom prst="roundRect">
            <a:avLst/>
          </a:prstGeom>
          <a:gradFill flip="none" rotWithShape="1">
            <a:gsLst>
              <a:gs pos="0">
                <a:srgbClr val="0000CC">
                  <a:shade val="30000"/>
                  <a:satMod val="115000"/>
                </a:srgbClr>
              </a:gs>
              <a:gs pos="50000">
                <a:srgbClr val="0000CC">
                  <a:shade val="67500"/>
                  <a:satMod val="115000"/>
                </a:srgbClr>
              </a:gs>
              <a:gs pos="100000">
                <a:srgbClr val="0000CC">
                  <a:shade val="100000"/>
                  <a:satMod val="115000"/>
                </a:srgbClr>
              </a:gs>
            </a:gsLst>
            <a:lin ang="18900000" scaled="1"/>
            <a:tileRect/>
          </a:gradFill>
          <a:ln w="6350">
            <a:solidFill>
              <a:srgbClr val="6279B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algn="ctr">
              <a:defRPr sz="2400" b="1"/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r>
              <a:rPr lang="fr-FR" dirty="0"/>
              <a:t>Cinq approches pour décomposer le PIB</a:t>
            </a:r>
          </a:p>
        </p:txBody>
      </p:sp>
    </p:spTree>
    <p:extLst>
      <p:ext uri="{BB962C8B-B14F-4D97-AF65-F5344CB8AC3E}">
        <p14:creationId xmlns:p14="http://schemas.microsoft.com/office/powerpoint/2010/main" val="383284440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" grpId="0" animBg="1"/>
      <p:bldP spid="18" grpId="0" animBg="1"/>
      <p:bldP spid="19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7873" y="548680"/>
            <a:ext cx="2232248" cy="78003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>
                <a:solidFill>
                  <a:srgbClr val="000000"/>
                </a:solidFill>
              </a:rPr>
              <a:t>Choisir une PE</a:t>
            </a:r>
          </a:p>
        </p:txBody>
      </p:sp>
      <p:cxnSp>
        <p:nvCxnSpPr>
          <p:cNvPr id="21" name="Shape 18"/>
          <p:cNvCxnSpPr>
            <a:stCxn id="49" idx="2"/>
            <a:endCxn id="59" idx="0"/>
          </p:cNvCxnSpPr>
          <p:nvPr/>
        </p:nvCxnSpPr>
        <p:spPr>
          <a:xfrm rot="5400000">
            <a:off x="2602028" y="3527088"/>
            <a:ext cx="549759" cy="643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52"/>
          <p:cNvCxnSpPr>
            <a:stCxn id="49" idx="1"/>
            <a:endCxn id="23" idx="0"/>
          </p:cNvCxnSpPr>
          <p:nvPr/>
        </p:nvCxnSpPr>
        <p:spPr>
          <a:xfrm rot="10800000" flipV="1">
            <a:off x="1236708" y="2430585"/>
            <a:ext cx="450696" cy="618915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hape 42"/>
          <p:cNvCxnSpPr>
            <a:stCxn id="107" idx="3"/>
            <a:endCxn id="132" idx="2"/>
          </p:cNvCxnSpPr>
          <p:nvPr/>
        </p:nvCxnSpPr>
        <p:spPr>
          <a:xfrm flipV="1">
            <a:off x="7368331" y="3960483"/>
            <a:ext cx="803608" cy="531708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itle 1"/>
          <p:cNvSpPr txBox="1">
            <a:spLocks/>
          </p:cNvSpPr>
          <p:nvPr/>
        </p:nvSpPr>
        <p:spPr bwMode="auto">
          <a:xfrm>
            <a:off x="6389" y="0"/>
            <a:ext cx="6665906" cy="420004"/>
          </a:xfrm>
          <a:prstGeom prst="roundRect">
            <a:avLst/>
          </a:prstGeom>
          <a:gradFill flip="none" rotWithShape="1">
            <a:gsLst>
              <a:gs pos="0">
                <a:srgbClr val="0000CC">
                  <a:shade val="30000"/>
                  <a:satMod val="115000"/>
                </a:srgbClr>
              </a:gs>
              <a:gs pos="50000">
                <a:srgbClr val="0000CC">
                  <a:shade val="67500"/>
                  <a:satMod val="115000"/>
                </a:srgbClr>
              </a:gs>
              <a:gs pos="100000">
                <a:srgbClr val="0000CC">
                  <a:shade val="100000"/>
                  <a:satMod val="115000"/>
                </a:srgbClr>
              </a:gs>
            </a:gsLst>
            <a:lin ang="18900000" scaled="1"/>
            <a:tileRect/>
          </a:gradFill>
          <a:ln w="6350">
            <a:solidFill>
              <a:srgbClr val="6279B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>
              <a:defRPr sz="2400" b="1"/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r>
              <a:rPr lang="fr-FR" dirty="0"/>
              <a:t>Un processus Conditionnel étape-par-étape</a:t>
            </a:r>
          </a:p>
        </p:txBody>
      </p:sp>
      <p:cxnSp>
        <p:nvCxnSpPr>
          <p:cNvPr id="64" name="Shape 52"/>
          <p:cNvCxnSpPr>
            <a:stCxn id="59" idx="1"/>
            <a:endCxn id="25" idx="0"/>
          </p:cNvCxnSpPr>
          <p:nvPr/>
        </p:nvCxnSpPr>
        <p:spPr>
          <a:xfrm rot="10800000" flipV="1">
            <a:off x="1259632" y="4635062"/>
            <a:ext cx="414902" cy="1308226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94"/>
          <p:cNvGrpSpPr/>
          <p:nvPr/>
        </p:nvGrpSpPr>
        <p:grpSpPr>
          <a:xfrm>
            <a:off x="1687404" y="1605745"/>
            <a:ext cx="2385439" cy="1649681"/>
            <a:chOff x="0" y="2988917"/>
            <a:chExt cx="2240565" cy="1429658"/>
          </a:xfrm>
        </p:grpSpPr>
        <p:sp>
          <p:nvSpPr>
            <p:cNvPr id="49" name="Diamond 48"/>
            <p:cNvSpPr/>
            <p:nvPr/>
          </p:nvSpPr>
          <p:spPr>
            <a:xfrm>
              <a:off x="0" y="2988917"/>
              <a:ext cx="2240565" cy="1429658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58284" y="3459843"/>
              <a:ext cx="1524000" cy="49530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>
                  <a:solidFill>
                    <a:srgbClr val="000000"/>
                  </a:solidFill>
                </a:rPr>
                <a:t>Y a-t- il des données pour 2017?</a:t>
              </a:r>
            </a:p>
          </p:txBody>
        </p:sp>
      </p:grpSp>
      <p:sp>
        <p:nvSpPr>
          <p:cNvPr id="87" name="Diamond 86"/>
          <p:cNvSpPr/>
          <p:nvPr/>
        </p:nvSpPr>
        <p:spPr>
          <a:xfrm>
            <a:off x="4669405" y="1448780"/>
            <a:ext cx="2493981" cy="1753482"/>
          </a:xfrm>
          <a:prstGeom prst="diamond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94" name="Rounded Rectangle 93"/>
          <p:cNvSpPr/>
          <p:nvPr/>
        </p:nvSpPr>
        <p:spPr>
          <a:xfrm>
            <a:off x="5148295" y="2020720"/>
            <a:ext cx="1524000" cy="6096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rgbClr val="000000"/>
                </a:solidFill>
              </a:rPr>
              <a:t>Y a-t- il un pays ayant un volume par tête similaire?</a:t>
            </a:r>
          </a:p>
        </p:txBody>
      </p:sp>
      <p:sp>
        <p:nvSpPr>
          <p:cNvPr id="59" name="Diamond 58"/>
          <p:cNvSpPr/>
          <p:nvPr/>
        </p:nvSpPr>
        <p:spPr>
          <a:xfrm>
            <a:off x="1674534" y="3805185"/>
            <a:ext cx="2398309" cy="1659754"/>
          </a:xfrm>
          <a:prstGeom prst="diamond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96" name="Rounded Rectangle 95"/>
          <p:cNvSpPr/>
          <p:nvPr/>
        </p:nvSpPr>
        <p:spPr>
          <a:xfrm>
            <a:off x="2075608" y="4352817"/>
            <a:ext cx="1524000" cy="6096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rgbClr val="000000"/>
                </a:solidFill>
              </a:rPr>
              <a:t>Y a-t- il des données pour une année antérieure?</a:t>
            </a:r>
          </a:p>
        </p:txBody>
      </p:sp>
      <p:grpSp>
        <p:nvGrpSpPr>
          <p:cNvPr id="106" name="Group 105"/>
          <p:cNvGrpSpPr/>
          <p:nvPr/>
        </p:nvGrpSpPr>
        <p:grpSpPr>
          <a:xfrm>
            <a:off x="4496348" y="3598657"/>
            <a:ext cx="2871983" cy="1787068"/>
            <a:chOff x="5233626" y="3078844"/>
            <a:chExt cx="2240565" cy="1429658"/>
          </a:xfrm>
        </p:grpSpPr>
        <p:sp>
          <p:nvSpPr>
            <p:cNvPr id="107" name="Diamond 106"/>
            <p:cNvSpPr/>
            <p:nvPr/>
          </p:nvSpPr>
          <p:spPr>
            <a:xfrm>
              <a:off x="5233626" y="3078844"/>
              <a:ext cx="2240565" cy="1429658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5625362" y="3511399"/>
              <a:ext cx="1275479" cy="47499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solidFill>
                    <a:srgbClr val="000000"/>
                  </a:solidFill>
                </a:rPr>
                <a:t>Y a-t- il un pays ayant une structure similaire?</a:t>
              </a:r>
            </a:p>
          </p:txBody>
        </p:sp>
      </p:grpSp>
      <p:cxnSp>
        <p:nvCxnSpPr>
          <p:cNvPr id="116" name="Shape 52"/>
          <p:cNvCxnSpPr>
            <a:cxnSpLocks/>
            <a:stCxn id="10" idx="3"/>
            <a:endCxn id="89" idx="1"/>
          </p:cNvCxnSpPr>
          <p:nvPr/>
        </p:nvCxnSpPr>
        <p:spPr>
          <a:xfrm>
            <a:off x="2270121" y="938697"/>
            <a:ext cx="890559" cy="123182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hape 18"/>
          <p:cNvCxnSpPr>
            <a:stCxn id="87" idx="3"/>
            <a:endCxn id="91" idx="2"/>
          </p:cNvCxnSpPr>
          <p:nvPr/>
        </p:nvCxnSpPr>
        <p:spPr>
          <a:xfrm flipV="1">
            <a:off x="7163386" y="1936119"/>
            <a:ext cx="942141" cy="389402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hape 52"/>
          <p:cNvCxnSpPr>
            <a:stCxn id="59" idx="3"/>
            <a:endCxn id="87" idx="1"/>
          </p:cNvCxnSpPr>
          <p:nvPr/>
        </p:nvCxnSpPr>
        <p:spPr>
          <a:xfrm flipV="1">
            <a:off x="4072843" y="2325521"/>
            <a:ext cx="596562" cy="2309541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hape 52"/>
          <p:cNvCxnSpPr>
            <a:stCxn id="87" idx="2"/>
            <a:endCxn id="107" idx="0"/>
          </p:cNvCxnSpPr>
          <p:nvPr/>
        </p:nvCxnSpPr>
        <p:spPr>
          <a:xfrm rot="16200000" flipH="1">
            <a:off x="5726171" y="3392487"/>
            <a:ext cx="396395" cy="1594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hape 42"/>
          <p:cNvCxnSpPr>
            <a:stCxn id="107" idx="2"/>
            <a:endCxn id="144" idx="1"/>
          </p:cNvCxnSpPr>
          <p:nvPr/>
        </p:nvCxnSpPr>
        <p:spPr>
          <a:xfrm rot="16200000" flipH="1">
            <a:off x="6111185" y="5206880"/>
            <a:ext cx="909847" cy="1267536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4" name="Group 173"/>
          <p:cNvGrpSpPr/>
          <p:nvPr/>
        </p:nvGrpSpPr>
        <p:grpSpPr>
          <a:xfrm>
            <a:off x="7092280" y="869319"/>
            <a:ext cx="2031926" cy="1066800"/>
            <a:chOff x="7560522" y="2969990"/>
            <a:chExt cx="1528085" cy="1066800"/>
          </a:xfrm>
        </p:grpSpPr>
        <p:sp>
          <p:nvSpPr>
            <p:cNvPr id="91" name="Rounded Rectangle 90"/>
            <p:cNvSpPr/>
            <p:nvPr/>
          </p:nvSpPr>
          <p:spPr>
            <a:xfrm>
              <a:off x="7560522" y="2969990"/>
              <a:ext cx="1524000" cy="10668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>
                  <a:solidFill>
                    <a:srgbClr val="000000"/>
                  </a:solidFill>
                </a:rPr>
                <a:t>Emprunter les volumes par tête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8849255" y="3008877"/>
              <a:ext cx="239352" cy="29199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3</a:t>
              </a:r>
            </a:p>
          </p:txBody>
        </p:sp>
      </p:grpSp>
      <p:sp>
        <p:nvSpPr>
          <p:cNvPr id="23" name="Rounded Rectangle 22"/>
          <p:cNvSpPr/>
          <p:nvPr/>
        </p:nvSpPr>
        <p:spPr>
          <a:xfrm>
            <a:off x="143508" y="3049501"/>
            <a:ext cx="2186400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>
                <a:solidFill>
                  <a:srgbClr val="000000"/>
                </a:solidFill>
              </a:rPr>
              <a:t>Estimation directe</a:t>
            </a:r>
          </a:p>
        </p:txBody>
      </p:sp>
      <p:sp>
        <p:nvSpPr>
          <p:cNvPr id="166" name="Oval 165"/>
          <p:cNvSpPr/>
          <p:nvPr/>
        </p:nvSpPr>
        <p:spPr>
          <a:xfrm>
            <a:off x="-9965" y="3060072"/>
            <a:ext cx="382203" cy="3907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1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43508" y="5943288"/>
            <a:ext cx="2232247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>
                <a:solidFill>
                  <a:srgbClr val="000000"/>
                </a:solidFill>
              </a:rPr>
              <a:t>Extrapolation</a:t>
            </a:r>
          </a:p>
        </p:txBody>
      </p:sp>
      <p:sp>
        <p:nvSpPr>
          <p:cNvPr id="168" name="Oval 167"/>
          <p:cNvSpPr/>
          <p:nvPr/>
        </p:nvSpPr>
        <p:spPr>
          <a:xfrm>
            <a:off x="-9964" y="6453336"/>
            <a:ext cx="382202" cy="4046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2</a:t>
            </a:r>
          </a:p>
        </p:txBody>
      </p:sp>
      <p:sp>
        <p:nvSpPr>
          <p:cNvPr id="144" name="Rounded Rectangle 143"/>
          <p:cNvSpPr/>
          <p:nvPr/>
        </p:nvSpPr>
        <p:spPr>
          <a:xfrm>
            <a:off x="7199876" y="5762172"/>
            <a:ext cx="1944124" cy="1066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rgbClr val="000000"/>
                </a:solidFill>
              </a:rPr>
              <a:t>Avis d’un Expert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7199877" y="2868597"/>
            <a:ext cx="1944124" cy="10918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rgbClr val="000000"/>
                </a:solidFill>
              </a:rPr>
              <a:t>Emprunter la Structure</a:t>
            </a:r>
          </a:p>
        </p:txBody>
      </p:sp>
      <p:sp>
        <p:nvSpPr>
          <p:cNvPr id="37" name="Oval 36"/>
          <p:cNvSpPr/>
          <p:nvPr/>
        </p:nvSpPr>
        <p:spPr>
          <a:xfrm>
            <a:off x="8779722" y="6524172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0705" y="229315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 Narrow" pitchFamily="34" charset="0"/>
              </a:rPr>
              <a:t>Oui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888958" y="3219947"/>
            <a:ext cx="802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 Narrow" pitchFamily="34" charset="0"/>
              </a:rPr>
              <a:t>Non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04137" y="479805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 Narrow" pitchFamily="34" charset="0"/>
              </a:rPr>
              <a:t>Oui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824836" y="37992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 Narrow" pitchFamily="34" charset="0"/>
              </a:rPr>
              <a:t>Non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279116" y="313699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2400">
                <a:latin typeface="Arial Narrow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>
                <a:latin typeface="Arial" panose="020B0604020202020204" pitchFamily="34" charset="0"/>
                <a:cs typeface="Arial" panose="020B0604020202020204" pitchFamily="34" charset="0"/>
              </a:defRPr>
            </a:lvl6pPr>
            <a:lvl7pPr>
              <a:defRPr>
                <a:latin typeface="Arial" panose="020B0604020202020204" pitchFamily="34" charset="0"/>
                <a:cs typeface="Arial" panose="020B0604020202020204" pitchFamily="34" charset="0"/>
              </a:defRPr>
            </a:lvl7pPr>
            <a:lvl8pPr>
              <a:defRPr>
                <a:latin typeface="Arial" panose="020B0604020202020204" pitchFamily="34" charset="0"/>
                <a:cs typeface="Arial" panose="020B0604020202020204" pitchFamily="34" charset="0"/>
              </a:defRPr>
            </a:lvl8pPr>
            <a:lvl9pPr>
              <a:defRPr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dirty="0"/>
              <a:t>Non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206836" y="206232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 Narrow" pitchFamily="34" charset="0"/>
              </a:rPr>
              <a:t>Oui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244990" y="418187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2400">
                <a:latin typeface="Arial Narrow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>
                <a:latin typeface="Arial" panose="020B0604020202020204" pitchFamily="34" charset="0"/>
                <a:cs typeface="Arial" panose="020B0604020202020204" pitchFamily="34" charset="0"/>
              </a:defRPr>
            </a:lvl6pPr>
            <a:lvl7pPr>
              <a:defRPr>
                <a:latin typeface="Arial" panose="020B0604020202020204" pitchFamily="34" charset="0"/>
                <a:cs typeface="Arial" panose="020B0604020202020204" pitchFamily="34" charset="0"/>
              </a:defRPr>
            </a:lvl7pPr>
            <a:lvl8pPr>
              <a:defRPr>
                <a:latin typeface="Arial" panose="020B0604020202020204" pitchFamily="34" charset="0"/>
                <a:cs typeface="Arial" panose="020B0604020202020204" pitchFamily="34" charset="0"/>
              </a:defRPr>
            </a:lvl8pPr>
            <a:lvl9pPr>
              <a:defRPr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dirty="0"/>
              <a:t>Oui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088613" y="548121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 Narrow" pitchFamily="34" charset="0"/>
              </a:rPr>
              <a:t>Non</a:t>
            </a:r>
          </a:p>
        </p:txBody>
      </p:sp>
      <p:sp>
        <p:nvSpPr>
          <p:cNvPr id="169" name="Oval 168"/>
          <p:cNvSpPr/>
          <p:nvPr/>
        </p:nvSpPr>
        <p:spPr>
          <a:xfrm>
            <a:off x="8823471" y="3616467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/>
              <a:t>4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3160680" y="679355"/>
            <a:ext cx="2563448" cy="765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>
                <a:solidFill>
                  <a:srgbClr val="000000"/>
                </a:solidFill>
              </a:rPr>
              <a:t>Mise à jour de la valeur de 2001</a:t>
            </a:r>
          </a:p>
        </p:txBody>
      </p:sp>
      <p:cxnSp>
        <p:nvCxnSpPr>
          <p:cNvPr id="93" name="Shape 52"/>
          <p:cNvCxnSpPr>
            <a:cxnSpLocks/>
            <a:stCxn id="89" idx="2"/>
          </p:cNvCxnSpPr>
          <p:nvPr/>
        </p:nvCxnSpPr>
        <p:spPr>
          <a:xfrm rot="5400000">
            <a:off x="3653952" y="1390061"/>
            <a:ext cx="734111" cy="842794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92185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 txBox="1">
            <a:spLocks/>
          </p:cNvSpPr>
          <p:nvPr/>
        </p:nvSpPr>
        <p:spPr bwMode="auto">
          <a:xfrm>
            <a:off x="0" y="0"/>
            <a:ext cx="6840760" cy="731834"/>
          </a:xfrm>
          <a:prstGeom prst="roundRect">
            <a:avLst/>
          </a:prstGeom>
          <a:gradFill flip="none" rotWithShape="1">
            <a:gsLst>
              <a:gs pos="0">
                <a:srgbClr val="0000CC">
                  <a:shade val="30000"/>
                  <a:satMod val="115000"/>
                </a:srgbClr>
              </a:gs>
              <a:gs pos="50000">
                <a:srgbClr val="0000CC">
                  <a:shade val="67500"/>
                  <a:satMod val="115000"/>
                </a:srgbClr>
              </a:gs>
              <a:gs pos="100000">
                <a:srgbClr val="0000CC">
                  <a:shade val="100000"/>
                  <a:satMod val="115000"/>
                </a:srgbClr>
              </a:gs>
            </a:gsLst>
            <a:lin ang="18900000" scaled="1"/>
            <a:tileRect/>
          </a:gradFill>
          <a:ln w="6350">
            <a:solidFill>
              <a:srgbClr val="6279B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>
              <a:defRPr sz="2400" b="1"/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r>
              <a:rPr lang="fr-FR"/>
              <a:t>Le processus global: Année 2017</a:t>
            </a:r>
          </a:p>
        </p:txBody>
      </p:sp>
      <p:sp>
        <p:nvSpPr>
          <p:cNvPr id="176" name="Rounded Rectangle 175"/>
          <p:cNvSpPr/>
          <p:nvPr/>
        </p:nvSpPr>
        <p:spPr>
          <a:xfrm>
            <a:off x="363974" y="3933056"/>
            <a:ext cx="4120237" cy="8280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>
                <a:solidFill>
                  <a:srgbClr val="000000"/>
                </a:solidFill>
              </a:rPr>
              <a:t>Estimer les dépenses PE par PE [voir la diapositive précédente] dans MORES</a:t>
            </a:r>
          </a:p>
        </p:txBody>
      </p:sp>
      <p:cxnSp>
        <p:nvCxnSpPr>
          <p:cNvPr id="183" name="Shape 52"/>
          <p:cNvCxnSpPr>
            <a:stCxn id="219" idx="1"/>
            <a:endCxn id="218" idx="1"/>
          </p:cNvCxnSpPr>
          <p:nvPr/>
        </p:nvCxnSpPr>
        <p:spPr>
          <a:xfrm rot="10800000" flipV="1">
            <a:off x="363974" y="1555011"/>
            <a:ext cx="12700" cy="912101"/>
          </a:xfrm>
          <a:prstGeom prst="bentConnector3">
            <a:avLst>
              <a:gd name="adj1" fmla="val 180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ounded Rectangle 215"/>
          <p:cNvSpPr/>
          <p:nvPr/>
        </p:nvSpPr>
        <p:spPr>
          <a:xfrm>
            <a:off x="363974" y="3020954"/>
            <a:ext cx="4120237" cy="7165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>
                <a:solidFill>
                  <a:srgbClr val="000000"/>
                </a:solidFill>
              </a:rPr>
              <a:t>Créer une matrice de sources de données par Position Elémentaire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363974" y="2108853"/>
            <a:ext cx="4120237" cy="7165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>
                <a:solidFill>
                  <a:srgbClr val="000000"/>
                </a:solidFill>
              </a:rPr>
              <a:t>Compléter la Colonne 3 pour le PIB et ses principaux agrégats</a:t>
            </a:r>
          </a:p>
        </p:txBody>
      </p:sp>
      <p:sp>
        <p:nvSpPr>
          <p:cNvPr id="219" name="Rounded Rectangle 218"/>
          <p:cNvSpPr/>
          <p:nvPr/>
        </p:nvSpPr>
        <p:spPr>
          <a:xfrm>
            <a:off x="363974" y="1196752"/>
            <a:ext cx="4120237" cy="7165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>
                <a:solidFill>
                  <a:srgbClr val="000000"/>
                </a:solidFill>
              </a:rPr>
              <a:t>Elargir le Tableau 1</a:t>
            </a:r>
          </a:p>
        </p:txBody>
      </p:sp>
      <p:sp>
        <p:nvSpPr>
          <p:cNvPr id="220" name="Rounded Rectangle 219"/>
          <p:cNvSpPr/>
          <p:nvPr/>
        </p:nvSpPr>
        <p:spPr>
          <a:xfrm>
            <a:off x="4844251" y="5805264"/>
            <a:ext cx="4120237" cy="7165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>
                <a:solidFill>
                  <a:srgbClr val="000000"/>
                </a:solidFill>
              </a:rPr>
              <a:t>Compléter la Colonne 4 dans le tableau 1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4844249" y="4869160"/>
            <a:ext cx="4120237" cy="7165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>
                <a:solidFill>
                  <a:srgbClr val="000000"/>
                </a:solidFill>
              </a:rPr>
              <a:t>Revoir les écarts [Colonne 5 dans le tableau 1]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4844251" y="3933056"/>
            <a:ext cx="4120237" cy="7165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>
                <a:solidFill>
                  <a:srgbClr val="000000"/>
                </a:solidFill>
              </a:rPr>
              <a:t>Ajuster les dépenses Estimées dans MORES</a:t>
            </a:r>
          </a:p>
        </p:txBody>
      </p:sp>
      <p:sp>
        <p:nvSpPr>
          <p:cNvPr id="223" name="Rounded Rectangle 222"/>
          <p:cNvSpPr/>
          <p:nvPr/>
        </p:nvSpPr>
        <p:spPr>
          <a:xfrm>
            <a:off x="4844251" y="1179624"/>
            <a:ext cx="4120237" cy="7165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>
                <a:solidFill>
                  <a:srgbClr val="000000"/>
                </a:solidFill>
              </a:rPr>
              <a:t>Rapporter les dépenses dans le tableau 1</a:t>
            </a:r>
          </a:p>
        </p:txBody>
      </p:sp>
      <p:cxnSp>
        <p:nvCxnSpPr>
          <p:cNvPr id="227" name="Shape 52"/>
          <p:cNvCxnSpPr>
            <a:stCxn id="218" idx="3"/>
            <a:endCxn id="216" idx="3"/>
          </p:cNvCxnSpPr>
          <p:nvPr/>
        </p:nvCxnSpPr>
        <p:spPr>
          <a:xfrm>
            <a:off x="4484211" y="2467113"/>
            <a:ext cx="12700" cy="912101"/>
          </a:xfrm>
          <a:prstGeom prst="bentConnector3">
            <a:avLst>
              <a:gd name="adj1" fmla="val 180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hape 52"/>
          <p:cNvCxnSpPr>
            <a:cxnSpLocks/>
            <a:stCxn id="176" idx="2"/>
            <a:endCxn id="220" idx="1"/>
          </p:cNvCxnSpPr>
          <p:nvPr/>
        </p:nvCxnSpPr>
        <p:spPr>
          <a:xfrm rot="16200000" flipH="1">
            <a:off x="2932984" y="4252257"/>
            <a:ext cx="1402376" cy="2420158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hape 52"/>
          <p:cNvCxnSpPr>
            <a:cxnSpLocks/>
            <a:stCxn id="216" idx="1"/>
            <a:endCxn id="176" idx="1"/>
          </p:cNvCxnSpPr>
          <p:nvPr/>
        </p:nvCxnSpPr>
        <p:spPr>
          <a:xfrm rot="10800000" flipV="1">
            <a:off x="363974" y="3379214"/>
            <a:ext cx="12700" cy="967888"/>
          </a:xfrm>
          <a:prstGeom prst="bentConnector3">
            <a:avLst>
              <a:gd name="adj1" fmla="val 180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hape 52"/>
          <p:cNvCxnSpPr>
            <a:stCxn id="220" idx="3"/>
            <a:endCxn id="221" idx="3"/>
          </p:cNvCxnSpPr>
          <p:nvPr/>
        </p:nvCxnSpPr>
        <p:spPr>
          <a:xfrm flipH="1" flipV="1">
            <a:off x="8964486" y="5227420"/>
            <a:ext cx="2" cy="936104"/>
          </a:xfrm>
          <a:prstGeom prst="bentConnector3">
            <a:avLst>
              <a:gd name="adj1" fmla="val -1143000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0" name="Shape 52"/>
          <p:cNvCxnSpPr>
            <a:stCxn id="221" idx="1"/>
            <a:endCxn id="222" idx="1"/>
          </p:cNvCxnSpPr>
          <p:nvPr/>
        </p:nvCxnSpPr>
        <p:spPr>
          <a:xfrm rot="10800000" flipH="1">
            <a:off x="4844249" y="4291316"/>
            <a:ext cx="2" cy="936104"/>
          </a:xfrm>
          <a:prstGeom prst="bentConnector3">
            <a:avLst>
              <a:gd name="adj1" fmla="val -1143000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hape 52"/>
          <p:cNvCxnSpPr>
            <a:stCxn id="222" idx="0"/>
            <a:endCxn id="223" idx="2"/>
          </p:cNvCxnSpPr>
          <p:nvPr/>
        </p:nvCxnSpPr>
        <p:spPr>
          <a:xfrm rot="5400000" flipH="1" flipV="1">
            <a:off x="5885914" y="2914600"/>
            <a:ext cx="2036912" cy="1270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46814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216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077200" y="6188075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3DE3089-B448-497D-ACAC-FD6B3E7AA26F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22" name="Rounded Rectangle 21"/>
          <p:cNvSpPr/>
          <p:nvPr/>
        </p:nvSpPr>
        <p:spPr>
          <a:xfrm>
            <a:off x="503548" y="1106448"/>
            <a:ext cx="1224136" cy="122634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+mj-lt"/>
              </a:rPr>
              <a:t>Étape 1</a:t>
            </a:r>
          </a:p>
        </p:txBody>
      </p:sp>
      <p:sp>
        <p:nvSpPr>
          <p:cNvPr id="3" name="Heptagon 2"/>
          <p:cNvSpPr/>
          <p:nvPr/>
        </p:nvSpPr>
        <p:spPr>
          <a:xfrm>
            <a:off x="7842" y="1187604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1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 bwMode="auto">
          <a:xfrm>
            <a:off x="-15283" y="0"/>
            <a:ext cx="8259691" cy="820621"/>
          </a:xfrm>
          <a:prstGeom prst="roundRect">
            <a:avLst/>
          </a:prstGeom>
          <a:gradFill flip="none" rotWithShape="1">
            <a:gsLst>
              <a:gs pos="0">
                <a:srgbClr val="0000CC">
                  <a:shade val="30000"/>
                  <a:satMod val="115000"/>
                </a:srgbClr>
              </a:gs>
              <a:gs pos="50000">
                <a:srgbClr val="0000CC">
                  <a:shade val="67500"/>
                  <a:satMod val="115000"/>
                </a:srgbClr>
              </a:gs>
              <a:gs pos="100000">
                <a:srgbClr val="0000CC">
                  <a:shade val="100000"/>
                  <a:satMod val="115000"/>
                </a:srgbClr>
              </a:gs>
            </a:gsLst>
            <a:lin ang="18900000" scaled="1"/>
            <a:tileRect/>
          </a:gradFill>
          <a:ln w="6350">
            <a:solidFill>
              <a:srgbClr val="6279B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algn="ctr">
              <a:defRPr sz="2400" b="1"/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r>
              <a:rPr lang="fr-FR" dirty="0"/>
              <a:t>Décomposition parallèle du PIB – 1 of 2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799692" y="1083494"/>
            <a:ext cx="2111078" cy="1226340"/>
            <a:chOff x="1799692" y="1083494"/>
            <a:chExt cx="1427994" cy="1226340"/>
          </a:xfrm>
        </p:grpSpPr>
        <p:sp>
          <p:nvSpPr>
            <p:cNvPr id="29" name="Rounded Rectangle 28"/>
            <p:cNvSpPr/>
            <p:nvPr/>
          </p:nvSpPr>
          <p:spPr>
            <a:xfrm>
              <a:off x="1799692" y="1083494"/>
              <a:ext cx="1427994" cy="59436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001">
              <a:schemeClr val="dk2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800" b="1" dirty="0">
                  <a:solidFill>
                    <a:schemeClr val="tx1"/>
                  </a:solidFill>
                  <a:latin typeface="+mj-lt"/>
                </a:rPr>
                <a:t>Colonne D</a:t>
              </a: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1799692" y="1713701"/>
              <a:ext cx="1427994" cy="59613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Les agrégats de la dernière année </a:t>
              </a:r>
            </a:p>
          </p:txBody>
        </p:sp>
      </p:grpSp>
      <p:cxnSp>
        <p:nvCxnSpPr>
          <p:cNvPr id="5" name="Elbow Connector 4"/>
          <p:cNvCxnSpPr>
            <a:stCxn id="42" idx="3"/>
            <a:endCxn id="36" idx="2"/>
          </p:cNvCxnSpPr>
          <p:nvPr/>
        </p:nvCxnSpPr>
        <p:spPr>
          <a:xfrm flipV="1">
            <a:off x="3966511" y="2309834"/>
            <a:ext cx="1397577" cy="1107795"/>
          </a:xfrm>
          <a:prstGeom prst="bentConnector2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4308549" y="1083494"/>
            <a:ext cx="2111078" cy="1226340"/>
            <a:chOff x="3267540" y="1083494"/>
            <a:chExt cx="1427994" cy="1226340"/>
          </a:xfrm>
        </p:grpSpPr>
        <p:sp>
          <p:nvSpPr>
            <p:cNvPr id="35" name="Rounded Rectangle 34"/>
            <p:cNvSpPr/>
            <p:nvPr/>
          </p:nvSpPr>
          <p:spPr>
            <a:xfrm>
              <a:off x="3267540" y="1083494"/>
              <a:ext cx="1427994" cy="59436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001">
              <a:schemeClr val="dk2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>
                  <a:solidFill>
                    <a:schemeClr val="tx1"/>
                  </a:solidFill>
                </a:rPr>
                <a:t>Colonne</a:t>
              </a:r>
              <a:r>
                <a:rPr lang="fr-FR" sz="1800" b="1" dirty="0">
                  <a:solidFill>
                    <a:schemeClr val="tx1"/>
                  </a:solidFill>
                  <a:latin typeface="+mj-lt"/>
                </a:rPr>
                <a:t> E</a:t>
              </a: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3267540" y="1713701"/>
              <a:ext cx="1427994" cy="59613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Estimation de 2017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817406" y="1083494"/>
            <a:ext cx="2111078" cy="1226340"/>
            <a:chOff x="4729174" y="1083494"/>
            <a:chExt cx="1427994" cy="1226340"/>
          </a:xfrm>
        </p:grpSpPr>
        <p:sp>
          <p:nvSpPr>
            <p:cNvPr id="37" name="Rounded Rectangle 36"/>
            <p:cNvSpPr/>
            <p:nvPr/>
          </p:nvSpPr>
          <p:spPr>
            <a:xfrm>
              <a:off x="4729174" y="1083494"/>
              <a:ext cx="1427994" cy="59436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001">
              <a:schemeClr val="dk2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>
                  <a:solidFill>
                    <a:schemeClr val="tx1"/>
                  </a:solidFill>
                </a:rPr>
                <a:t>Colonne</a:t>
              </a:r>
              <a:r>
                <a:rPr lang="fr-FR" sz="1800" b="1" dirty="0">
                  <a:solidFill>
                    <a:schemeClr val="tx1"/>
                  </a:solidFill>
                  <a:latin typeface="+mj-lt"/>
                </a:rPr>
                <a:t> F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4729174" y="1713701"/>
              <a:ext cx="1427994" cy="59613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Variations de DA à 2017</a:t>
              </a:r>
            </a:p>
          </p:txBody>
        </p:sp>
      </p:grpSp>
      <p:sp>
        <p:nvSpPr>
          <p:cNvPr id="39" name="Rounded Rectangle 38"/>
          <p:cNvSpPr/>
          <p:nvPr/>
        </p:nvSpPr>
        <p:spPr>
          <a:xfrm>
            <a:off x="522608" y="2778724"/>
            <a:ext cx="1224136" cy="122634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Étape</a:t>
            </a:r>
            <a:r>
              <a:rPr lang="fr-FR" sz="2000" b="1" dirty="0">
                <a:latin typeface="+mj-lt"/>
              </a:rPr>
              <a:t> 2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1799692" y="2830193"/>
            <a:ext cx="2166819" cy="11748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Estimer les valeurs de 2017 pour chaque PE</a:t>
            </a:r>
          </a:p>
        </p:txBody>
      </p:sp>
      <p:cxnSp>
        <p:nvCxnSpPr>
          <p:cNvPr id="43" name="Elbow Connector 42"/>
          <p:cNvCxnSpPr>
            <a:stCxn id="32" idx="2"/>
            <a:endCxn id="42" idx="0"/>
          </p:cNvCxnSpPr>
          <p:nvPr/>
        </p:nvCxnSpPr>
        <p:spPr>
          <a:xfrm rot="16200000" flipH="1">
            <a:off x="2608987" y="2556077"/>
            <a:ext cx="520359" cy="27871"/>
          </a:xfrm>
          <a:prstGeom prst="bentConnector3">
            <a:avLst>
              <a:gd name="adj1" fmla="val 50000"/>
            </a:avLst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6" idx="3"/>
            <a:endCxn id="38" idx="1"/>
          </p:cNvCxnSpPr>
          <p:nvPr/>
        </p:nvCxnSpPr>
        <p:spPr>
          <a:xfrm>
            <a:off x="6419627" y="2011768"/>
            <a:ext cx="397779" cy="12700"/>
          </a:xfrm>
          <a:prstGeom prst="bentConnector3">
            <a:avLst>
              <a:gd name="adj1" fmla="val 50000"/>
            </a:avLst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575556" y="4525423"/>
            <a:ext cx="1224136" cy="122634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Étape</a:t>
            </a:r>
            <a:r>
              <a:rPr lang="fr-FR" sz="2000" b="1" dirty="0">
                <a:latin typeface="+mj-lt"/>
              </a:rPr>
              <a:t> 3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1852640" y="4576892"/>
            <a:ext cx="2166819" cy="11748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Ignorer</a:t>
            </a:r>
          </a:p>
        </p:txBody>
      </p:sp>
      <p:sp>
        <p:nvSpPr>
          <p:cNvPr id="56" name="Multiply 55"/>
          <p:cNvSpPr/>
          <p:nvPr/>
        </p:nvSpPr>
        <p:spPr>
          <a:xfrm>
            <a:off x="3112690" y="4576892"/>
            <a:ext cx="2003743" cy="117487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7" name="Elbow Connector 56"/>
          <p:cNvCxnSpPr>
            <a:stCxn id="38" idx="2"/>
            <a:endCxn id="62" idx="0"/>
          </p:cNvCxnSpPr>
          <p:nvPr/>
        </p:nvCxnSpPr>
        <p:spPr>
          <a:xfrm rot="5400000">
            <a:off x="7044542" y="2589225"/>
            <a:ext cx="1107795" cy="549012"/>
          </a:xfrm>
          <a:prstGeom prst="bentConnector3">
            <a:avLst>
              <a:gd name="adj1" fmla="val 50000"/>
            </a:avLst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Heptagon 59"/>
          <p:cNvSpPr/>
          <p:nvPr/>
        </p:nvSpPr>
        <p:spPr>
          <a:xfrm>
            <a:off x="3650484" y="2082155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1</a:t>
            </a:r>
          </a:p>
        </p:txBody>
      </p:sp>
      <p:sp>
        <p:nvSpPr>
          <p:cNvPr id="61" name="Heptagon 60"/>
          <p:cNvSpPr/>
          <p:nvPr/>
        </p:nvSpPr>
        <p:spPr>
          <a:xfrm>
            <a:off x="3694746" y="3645308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2</a:t>
            </a:r>
          </a:p>
        </p:txBody>
      </p:sp>
      <p:sp>
        <p:nvSpPr>
          <p:cNvPr id="62" name="Flowchart: Decision 61"/>
          <p:cNvSpPr/>
          <p:nvPr/>
        </p:nvSpPr>
        <p:spPr>
          <a:xfrm>
            <a:off x="5724128" y="3417629"/>
            <a:ext cx="3199609" cy="167895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/>
              <a:t>Vérifier les Variations</a:t>
            </a:r>
          </a:p>
          <a:p>
            <a:pPr algn="ctr"/>
            <a:endParaRPr lang="fr-FR" sz="2000" dirty="0"/>
          </a:p>
        </p:txBody>
      </p:sp>
      <p:cxnSp>
        <p:nvCxnSpPr>
          <p:cNvPr id="64" name="Elbow Connector 63"/>
          <p:cNvCxnSpPr>
            <a:stCxn id="62" idx="1"/>
            <a:endCxn id="42" idx="2"/>
          </p:cNvCxnSpPr>
          <p:nvPr/>
        </p:nvCxnSpPr>
        <p:spPr>
          <a:xfrm rot="10800000">
            <a:off x="2883102" y="4005065"/>
            <a:ext cx="2841026" cy="252043"/>
          </a:xfrm>
          <a:prstGeom prst="bentConnector2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62" idx="2"/>
            <a:endCxn id="71" idx="0"/>
          </p:cNvCxnSpPr>
          <p:nvPr/>
        </p:nvCxnSpPr>
        <p:spPr>
          <a:xfrm rot="5400000">
            <a:off x="6442615" y="4720678"/>
            <a:ext cx="505413" cy="1257224"/>
          </a:xfrm>
          <a:prstGeom prst="bentConnector3">
            <a:avLst>
              <a:gd name="adj1" fmla="val 50000"/>
            </a:avLst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181577" y="3903160"/>
            <a:ext cx="14308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/>
              <a:t>If significant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817406" y="4999751"/>
            <a:ext cx="1953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S’il n’y en a pas ou si négligeable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5454641" y="5601997"/>
            <a:ext cx="1224136" cy="122634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Étape</a:t>
            </a:r>
            <a:r>
              <a:rPr lang="fr-FR" sz="2000" b="1" dirty="0">
                <a:latin typeface="+mj-lt"/>
              </a:rPr>
              <a:t> 4</a:t>
            </a:r>
          </a:p>
        </p:txBody>
      </p:sp>
      <p:sp>
        <p:nvSpPr>
          <p:cNvPr id="73" name="Heptagon 72"/>
          <p:cNvSpPr/>
          <p:nvPr/>
        </p:nvSpPr>
        <p:spPr>
          <a:xfrm>
            <a:off x="8106013" y="4041079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4208635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" grpId="0" animBg="1"/>
      <p:bldP spid="39" grpId="0" animBg="1"/>
      <p:bldP spid="54" grpId="0" animBg="1"/>
      <p:bldP spid="60" grpId="0" animBg="1"/>
      <p:bldP spid="61" grpId="0" animBg="1"/>
      <p:bldP spid="71" grpId="0" animBg="1"/>
      <p:bldP spid="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077200" y="6188075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3DE3089-B448-497D-ACAC-FD6B3E7AA26F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22" name="Rounded Rectangle 21"/>
          <p:cNvSpPr/>
          <p:nvPr/>
        </p:nvSpPr>
        <p:spPr>
          <a:xfrm>
            <a:off x="503548" y="1106448"/>
            <a:ext cx="1224136" cy="122634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/>
              <a:t>Étape</a:t>
            </a:r>
            <a:r>
              <a:rPr lang="fr-FR" sz="2000" b="1">
                <a:latin typeface="+mj-lt"/>
              </a:rPr>
              <a:t> 4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 bwMode="auto">
          <a:xfrm>
            <a:off x="-15283" y="0"/>
            <a:ext cx="8259691" cy="820621"/>
          </a:xfrm>
          <a:prstGeom prst="roundRect">
            <a:avLst/>
          </a:prstGeom>
          <a:gradFill flip="none" rotWithShape="1">
            <a:gsLst>
              <a:gs pos="0">
                <a:srgbClr val="0000CC">
                  <a:shade val="30000"/>
                  <a:satMod val="115000"/>
                </a:srgbClr>
              </a:gs>
              <a:gs pos="50000">
                <a:srgbClr val="0000CC">
                  <a:shade val="67500"/>
                  <a:satMod val="115000"/>
                </a:srgbClr>
              </a:gs>
              <a:gs pos="100000">
                <a:srgbClr val="0000CC">
                  <a:shade val="100000"/>
                  <a:satMod val="115000"/>
                </a:srgbClr>
              </a:gs>
            </a:gsLst>
            <a:lin ang="18900000" scaled="1"/>
            <a:tileRect/>
          </a:gradFill>
          <a:ln w="6350">
            <a:solidFill>
              <a:srgbClr val="6279B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algn="ctr">
              <a:defRPr sz="2400" b="1"/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r>
              <a:rPr lang="fr-FR"/>
              <a:t>Décomposition parallèle du PIB – 2 of 2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799692" y="1083494"/>
            <a:ext cx="2147760" cy="1391067"/>
            <a:chOff x="1799692" y="1083494"/>
            <a:chExt cx="1452807" cy="1391067"/>
          </a:xfrm>
        </p:grpSpPr>
        <p:sp>
          <p:nvSpPr>
            <p:cNvPr id="29" name="Rounded Rectangle 28"/>
            <p:cNvSpPr/>
            <p:nvPr/>
          </p:nvSpPr>
          <p:spPr>
            <a:xfrm>
              <a:off x="1799692" y="1083494"/>
              <a:ext cx="1427994" cy="59436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001">
              <a:schemeClr val="dk2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800" b="1">
                  <a:solidFill>
                    <a:schemeClr val="tx1"/>
                  </a:solidFill>
                  <a:latin typeface="+mj-lt"/>
                </a:rPr>
                <a:t>Colonne D</a:t>
              </a: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1799692" y="1713700"/>
              <a:ext cx="1452807" cy="760861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Valeur initiale de l’agrégat pour 2017</a:t>
              </a:r>
            </a:p>
          </p:txBody>
        </p:sp>
      </p:grpSp>
      <p:cxnSp>
        <p:nvCxnSpPr>
          <p:cNvPr id="5" name="Elbow Connector 4"/>
          <p:cNvCxnSpPr>
            <a:stCxn id="42" idx="3"/>
            <a:endCxn id="36" idx="2"/>
          </p:cNvCxnSpPr>
          <p:nvPr/>
        </p:nvCxnSpPr>
        <p:spPr>
          <a:xfrm flipV="1">
            <a:off x="3966511" y="2309834"/>
            <a:ext cx="1397577" cy="1107795"/>
          </a:xfrm>
          <a:prstGeom prst="bentConnector2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4308549" y="1083494"/>
            <a:ext cx="2111078" cy="1226340"/>
            <a:chOff x="3267540" y="1083494"/>
            <a:chExt cx="1427994" cy="1226340"/>
          </a:xfrm>
        </p:grpSpPr>
        <p:sp>
          <p:nvSpPr>
            <p:cNvPr id="35" name="Rounded Rectangle 34"/>
            <p:cNvSpPr/>
            <p:nvPr/>
          </p:nvSpPr>
          <p:spPr>
            <a:xfrm>
              <a:off x="3267540" y="1083494"/>
              <a:ext cx="1427994" cy="59436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001">
              <a:schemeClr val="dk2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>
                  <a:solidFill>
                    <a:schemeClr val="tx1"/>
                  </a:solidFill>
                </a:rPr>
                <a:t>Colonne</a:t>
              </a:r>
              <a:r>
                <a:rPr lang="fr-FR" sz="1800" b="1">
                  <a:solidFill>
                    <a:schemeClr val="tx1"/>
                  </a:solidFill>
                  <a:latin typeface="+mj-lt"/>
                </a:rPr>
                <a:t> E</a:t>
              </a: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3267540" y="1713701"/>
              <a:ext cx="1427994" cy="59613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Estimations pour 2017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817406" y="1083494"/>
            <a:ext cx="2111078" cy="1226340"/>
            <a:chOff x="4729174" y="1083494"/>
            <a:chExt cx="1427994" cy="1226340"/>
          </a:xfrm>
        </p:grpSpPr>
        <p:sp>
          <p:nvSpPr>
            <p:cNvPr id="37" name="Rounded Rectangle 36"/>
            <p:cNvSpPr/>
            <p:nvPr/>
          </p:nvSpPr>
          <p:spPr>
            <a:xfrm>
              <a:off x="4729174" y="1083494"/>
              <a:ext cx="1427994" cy="59436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001">
              <a:schemeClr val="dk2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>
                  <a:solidFill>
                    <a:schemeClr val="tx1"/>
                  </a:solidFill>
                </a:rPr>
                <a:t>Colonne</a:t>
              </a:r>
              <a:r>
                <a:rPr lang="fr-FR" sz="1800" b="1">
                  <a:solidFill>
                    <a:schemeClr val="tx1"/>
                  </a:solidFill>
                  <a:latin typeface="+mj-lt"/>
                </a:rPr>
                <a:t> F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4729174" y="1713701"/>
              <a:ext cx="1427994" cy="59613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Écarts pour 2017</a:t>
              </a:r>
            </a:p>
          </p:txBody>
        </p:sp>
      </p:grpSp>
      <p:sp>
        <p:nvSpPr>
          <p:cNvPr id="39" name="Rounded Rectangle 38"/>
          <p:cNvSpPr/>
          <p:nvPr/>
        </p:nvSpPr>
        <p:spPr>
          <a:xfrm>
            <a:off x="522608" y="2778724"/>
            <a:ext cx="1224136" cy="122634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/>
              <a:t>Étape</a:t>
            </a:r>
            <a:r>
              <a:rPr lang="fr-FR" sz="2000" b="1">
                <a:latin typeface="+mj-lt"/>
              </a:rPr>
              <a:t> 5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1799692" y="2830193"/>
            <a:ext cx="2166819" cy="11748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Estimer les valeurs de 2017 pour chaque PE</a:t>
            </a:r>
          </a:p>
        </p:txBody>
      </p:sp>
      <p:cxnSp>
        <p:nvCxnSpPr>
          <p:cNvPr id="43" name="Elbow Connector 42"/>
          <p:cNvCxnSpPr>
            <a:cxnSpLocks/>
            <a:stCxn id="32" idx="2"/>
            <a:endCxn id="42" idx="0"/>
          </p:cNvCxnSpPr>
          <p:nvPr/>
        </p:nvCxnSpPr>
        <p:spPr>
          <a:xfrm rot="16200000" flipH="1">
            <a:off x="2700521" y="2647612"/>
            <a:ext cx="355632" cy="9530"/>
          </a:xfrm>
          <a:prstGeom prst="bentConnector3">
            <a:avLst>
              <a:gd name="adj1" fmla="val 50000"/>
            </a:avLst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6" idx="3"/>
            <a:endCxn id="38" idx="1"/>
          </p:cNvCxnSpPr>
          <p:nvPr/>
        </p:nvCxnSpPr>
        <p:spPr>
          <a:xfrm>
            <a:off x="6419627" y="2011768"/>
            <a:ext cx="397779" cy="12700"/>
          </a:xfrm>
          <a:prstGeom prst="bentConnector3">
            <a:avLst>
              <a:gd name="adj1" fmla="val 50000"/>
            </a:avLst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575556" y="5190992"/>
            <a:ext cx="1224136" cy="122634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/>
              <a:t>Étape</a:t>
            </a:r>
            <a:r>
              <a:rPr lang="fr-FR" sz="2000" b="1">
                <a:latin typeface="+mj-lt"/>
              </a:rPr>
              <a:t> 6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1852640" y="5242461"/>
            <a:ext cx="2166819" cy="11748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Vecteur final</a:t>
            </a:r>
          </a:p>
        </p:txBody>
      </p:sp>
      <p:cxnSp>
        <p:nvCxnSpPr>
          <p:cNvPr id="30" name="Elbow Connector 29"/>
          <p:cNvCxnSpPr>
            <a:endCxn id="12" idx="0"/>
          </p:cNvCxnSpPr>
          <p:nvPr/>
        </p:nvCxnSpPr>
        <p:spPr>
          <a:xfrm rot="5400000">
            <a:off x="7058408" y="2591664"/>
            <a:ext cx="1091491" cy="560439"/>
          </a:xfrm>
          <a:prstGeom prst="bentConnector3">
            <a:avLst>
              <a:gd name="adj1" fmla="val 50000"/>
            </a:avLst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Decision 11"/>
          <p:cNvSpPr/>
          <p:nvPr/>
        </p:nvSpPr>
        <p:spPr>
          <a:xfrm>
            <a:off x="5724128" y="3417629"/>
            <a:ext cx="3199609" cy="167895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/>
              <a:t>Vérifier les écarts</a:t>
            </a:r>
          </a:p>
          <a:p>
            <a:pPr algn="ctr"/>
            <a:endParaRPr lang="fr-FR" sz="2000"/>
          </a:p>
        </p:txBody>
      </p:sp>
      <p:cxnSp>
        <p:nvCxnSpPr>
          <p:cNvPr id="40" name="Elbow Connector 39"/>
          <p:cNvCxnSpPr>
            <a:stCxn id="12" idx="2"/>
            <a:endCxn id="55" idx="3"/>
          </p:cNvCxnSpPr>
          <p:nvPr/>
        </p:nvCxnSpPr>
        <p:spPr>
          <a:xfrm rot="5400000">
            <a:off x="5305040" y="3811003"/>
            <a:ext cx="733313" cy="3304474"/>
          </a:xfrm>
          <a:prstGeom prst="bentConnector2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200293" y="5215303"/>
            <a:ext cx="1943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/>
              <a:t>S’il en a pas ou négligeable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181577" y="3903160"/>
            <a:ext cx="14308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/>
              <a:t>Si significatif</a:t>
            </a:r>
          </a:p>
        </p:txBody>
      </p:sp>
      <p:cxnSp>
        <p:nvCxnSpPr>
          <p:cNvPr id="45" name="Elbow Connector 44"/>
          <p:cNvCxnSpPr>
            <a:stCxn id="12" idx="1"/>
            <a:endCxn id="42" idx="2"/>
          </p:cNvCxnSpPr>
          <p:nvPr/>
        </p:nvCxnSpPr>
        <p:spPr>
          <a:xfrm rot="10800000">
            <a:off x="2883102" y="4005065"/>
            <a:ext cx="2841026" cy="252043"/>
          </a:xfrm>
          <a:prstGeom prst="bentConnector2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Heptagon 46"/>
          <p:cNvSpPr/>
          <p:nvPr/>
        </p:nvSpPr>
        <p:spPr>
          <a:xfrm>
            <a:off x="3694746" y="1401583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1</a:t>
            </a:r>
          </a:p>
        </p:txBody>
      </p:sp>
      <p:sp>
        <p:nvSpPr>
          <p:cNvPr id="48" name="Heptagon 47"/>
          <p:cNvSpPr/>
          <p:nvPr/>
        </p:nvSpPr>
        <p:spPr>
          <a:xfrm>
            <a:off x="3727320" y="3573017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2</a:t>
            </a:r>
          </a:p>
        </p:txBody>
      </p:sp>
      <p:sp>
        <p:nvSpPr>
          <p:cNvPr id="50" name="Heptagon 49"/>
          <p:cNvSpPr/>
          <p:nvPr/>
        </p:nvSpPr>
        <p:spPr>
          <a:xfrm>
            <a:off x="8174385" y="4041079"/>
            <a:ext cx="432048" cy="432048"/>
          </a:xfrm>
          <a:prstGeom prst="heptagon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2491177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9" grpId="0" animBg="1"/>
      <p:bldP spid="54" grpId="0" animBg="1"/>
      <p:bldP spid="47" grpId="0" animBg="1"/>
      <p:bldP spid="48" grpId="0" animBg="1"/>
      <p:bldP spid="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231740" y="1772816"/>
            <a:ext cx="4392488" cy="3240361"/>
          </a:xfrm>
          <a:prstGeom prst="ellipse">
            <a:avLst/>
          </a:prstGeom>
          <a:solidFill>
            <a:srgbClr val="1A0D79"/>
          </a:solidFill>
          <a:ln w="12700" cap="flat" cmpd="sng" algn="ctr">
            <a:noFill/>
            <a:prstDash val="solid"/>
            <a:miter lim="800000"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</a:rPr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221710560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B3CCE6"/>
      </a:dk1>
      <a:lt1>
        <a:srgbClr val="FFFFFF"/>
      </a:lt1>
      <a:dk2>
        <a:srgbClr val="1E3F6C"/>
      </a:dk2>
      <a:lt2>
        <a:srgbClr val="FFFFFF"/>
      </a:lt2>
      <a:accent1>
        <a:srgbClr val="336599"/>
      </a:accent1>
      <a:accent2>
        <a:srgbClr val="2E4C6B"/>
      </a:accent2>
      <a:accent3>
        <a:srgbClr val="ABAFBA"/>
      </a:accent3>
      <a:accent4>
        <a:srgbClr val="DADADA"/>
      </a:accent4>
      <a:accent5>
        <a:srgbClr val="ADB8CA"/>
      </a:accent5>
      <a:accent6>
        <a:srgbClr val="294460"/>
      </a:accent6>
      <a:hlink>
        <a:srgbClr val="FFAB57"/>
      </a:hlink>
      <a:folHlink>
        <a:srgbClr val="009193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191077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ABAABD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FFFFFF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FFFFFF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8E8AB4"/>
        </a:dk1>
        <a:lt1>
          <a:srgbClr val="F8F8F8"/>
        </a:lt1>
        <a:dk2>
          <a:srgbClr val="5D5888"/>
        </a:dk2>
        <a:lt2>
          <a:srgbClr val="463F83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485</Words>
  <Application>Microsoft Office PowerPoint</Application>
  <PresentationFormat>Affichage à l'écran (4:3)</PresentationFormat>
  <Paragraphs>117</Paragraphs>
  <Slides>9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Arial Narrow</vt:lpstr>
      <vt:lpstr>Default Design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Presentation Magazine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Chalkboard Template</dc:title>
  <dc:creator>Michel Mouyelo-Katoula</dc:creator>
  <cp:lastModifiedBy>Symphorien Tabo</cp:lastModifiedBy>
  <cp:revision>114</cp:revision>
  <dcterms:created xsi:type="dcterms:W3CDTF">2005-03-15T10:04:38Z</dcterms:created>
  <dcterms:modified xsi:type="dcterms:W3CDTF">2017-10-11T08:27:55Z</dcterms:modified>
</cp:coreProperties>
</file>