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3" r:id="rId4"/>
    <p:sldId id="267" r:id="rId5"/>
    <p:sldId id="278" r:id="rId6"/>
    <p:sldId id="279" r:id="rId7"/>
    <p:sldId id="280" r:id="rId8"/>
    <p:sldId id="283" r:id="rId9"/>
    <p:sldId id="284" r:id="rId10"/>
    <p:sldId id="282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\Desktop\CNT\DOCS%20TRAVAIL%20CNT\ETALONNAGES\cahier%20&#233;talonnage%20primai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\Desktop\CNT\DOCS%20TRAVAIL%20CNT\ETALONNAGES\cahier%20&#233;talonnage%20primai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9.4266850664285542E-2"/>
          <c:y val="0.15398710444439334"/>
          <c:w val="0.77145777525232018"/>
          <c:h val="0.69960590797781175"/>
        </c:manualLayout>
      </c:layout>
      <c:lineChart>
        <c:grouping val="standard"/>
        <c:ser>
          <c:idx val="1"/>
          <c:order val="1"/>
          <c:tx>
            <c:strRef>
              <c:f>ELEVAGE!$I$2</c:f>
              <c:strCache>
                <c:ptCount val="1"/>
                <c:pt idx="0">
                  <c:v>IHPI Travail de grain: fabrication de produits pour animaux</c:v>
                </c:pt>
              </c:strCache>
            </c:strRef>
          </c:tx>
          <c:spPr>
            <a:ln w="76200">
              <a:prstDash val="sysDash"/>
            </a:ln>
          </c:spPr>
          <c:marker>
            <c:symbol val="none"/>
          </c:marker>
          <c:cat>
            <c:numRef>
              <c:f>ELEVAGE!$G$3:$G$9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ELEVAGE!$I$3:$I$9</c:f>
              <c:numCache>
                <c:formatCode>0.0</c:formatCode>
                <c:ptCount val="7"/>
                <c:pt idx="0">
                  <c:v>534.46348314115585</c:v>
                </c:pt>
                <c:pt idx="1">
                  <c:v>576.06449976768954</c:v>
                </c:pt>
                <c:pt idx="2">
                  <c:v>651.2150876628242</c:v>
                </c:pt>
                <c:pt idx="3">
                  <c:v>521.7768002858636</c:v>
                </c:pt>
                <c:pt idx="4">
                  <c:v>323.61899378609934</c:v>
                </c:pt>
                <c:pt idx="5">
                  <c:v>446.81287481792475</c:v>
                </c:pt>
                <c:pt idx="6">
                  <c:v>379.8607084516002</c:v>
                </c:pt>
              </c:numCache>
            </c:numRef>
          </c:val>
        </c:ser>
        <c:marker val="1"/>
        <c:axId val="63435904"/>
        <c:axId val="63437440"/>
      </c:lineChart>
      <c:lineChart>
        <c:grouping val="standard"/>
        <c:ser>
          <c:idx val="0"/>
          <c:order val="0"/>
          <c:tx>
            <c:strRef>
              <c:f>ELEVAGE!$H$2</c:f>
              <c:strCache>
                <c:ptCount val="1"/>
                <c:pt idx="0">
                  <c:v>VA ELEVAGE (scn93)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ELEVAGE!$G$3:$G$9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ELEVAGE!$H$3:$H$9</c:f>
              <c:numCache>
                <c:formatCode>0.0</c:formatCode>
                <c:ptCount val="7"/>
                <c:pt idx="0">
                  <c:v>328896</c:v>
                </c:pt>
                <c:pt idx="1">
                  <c:v>362316.00000000006</c:v>
                </c:pt>
                <c:pt idx="2">
                  <c:v>373482.50592836062</c:v>
                </c:pt>
                <c:pt idx="3">
                  <c:v>399050.96071542217</c:v>
                </c:pt>
                <c:pt idx="4">
                  <c:v>421538.44241651561</c:v>
                </c:pt>
                <c:pt idx="5">
                  <c:v>435755.9278766971</c:v>
                </c:pt>
                <c:pt idx="6">
                  <c:v>472575.46734153287</c:v>
                </c:pt>
              </c:numCache>
            </c:numRef>
          </c:val>
        </c:ser>
        <c:marker val="1"/>
        <c:axId val="64829312"/>
        <c:axId val="64827776"/>
      </c:lineChart>
      <c:catAx>
        <c:axId val="63435904"/>
        <c:scaling>
          <c:orientation val="minMax"/>
        </c:scaling>
        <c:axPos val="b"/>
        <c:minorGridlines/>
        <c:numFmt formatCode="General" sourceLinked="1"/>
        <c:tickLblPos val="nextTo"/>
        <c:crossAx val="63437440"/>
        <c:crosses val="autoZero"/>
        <c:auto val="1"/>
        <c:lblAlgn val="ctr"/>
        <c:lblOffset val="100"/>
      </c:catAx>
      <c:valAx>
        <c:axId val="63437440"/>
        <c:scaling>
          <c:orientation val="minMax"/>
        </c:scaling>
        <c:axPos val="l"/>
        <c:majorGridlines/>
        <c:numFmt formatCode="0.0" sourceLinked="1"/>
        <c:tickLblPos val="nextTo"/>
        <c:crossAx val="63435904"/>
        <c:crosses val="autoZero"/>
        <c:crossBetween val="between"/>
      </c:valAx>
      <c:valAx>
        <c:axId val="64827776"/>
        <c:scaling>
          <c:orientation val="minMax"/>
        </c:scaling>
        <c:axPos val="r"/>
        <c:numFmt formatCode="0.0" sourceLinked="1"/>
        <c:tickLblPos val="nextTo"/>
        <c:crossAx val="64829312"/>
        <c:crosses val="max"/>
        <c:crossBetween val="between"/>
      </c:valAx>
      <c:catAx>
        <c:axId val="64829312"/>
        <c:scaling>
          <c:orientation val="minMax"/>
        </c:scaling>
        <c:delete val="1"/>
        <c:axPos val="b"/>
        <c:numFmt formatCode="General" sourceLinked="1"/>
        <c:tickLblPos val="nextTo"/>
        <c:crossAx val="64827776"/>
        <c:crosses val="autoZero"/>
        <c:auto val="1"/>
        <c:lblAlgn val="ctr"/>
        <c:lblOffset val="100"/>
      </c:catAx>
    </c:plotArea>
    <c:legend>
      <c:legendPos val="t"/>
      <c:layout>
        <c:manualLayout>
          <c:xMode val="edge"/>
          <c:yMode val="edge"/>
          <c:x val="6.1412452309440715E-2"/>
          <c:y val="2.3589980175309912E-3"/>
          <c:w val="0.89533078983683756"/>
          <c:h val="0.11882327209098865"/>
        </c:manualLayout>
      </c:layout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 sz="1400" b="1"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ELEVAGE!$J$1</c:f>
              <c:strCache>
                <c:ptCount val="1"/>
                <c:pt idx="0">
                  <c:v>IHPI abattage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ELEVAGE!$G$3:$G$10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ELEVAGE!$J$3:$J$9</c:f>
              <c:numCache>
                <c:formatCode>0.0</c:formatCode>
                <c:ptCount val="7"/>
                <c:pt idx="0">
                  <c:v>615.56827083082692</c:v>
                </c:pt>
                <c:pt idx="1">
                  <c:v>570.87180228752231</c:v>
                </c:pt>
                <c:pt idx="2">
                  <c:v>484.87491780165851</c:v>
                </c:pt>
                <c:pt idx="3">
                  <c:v>527.27662085010456</c:v>
                </c:pt>
                <c:pt idx="4">
                  <c:v>537.79223660131242</c:v>
                </c:pt>
                <c:pt idx="5">
                  <c:v>579.23583460203781</c:v>
                </c:pt>
                <c:pt idx="6">
                  <c:v>586.30070899327893</c:v>
                </c:pt>
              </c:numCache>
            </c:numRef>
          </c:val>
        </c:ser>
        <c:marker val="1"/>
        <c:axId val="67273856"/>
        <c:axId val="67275392"/>
      </c:lineChart>
      <c:lineChart>
        <c:grouping val="standard"/>
        <c:ser>
          <c:idx val="1"/>
          <c:order val="1"/>
          <c:tx>
            <c:strRef>
              <c:f>ELEVAGE!$K$1</c:f>
              <c:strCache>
                <c:ptCount val="1"/>
                <c:pt idx="0">
                  <c:v>VA ELEVAGE ET CHASSE (scn93)</c:v>
                </c:pt>
              </c:strCache>
            </c:strRef>
          </c:tx>
          <c:spPr>
            <a:ln w="76200">
              <a:prstDash val="sysDash"/>
            </a:ln>
          </c:spPr>
          <c:marker>
            <c:symbol val="none"/>
          </c:marker>
          <c:cat>
            <c:numRef>
              <c:f>ELEVAGE!$G$3:$G$9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ELEVAGE!$K$3:$K$9</c:f>
              <c:numCache>
                <c:formatCode>#,##0</c:formatCode>
                <c:ptCount val="7"/>
                <c:pt idx="0">
                  <c:v>329341</c:v>
                </c:pt>
                <c:pt idx="1">
                  <c:v>363106</c:v>
                </c:pt>
                <c:pt idx="2">
                  <c:v>374277.34189170087</c:v>
                </c:pt>
                <c:pt idx="3">
                  <c:v>399867.44691407349</c:v>
                </c:pt>
                <c:pt idx="4">
                  <c:v>422386.52990775462</c:v>
                </c:pt>
                <c:pt idx="5">
                  <c:v>436653.68641510041</c:v>
                </c:pt>
                <c:pt idx="6">
                  <c:v>473246.11526409781</c:v>
                </c:pt>
              </c:numCache>
            </c:numRef>
          </c:val>
        </c:ser>
        <c:marker val="1"/>
        <c:axId val="67278720"/>
        <c:axId val="67277184"/>
      </c:lineChart>
      <c:catAx>
        <c:axId val="67273856"/>
        <c:scaling>
          <c:orientation val="minMax"/>
        </c:scaling>
        <c:axPos val="b"/>
        <c:majorGridlines/>
        <c:numFmt formatCode="General" sourceLinked="1"/>
        <c:tickLblPos val="nextTo"/>
        <c:txPr>
          <a:bodyPr rot="5400000" vert="horz"/>
          <a:lstStyle/>
          <a:p>
            <a:pPr>
              <a:defRPr/>
            </a:pPr>
            <a:endParaRPr lang="fr-FR"/>
          </a:p>
        </c:txPr>
        <c:crossAx val="67275392"/>
        <c:crosses val="autoZero"/>
        <c:auto val="1"/>
        <c:lblAlgn val="ctr"/>
        <c:lblOffset val="100"/>
      </c:catAx>
      <c:valAx>
        <c:axId val="67275392"/>
        <c:scaling>
          <c:orientation val="minMax"/>
        </c:scaling>
        <c:axPos val="l"/>
        <c:majorGridlines/>
        <c:numFmt formatCode="0.0" sourceLinked="1"/>
        <c:tickLblPos val="nextTo"/>
        <c:crossAx val="67273856"/>
        <c:crosses val="autoZero"/>
        <c:crossBetween val="midCat"/>
      </c:valAx>
      <c:valAx>
        <c:axId val="67277184"/>
        <c:scaling>
          <c:orientation val="minMax"/>
        </c:scaling>
        <c:axPos val="r"/>
        <c:numFmt formatCode="#,##0" sourceLinked="1"/>
        <c:tickLblPos val="nextTo"/>
        <c:crossAx val="67278720"/>
        <c:crosses val="max"/>
        <c:crossBetween val="between"/>
      </c:valAx>
      <c:catAx>
        <c:axId val="67278720"/>
        <c:scaling>
          <c:orientation val="minMax"/>
        </c:scaling>
        <c:delete val="1"/>
        <c:axPos val="b"/>
        <c:numFmt formatCode="General" sourceLinked="1"/>
        <c:tickLblPos val="nextTo"/>
        <c:crossAx val="67277184"/>
        <c:crosses val="autoZero"/>
        <c:auto val="1"/>
        <c:lblAlgn val="ctr"/>
        <c:lblOffset val="100"/>
      </c:catAx>
    </c:plotArea>
    <c:legend>
      <c:legendPos val="b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 sz="1600" b="1"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200400"/>
            <a:ext cx="640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du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Mali</a:t>
            </a:r>
          </a:p>
          <a:p>
            <a:pPr algn="ctr"/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 -INSTAT-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 l’élevage et chasse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….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1/18/2015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/>
              <a:t>Recensement général de l’élevage </a:t>
            </a:r>
          </a:p>
          <a:p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/>
              <a:t>Compléter IHPI des abattages (formel) par les abattages contrôlés des aires permanentes d'abattages (DNSV) </a:t>
            </a:r>
          </a:p>
          <a:p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/>
              <a:t>Recherche de nouveaux indicateurs pertinents</a:t>
            </a:r>
          </a:p>
          <a:p>
            <a:pPr>
              <a:buNone/>
            </a:pPr>
            <a:r>
              <a:rPr lang="fr-FR" b="1" dirty="0" smtClean="0"/>
              <a:t> </a:t>
            </a:r>
          </a:p>
          <a:p>
            <a:r>
              <a:rPr lang="fr-FR" b="1" dirty="0" smtClean="0"/>
              <a:t>Mettre en place un système de collecte en partenariat avec le secteur de l’élevage</a:t>
            </a:r>
          </a:p>
          <a:p>
            <a:endParaRPr lang="fr-FR" b="1" dirty="0" smtClean="0"/>
          </a:p>
          <a:p>
            <a:r>
              <a:rPr lang="fr-FR" b="1" dirty="0" smtClean="0"/>
              <a:t>Mise à Jour des comptes nationaux</a:t>
            </a:r>
            <a:endParaRPr lang="fr-FR" b="1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élevage et chasse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de la branche </a:t>
            </a:r>
            <a:r>
              <a:rPr lang="fr-FR" altLang="fr-FR" sz="2400" dirty="0" smtClean="0">
                <a:latin typeface="Calibri" pitchFamily="34" charset="0"/>
              </a:rPr>
              <a:t> élevage et chasse dans </a:t>
            </a:r>
            <a:r>
              <a:rPr lang="fr-FR" altLang="fr-FR" sz="2400" dirty="0">
                <a:latin typeface="Calibri" pitchFamily="34" charset="0"/>
              </a:rPr>
              <a:t>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457200" y="1828800"/>
          <a:ext cx="8229599" cy="4770116"/>
        </p:xfrm>
        <a:graphic>
          <a:graphicData uri="http://schemas.openxmlformats.org/drawingml/2006/table">
            <a:tbl>
              <a:tblPr/>
              <a:tblGrid>
                <a:gridCol w="1250682"/>
                <a:gridCol w="1026759"/>
                <a:gridCol w="1178943"/>
                <a:gridCol w="1039416"/>
                <a:gridCol w="2043034"/>
                <a:gridCol w="1690765"/>
              </a:tblGrid>
              <a:tr h="175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 [2004-2010]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2891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ELEVAGE ET CHASSE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12%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000" b="1" kern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2000" b="1" kern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2000" b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DNPIA, INSTAT (IHPC)</a:t>
                      </a: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600" b="1" i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Production Total = </a:t>
                      </a:r>
                      <a:r>
                        <a:rPr lang="fr-FR" sz="1600" b="0" i="1" kern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Prod</a:t>
                      </a:r>
                      <a:r>
                        <a:rPr lang="fr-FR" sz="1600" b="0" i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de l'élevage de bétail+</a:t>
                      </a:r>
                      <a:r>
                        <a:rPr lang="fr-FR" sz="1600" b="0" i="1" kern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Prod</a:t>
                      </a:r>
                      <a:r>
                        <a:rPr lang="fr-FR" sz="1600" b="0" i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600" b="0" i="1" kern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Volail</a:t>
                      </a:r>
                      <a:r>
                        <a:rPr lang="fr-FR" sz="1600" b="0" i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r>
                        <a:rPr lang="fr-FR" sz="1600" b="0" i="1" kern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Prod</a:t>
                      </a:r>
                      <a:r>
                        <a:rPr lang="fr-FR" sz="1600" b="0" i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Lait+</a:t>
                      </a:r>
                      <a:r>
                        <a:rPr lang="fr-FR" sz="1600" b="0" i="1" kern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Prod</a:t>
                      </a:r>
                      <a:r>
                        <a:rPr lang="fr-FR" sz="1600" b="0" i="1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Œuf+Miel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1600" i="1" kern="12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 par la méthode des coefficients technique de l’année n-1</a:t>
                      </a: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Prise en compte des recommandations de SCN 2008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Actualisation des paramètres avec </a:t>
                      </a: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nouveau recensement  prévu dans </a:t>
                      </a: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domaine de </a:t>
                      </a: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l’élevage</a:t>
                      </a: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1430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152400" y="1752600"/>
          <a:ext cx="8915400" cy="4785360"/>
        </p:xfrm>
        <a:graphic>
          <a:graphicData uri="http://schemas.openxmlformats.org/drawingml/2006/table">
            <a:tbl>
              <a:tblPr/>
              <a:tblGrid>
                <a:gridCol w="1251604"/>
                <a:gridCol w="1110596"/>
                <a:gridCol w="1219200"/>
                <a:gridCol w="1371600"/>
                <a:gridCol w="1066800"/>
                <a:gridCol w="1447800"/>
                <a:gridCol w="1447800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 des cheptels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 Disponible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 Disponible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Non Disponible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Abatage pour l'élevage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 jour après le trimestre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Forte corrélation avec la valeur ajoutée de la branche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Essentiellement formelle alors que la branche est 100% informelle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IHPI Travail de grain: fabrication de produits pour animaux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 jour après le trimestre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-Essentiellement formelle alors que la branche est 100% informelle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Faible corrélation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Elevage et chasse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space réservé du contenu 19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fr-FR" dirty="0" smtClean="0"/>
              <a:t>Méthode d’étalonnage Calage en une étape : Méthode </a:t>
            </a:r>
            <a:r>
              <a:rPr lang="fr-FR" dirty="0" err="1" smtClean="0"/>
              <a:t>chow</a:t>
            </a:r>
            <a:r>
              <a:rPr lang="fr-FR" dirty="0" smtClean="0"/>
              <a:t>-Lin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Logiciel : ECOTRIM d’Eurostat qui utilise la méthode des moindres carrés généralisés (MCG) en une étape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sz="11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304800" y="2133600"/>
          <a:ext cx="8686800" cy="3551173"/>
        </p:xfrm>
        <a:graphic>
          <a:graphicData uri="http://schemas.openxmlformats.org/drawingml/2006/table">
            <a:tbl>
              <a:tblPr/>
              <a:tblGrid>
                <a:gridCol w="1497724"/>
                <a:gridCol w="1123293"/>
                <a:gridCol w="2265308"/>
                <a:gridCol w="1628775"/>
                <a:gridCol w="1104900"/>
                <a:gridCol w="1066800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 (Excel, batch, texte)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convertisseur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Convertir les données infra-annuelles à un niveau plus agrégé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indicateurs  infra-annuels sont annualisés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VA de  la branche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Une série de la VA est disponible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97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L’indicateur  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L’indicateur trimestriel est disponible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b="1" dirty="0">
                <a:latin typeface="Calibri" pitchFamily="34" charset="0"/>
              </a:rPr>
              <a:t> </a:t>
            </a:r>
            <a:r>
              <a:rPr lang="fr-FR" altLang="fr-FR" b="1" dirty="0" smtClean="0">
                <a:latin typeface="Calibri" pitchFamily="34" charset="0"/>
              </a:rPr>
              <a:t>Test D’étalonnage1 : VA de la Branche Elevage et IHPI travail de grain</a:t>
            </a:r>
            <a:endParaRPr lang="en-US" altLang="fr-FR" b="1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899592" y="5734997"/>
            <a:ext cx="701040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2800" b="1" dirty="0" smtClean="0">
                <a:latin typeface="Calibri" pitchFamily="34" charset="0"/>
              </a:rPr>
              <a:t>R 2 : </a:t>
            </a:r>
            <a:r>
              <a:rPr lang="fr-FR" sz="2800" b="1" dirty="0" smtClean="0"/>
              <a:t>0,51279329 </a:t>
            </a:r>
            <a:endParaRPr lang="en-US" altLang="fr-FR" sz="2800" b="1" dirty="0">
              <a:latin typeface="Calibri" pitchFamily="34" charset="0"/>
            </a:endParaRPr>
          </a:p>
        </p:txBody>
      </p:sp>
      <p:graphicFrame>
        <p:nvGraphicFramePr>
          <p:cNvPr id="17" name="Graphique 16"/>
          <p:cNvGraphicFramePr/>
          <p:nvPr/>
        </p:nvGraphicFramePr>
        <p:xfrm>
          <a:off x="762000" y="1600200"/>
          <a:ext cx="7391400" cy="3997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b="1" dirty="0">
                <a:latin typeface="Calibri" pitchFamily="34" charset="0"/>
              </a:rPr>
              <a:t> </a:t>
            </a:r>
            <a:r>
              <a:rPr lang="fr-FR" altLang="fr-FR" b="1" dirty="0" smtClean="0">
                <a:latin typeface="Calibri" pitchFamily="34" charset="0"/>
              </a:rPr>
              <a:t>Test D’étalonnage1 : VA de la Branche Elevage et IHPI abattage</a:t>
            </a:r>
            <a:endParaRPr lang="en-US" altLang="fr-FR" b="1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899592" y="5734997"/>
            <a:ext cx="701040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fr-FR" sz="2800" b="1" dirty="0" smtClean="0">
                <a:latin typeface="Calibri" pitchFamily="34" charset="0"/>
              </a:rPr>
              <a:t>R2 = </a:t>
            </a:r>
            <a:r>
              <a:rPr lang="fr-FR" sz="2800" b="1" dirty="0" smtClean="0"/>
              <a:t>0,8975872 </a:t>
            </a:r>
            <a:endParaRPr lang="en-US" altLang="fr-FR" sz="2800" b="1" dirty="0">
              <a:latin typeface="Calibri" pitchFamily="34" charset="0"/>
            </a:endParaRPr>
          </a:p>
        </p:txBody>
      </p:sp>
      <p:graphicFrame>
        <p:nvGraphicFramePr>
          <p:cNvPr id="21" name="Graphique 20"/>
          <p:cNvGraphicFramePr/>
          <p:nvPr/>
        </p:nvGraphicFramePr>
        <p:xfrm>
          <a:off x="990600" y="1676400"/>
          <a:ext cx="7086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Un dispositif fonctionnel est déjà en place dans le cadre des travaux de la division de conjoncture;</a:t>
            </a:r>
          </a:p>
          <a:p>
            <a:pPr>
              <a:buNone/>
            </a:pPr>
            <a:endParaRPr lang="fr-FR" b="1" dirty="0" smtClean="0"/>
          </a:p>
          <a:p>
            <a:r>
              <a:rPr lang="fr-FR" b="1" dirty="0" smtClean="0"/>
              <a:t>Réunion de validation par le comité national  des CNT</a:t>
            </a:r>
          </a:p>
          <a:p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794</Words>
  <Application>Microsoft Office PowerPoint</Application>
  <PresentationFormat>Affichage à l'écran (4:3)</PresentationFormat>
  <Paragraphs>170</Paragraphs>
  <Slides>11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METHODOLOGIE DES BRANCHES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IB</cp:lastModifiedBy>
  <cp:revision>65</cp:revision>
  <dcterms:created xsi:type="dcterms:W3CDTF">2014-11-21T10:25:01Z</dcterms:created>
  <dcterms:modified xsi:type="dcterms:W3CDTF">2015-01-18T20:50:08Z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83613359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