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3" r:id="rId2"/>
    <p:sldId id="298" r:id="rId3"/>
    <p:sldId id="299" r:id="rId4"/>
    <p:sldId id="301" r:id="rId5"/>
    <p:sldId id="292" r:id="rId6"/>
    <p:sldId id="293" r:id="rId7"/>
    <p:sldId id="294" r:id="rId8"/>
    <p:sldId id="295" r:id="rId9"/>
    <p:sldId id="296" r:id="rId10"/>
    <p:sldId id="297" r:id="rId11"/>
    <p:sldId id="302" r:id="rId12"/>
    <p:sldId id="289" r:id="rId13"/>
    <p:sldId id="272" r:id="rId14"/>
    <p:sldId id="273" r:id="rId15"/>
    <p:sldId id="274" r:id="rId16"/>
    <p:sldId id="275" r:id="rId17"/>
    <p:sldId id="276" r:id="rId18"/>
    <p:sldId id="277" r:id="rId19"/>
    <p:sldId id="29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6DD224E-C426-4E4E-AC9F-A5B9FA7BDF97}" type="datetimeFigureOut">
              <a:rPr lang="en-US" smtClean="0"/>
              <a:t>10/11/2017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880D5A6-B381-414E-8EFD-3070910357C3}" type="slidenum">
              <a:rPr lang="en-US" smtClean="0"/>
              <a:t>‹N°›</a:t>
            </a:fld>
            <a:endParaRPr lang="en-US" dirty="0"/>
          </a:p>
        </p:txBody>
      </p:sp>
    </p:spTree>
    <p:extLst>
      <p:ext uri="{BB962C8B-B14F-4D97-AF65-F5344CB8AC3E}">
        <p14:creationId xmlns:p14="http://schemas.microsoft.com/office/powerpoint/2010/main" val="308814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80D5A6-B381-414E-8EFD-3070910357C3}" type="slidenum">
              <a:rPr lang="en-US" smtClean="0"/>
              <a:t>1</a:t>
            </a:fld>
            <a:endParaRPr lang="en-US" dirty="0"/>
          </a:p>
        </p:txBody>
      </p:sp>
    </p:spTree>
    <p:extLst>
      <p:ext uri="{BB962C8B-B14F-4D97-AF65-F5344CB8AC3E}">
        <p14:creationId xmlns:p14="http://schemas.microsoft.com/office/powerpoint/2010/main" val="373189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1" dirty="0"/>
          </a:p>
        </p:txBody>
      </p:sp>
      <p:sp>
        <p:nvSpPr>
          <p:cNvPr id="4" name="Slide Number Placeholder 3"/>
          <p:cNvSpPr>
            <a:spLocks noGrp="1"/>
          </p:cNvSpPr>
          <p:nvPr>
            <p:ph type="sldNum" sz="quarter" idx="10"/>
          </p:nvPr>
        </p:nvSpPr>
        <p:spPr/>
        <p:txBody>
          <a:bodyPr/>
          <a:lstStyle/>
          <a:p>
            <a:fld id="{4FA3C839-C867-411A-9B00-A018D922E02E}" type="slidenum">
              <a:rPr lang="en-US" smtClean="0"/>
              <a:t>2</a:t>
            </a:fld>
            <a:endParaRPr lang="en-US" dirty="0"/>
          </a:p>
        </p:txBody>
      </p:sp>
    </p:spTree>
    <p:extLst>
      <p:ext uri="{BB962C8B-B14F-4D97-AF65-F5344CB8AC3E}">
        <p14:creationId xmlns:p14="http://schemas.microsoft.com/office/powerpoint/2010/main" val="197831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1" dirty="0"/>
          </a:p>
        </p:txBody>
      </p:sp>
      <p:sp>
        <p:nvSpPr>
          <p:cNvPr id="4" name="Slide Number Placeholder 3"/>
          <p:cNvSpPr>
            <a:spLocks noGrp="1"/>
          </p:cNvSpPr>
          <p:nvPr>
            <p:ph type="sldNum" sz="quarter" idx="10"/>
          </p:nvPr>
        </p:nvSpPr>
        <p:spPr/>
        <p:txBody>
          <a:bodyPr/>
          <a:lstStyle/>
          <a:p>
            <a:fld id="{4FA3C839-C867-411A-9B00-A018D922E02E}" type="slidenum">
              <a:rPr lang="en-US" smtClean="0"/>
              <a:t>5</a:t>
            </a:fld>
            <a:endParaRPr lang="en-US" dirty="0"/>
          </a:p>
        </p:txBody>
      </p:sp>
    </p:spTree>
    <p:extLst>
      <p:ext uri="{BB962C8B-B14F-4D97-AF65-F5344CB8AC3E}">
        <p14:creationId xmlns:p14="http://schemas.microsoft.com/office/powerpoint/2010/main" val="97735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FA3C839-C867-411A-9B00-A018D922E02E}" type="slidenum">
              <a:rPr lang="en-US" smtClean="0"/>
              <a:t>6</a:t>
            </a:fld>
            <a:endParaRPr lang="en-US" dirty="0"/>
          </a:p>
        </p:txBody>
      </p:sp>
    </p:spTree>
    <p:extLst>
      <p:ext uri="{BB962C8B-B14F-4D97-AF65-F5344CB8AC3E}">
        <p14:creationId xmlns:p14="http://schemas.microsoft.com/office/powerpoint/2010/main" val="1360517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FA3C839-C867-411A-9B00-A018D922E02E}" type="slidenum">
              <a:rPr lang="en-US" smtClean="0"/>
              <a:t>7</a:t>
            </a:fld>
            <a:endParaRPr lang="en-US" dirty="0"/>
          </a:p>
        </p:txBody>
      </p:sp>
    </p:spTree>
    <p:extLst>
      <p:ext uri="{BB962C8B-B14F-4D97-AF65-F5344CB8AC3E}">
        <p14:creationId xmlns:p14="http://schemas.microsoft.com/office/powerpoint/2010/main" val="64456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FA3C839-C867-411A-9B00-A018D922E02E}" type="slidenum">
              <a:rPr lang="en-US" smtClean="0"/>
              <a:t>8</a:t>
            </a:fld>
            <a:endParaRPr lang="en-US" dirty="0"/>
          </a:p>
        </p:txBody>
      </p:sp>
    </p:spTree>
    <p:extLst>
      <p:ext uri="{BB962C8B-B14F-4D97-AF65-F5344CB8AC3E}">
        <p14:creationId xmlns:p14="http://schemas.microsoft.com/office/powerpoint/2010/main" val="351564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4FA3C839-C867-411A-9B00-A018D922E02E}" type="slidenum">
              <a:rPr lang="en-US" smtClean="0"/>
              <a:t>9</a:t>
            </a:fld>
            <a:endParaRPr lang="en-US" dirty="0"/>
          </a:p>
        </p:txBody>
      </p:sp>
    </p:spTree>
    <p:extLst>
      <p:ext uri="{BB962C8B-B14F-4D97-AF65-F5344CB8AC3E}">
        <p14:creationId xmlns:p14="http://schemas.microsoft.com/office/powerpoint/2010/main" val="156441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1" dirty="0"/>
          </a:p>
        </p:txBody>
      </p:sp>
      <p:sp>
        <p:nvSpPr>
          <p:cNvPr id="4" name="Slide Number Placeholder 3"/>
          <p:cNvSpPr>
            <a:spLocks noGrp="1"/>
          </p:cNvSpPr>
          <p:nvPr>
            <p:ph type="sldNum" sz="quarter" idx="10"/>
          </p:nvPr>
        </p:nvSpPr>
        <p:spPr/>
        <p:txBody>
          <a:bodyPr/>
          <a:lstStyle/>
          <a:p>
            <a:fld id="{4FA3C839-C867-411A-9B00-A018D922E02E}" type="slidenum">
              <a:rPr lang="en-US" smtClean="0"/>
              <a:t>10</a:t>
            </a:fld>
            <a:endParaRPr lang="en-US" dirty="0"/>
          </a:p>
        </p:txBody>
      </p:sp>
    </p:spTree>
    <p:extLst>
      <p:ext uri="{BB962C8B-B14F-4D97-AF65-F5344CB8AC3E}">
        <p14:creationId xmlns:p14="http://schemas.microsoft.com/office/powerpoint/2010/main" val="144890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80D5A6-B381-414E-8EFD-3070910357C3}" type="slidenum">
              <a:rPr lang="en-US" smtClean="0"/>
              <a:t>15</a:t>
            </a:fld>
            <a:endParaRPr lang="en-US" dirty="0"/>
          </a:p>
        </p:txBody>
      </p:sp>
    </p:spTree>
    <p:extLst>
      <p:ext uri="{BB962C8B-B14F-4D97-AF65-F5344CB8AC3E}">
        <p14:creationId xmlns:p14="http://schemas.microsoft.com/office/powerpoint/2010/main" val="676902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ICP-PPT-2015-coverpag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393"/>
            <a:ext cx="9144000" cy="6858000"/>
          </a:xfrm>
          <a:prstGeom prst="rect">
            <a:avLst/>
          </a:prstGeom>
        </p:spPr>
      </p:pic>
      <p:sp>
        <p:nvSpPr>
          <p:cNvPr id="2" name="Title 1"/>
          <p:cNvSpPr>
            <a:spLocks noGrp="1"/>
          </p:cNvSpPr>
          <p:nvPr>
            <p:ph type="ctrTitle" hasCustomPrompt="1"/>
          </p:nvPr>
        </p:nvSpPr>
        <p:spPr>
          <a:xfrm>
            <a:off x="685800" y="1579523"/>
            <a:ext cx="7772400" cy="1470025"/>
          </a:xfrm>
        </p:spPr>
        <p:txBody>
          <a:bodyPr>
            <a:normAutofit/>
          </a:bodyPr>
          <a:lstStyle>
            <a:lvl1pPr algn="ctr">
              <a:defRPr sz="4400"/>
            </a:lvl1pPr>
          </a:lstStyle>
          <a:p>
            <a:r>
              <a:rPr lang="en-US" dirty="0"/>
              <a:t>Click to edit title</a:t>
            </a:r>
          </a:p>
        </p:txBody>
      </p:sp>
      <p:sp>
        <p:nvSpPr>
          <p:cNvPr id="3" name="Subtitle 2"/>
          <p:cNvSpPr>
            <a:spLocks noGrp="1"/>
          </p:cNvSpPr>
          <p:nvPr>
            <p:ph type="subTitle" idx="1" hasCustomPrompt="1"/>
          </p:nvPr>
        </p:nvSpPr>
        <p:spPr>
          <a:xfrm>
            <a:off x="1371600" y="3248314"/>
            <a:ext cx="6400800" cy="758770"/>
          </a:xfrm>
        </p:spPr>
        <p:txBody>
          <a:bodyPr>
            <a:normAutofit/>
          </a:bodyPr>
          <a:lstStyle>
            <a:lvl1pPr marL="0" indent="0" algn="ctr">
              <a:buNone/>
              <a:defRPr sz="32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6" name="Slide Number Placeholder 5"/>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77622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6088" y="4897858"/>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16088" y="1066799"/>
            <a:ext cx="5486400" cy="40171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16088" y="546459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63706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73244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411883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2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15520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533" y="220361"/>
            <a:ext cx="8779934" cy="707473"/>
          </a:xfrm>
        </p:spPr>
        <p:txBody>
          <a:bodyPr>
            <a:normAutofit/>
          </a:bodyPr>
          <a:lstStyle>
            <a:lvl1pPr>
              <a:defRPr sz="36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502750"/>
            <a:ext cx="8229600" cy="452596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4813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17900"/>
            <a:ext cx="7772400" cy="1362075"/>
          </a:xfrm>
        </p:spPr>
        <p:txBody>
          <a:bodyPr anchor="t"/>
          <a:lstStyle>
            <a:lvl1pPr algn="l">
              <a:defRPr sz="4000" b="1"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2017713"/>
            <a:ext cx="7772400" cy="150018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
        <p:nvSpPr>
          <p:cNvPr id="7" name="TextBox 6"/>
          <p:cNvSpPr txBox="1"/>
          <p:nvPr userDrawn="1"/>
        </p:nvSpPr>
        <p:spPr>
          <a:xfrm>
            <a:off x="405949" y="2905281"/>
            <a:ext cx="184666" cy="369332"/>
          </a:xfrm>
          <a:prstGeom prst="rect">
            <a:avLst/>
          </a:prstGeom>
          <a:noFill/>
        </p:spPr>
        <p:txBody>
          <a:bodyPr wrap="none" rtlCol="0">
            <a:spAutoFit/>
          </a:bodyPr>
          <a:lstStyle/>
          <a:p>
            <a:pPr defTabSz="457200"/>
            <a:endParaRPr lang="en-US" dirty="0">
              <a:solidFill>
                <a:prstClr val="black"/>
              </a:solidFill>
            </a:endParaRPr>
          </a:p>
        </p:txBody>
      </p:sp>
    </p:spTree>
    <p:extLst>
      <p:ext uri="{BB962C8B-B14F-4D97-AF65-F5344CB8AC3E}">
        <p14:creationId xmlns:p14="http://schemas.microsoft.com/office/powerpoint/2010/main" val="152400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32687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96674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75778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94920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8C707C-1A30-CF4A-A445-BE59E19A548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90004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CP-pp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78835" y="220361"/>
            <a:ext cx="8728098" cy="707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56268"/>
            <a:ext cx="8229600" cy="46698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89557" y="6552829"/>
            <a:ext cx="2133600" cy="23243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8C707C-1A30-CF4A-A445-BE59E19A5487}" type="slidenum">
              <a:rPr lang="en-US" smtClean="0">
                <a:solidFill>
                  <a:prstClr val="black">
                    <a:tint val="75000"/>
                  </a:prstClr>
                </a:solidFill>
              </a:rPr>
              <a:pPr defTabSz="457200"/>
              <a:t>‹N°›</a:t>
            </a:fld>
            <a:endParaRPr lang="en-US" dirty="0">
              <a:solidFill>
                <a:prstClr val="black">
                  <a:tint val="75000"/>
                </a:prstClr>
              </a:solidFill>
            </a:endParaRPr>
          </a:p>
        </p:txBody>
      </p:sp>
    </p:spTree>
    <p:extLst>
      <p:ext uri="{BB962C8B-B14F-4D97-AF65-F5344CB8AC3E}">
        <p14:creationId xmlns:p14="http://schemas.microsoft.com/office/powerpoint/2010/main" val="1575558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2" y="5834810"/>
            <a:ext cx="7701283" cy="923735"/>
          </a:xfrm>
        </p:spPr>
        <p:txBody>
          <a:bodyPr>
            <a:noAutofit/>
          </a:bodyPr>
          <a:lstStyle/>
          <a:p>
            <a:pPr algn="r"/>
            <a:r>
              <a:rPr lang="fr-FR" sz="1800" b="1">
                <a:solidFill>
                  <a:schemeClr val="accent5">
                    <a:lumMod val="75000"/>
                  </a:schemeClr>
                </a:solidFill>
              </a:rPr>
              <a:t/>
            </a:r>
            <a:br>
              <a:rPr lang="fr-FR" sz="1800" b="1">
                <a:solidFill>
                  <a:schemeClr val="accent5">
                    <a:lumMod val="75000"/>
                  </a:schemeClr>
                </a:solidFill>
              </a:rPr>
            </a:br>
            <a:r>
              <a:rPr lang="fr-FR" sz="1800" b="1">
                <a:solidFill>
                  <a:schemeClr val="accent5">
                    <a:lumMod val="75000"/>
                  </a:schemeClr>
                </a:solidFill>
              </a:rPr>
              <a:t/>
            </a:r>
            <a:br>
              <a:rPr lang="fr-FR" sz="1800" b="1">
                <a:solidFill>
                  <a:schemeClr val="accent5">
                    <a:lumMod val="75000"/>
                  </a:schemeClr>
                </a:solidFill>
              </a:rPr>
            </a:br>
            <a:endParaRPr lang="fr-FR" sz="1800" b="1">
              <a:solidFill>
                <a:schemeClr val="accent5">
                  <a:lumMod val="75000"/>
                </a:schemeClr>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4131" y="5923393"/>
            <a:ext cx="3340608" cy="83515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0879" y="5936645"/>
            <a:ext cx="3340608" cy="835152"/>
          </a:xfrm>
          <a:prstGeom prst="rect">
            <a:avLst/>
          </a:prstGeom>
        </p:spPr>
      </p:pic>
      <p:sp>
        <p:nvSpPr>
          <p:cNvPr id="11" name="Rectangle 10"/>
          <p:cNvSpPr/>
          <p:nvPr/>
        </p:nvSpPr>
        <p:spPr>
          <a:xfrm>
            <a:off x="3860104" y="202931"/>
            <a:ext cx="1380506" cy="4001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a:latin typeface="Arial Black" panose="020B0A04020102020204" pitchFamily="34" charset="0"/>
              </a:rPr>
              <a:t>[B03-FR]</a:t>
            </a:r>
          </a:p>
        </p:txBody>
      </p:sp>
      <p:sp>
        <p:nvSpPr>
          <p:cNvPr id="12" name="Subtitle 2"/>
          <p:cNvSpPr txBox="1">
            <a:spLocks/>
          </p:cNvSpPr>
          <p:nvPr/>
        </p:nvSpPr>
        <p:spPr>
          <a:xfrm>
            <a:off x="868680" y="2608295"/>
            <a:ext cx="7406640" cy="132614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rgbClr val="41414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4000" b="1" cap="all" dirty="0">
                <a:solidFill>
                  <a:schemeClr val="accent6">
                    <a:lumMod val="50000"/>
                  </a:schemeClr>
                </a:solidFill>
              </a:rPr>
              <a:t>Enquêtes de collecte des données DU PCI </a:t>
            </a:r>
          </a:p>
        </p:txBody>
      </p:sp>
      <p:sp>
        <p:nvSpPr>
          <p:cNvPr id="13" name="Rectangle 12">
            <a:extLst>
              <a:ext uri="{FF2B5EF4-FFF2-40B4-BE49-F238E27FC236}">
                <a16:creationId xmlns:a16="http://schemas.microsoft.com/office/drawing/2014/main" xmlns="" id="{625413E9-848B-4299-BA0A-862A3EC84BA3}"/>
              </a:ext>
            </a:extLst>
          </p:cNvPr>
          <p:cNvSpPr/>
          <p:nvPr/>
        </p:nvSpPr>
        <p:spPr>
          <a:xfrm>
            <a:off x="602951" y="1004155"/>
            <a:ext cx="7938097" cy="584775"/>
          </a:xfrm>
          <a:prstGeom prst="rect">
            <a:avLst/>
          </a:prstGeom>
        </p:spPr>
        <p:txBody>
          <a:bodyPr wrap="square">
            <a:spAutoFit/>
          </a:bodyPr>
          <a:lstStyle/>
          <a:p>
            <a:pPr algn="ctr"/>
            <a:r>
              <a:rPr lang="fr-FR" sz="3200" b="1">
                <a:solidFill>
                  <a:srgbClr val="FF0000"/>
                </a:solidFill>
              </a:rPr>
              <a:t>Séminaire sur les Comptes Nationaux</a:t>
            </a:r>
          </a:p>
        </p:txBody>
      </p:sp>
      <p:sp>
        <p:nvSpPr>
          <p:cNvPr id="14" name="Rectangle 13">
            <a:extLst>
              <a:ext uri="{FF2B5EF4-FFF2-40B4-BE49-F238E27FC236}">
                <a16:creationId xmlns:a16="http://schemas.microsoft.com/office/drawing/2014/main" xmlns="" id="{4463D6D0-C5DA-4DE5-B66D-AFB47EE48050}"/>
              </a:ext>
            </a:extLst>
          </p:cNvPr>
          <p:cNvSpPr/>
          <p:nvPr/>
        </p:nvSpPr>
        <p:spPr>
          <a:xfrm>
            <a:off x="1800511" y="4580885"/>
            <a:ext cx="5542975" cy="830997"/>
          </a:xfrm>
          <a:prstGeom prst="rect">
            <a:avLst/>
          </a:prstGeom>
        </p:spPr>
        <p:txBody>
          <a:bodyPr wrap="square" anchor="ctr">
            <a:spAutoFit/>
          </a:bodyPr>
          <a:lstStyle/>
          <a:p>
            <a:pPr algn="ctr"/>
            <a:r>
              <a:rPr lang="fr-FR" sz="2400" b="1" dirty="0">
                <a:solidFill>
                  <a:schemeClr val="tx2"/>
                </a:solidFill>
                <a:latin typeface="Tw Cen MT" panose="020B0602020104020603" pitchFamily="34" charset="0"/>
              </a:rPr>
              <a:t>Du 09 au 13 Octobre 2017</a:t>
            </a:r>
          </a:p>
          <a:p>
            <a:pPr algn="ctr"/>
            <a:r>
              <a:rPr lang="fr-FR" sz="2400" b="1" i="1" dirty="0">
                <a:solidFill>
                  <a:schemeClr val="tx2"/>
                </a:solidFill>
                <a:latin typeface="Tw Cen MT" panose="020B0602020104020603" pitchFamily="34" charset="0"/>
              </a:rPr>
              <a:t>Bamako, Mali</a:t>
            </a:r>
            <a:endParaRPr lang="fr-FR" sz="2400" b="1" i="1" dirty="0">
              <a:solidFill>
                <a:schemeClr val="tx2"/>
              </a:solidFill>
            </a:endParaRPr>
          </a:p>
        </p:txBody>
      </p:sp>
    </p:spTree>
    <p:extLst>
      <p:ext uri="{BB962C8B-B14F-4D97-AF65-F5344CB8AC3E}">
        <p14:creationId xmlns:p14="http://schemas.microsoft.com/office/powerpoint/2010/main" val="234411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3200" b="1" dirty="0"/>
              <a:t>Enquête sur les constructions et les Travaux de Génie civil</a:t>
            </a:r>
            <a:endParaRPr lang="fr-FR" sz="3200" b="1" dirty="0">
              <a:solidFill>
                <a:srgbClr val="FF0000"/>
              </a:solidFill>
            </a:endParaRPr>
          </a:p>
        </p:txBody>
      </p:sp>
      <p:sp>
        <p:nvSpPr>
          <p:cNvPr id="3" name="Content Placeholder 2"/>
          <p:cNvSpPr>
            <a:spLocks noGrp="1"/>
          </p:cNvSpPr>
          <p:nvPr>
            <p:ph idx="1"/>
          </p:nvPr>
        </p:nvSpPr>
        <p:spPr>
          <a:xfrm>
            <a:off x="156781" y="1111326"/>
            <a:ext cx="8741686" cy="2886630"/>
          </a:xfrm>
          <a:solidFill>
            <a:schemeClr val="bg1"/>
          </a:solidFill>
          <a:ln w="38100">
            <a:solidFill>
              <a:srgbClr val="588894"/>
            </a:solidFill>
          </a:ln>
        </p:spPr>
        <p:txBody>
          <a:bodyPr anchor="ctr">
            <a:noAutofit/>
          </a:bodyPr>
          <a:lstStyle/>
          <a:p>
            <a:pPr marL="0" indent="0">
              <a:spcBef>
                <a:spcPts val="0"/>
              </a:spcBef>
              <a:buNone/>
            </a:pPr>
            <a:r>
              <a:rPr lang="fr-FR" altLang="en-US" sz="1800" dirty="0">
                <a:solidFill>
                  <a:srgbClr val="212121"/>
                </a:solidFill>
                <a:latin typeface="inherit"/>
              </a:rPr>
              <a:t>La méthode du PCI  repose sur l'approche qui recueille les prix payés par les entreprises de construction pour leurs trois principaux intrants pour les travaux de construction et de génie civil:</a:t>
            </a:r>
            <a:r>
              <a:rPr lang="fr-FR" altLang="en-US" sz="1800" dirty="0"/>
              <a:t> </a:t>
            </a:r>
            <a:endParaRPr lang="fr-FR" altLang="en-US" sz="1800" dirty="0">
              <a:latin typeface="Arial" panose="020B0604020202020204" pitchFamily="34" charset="0"/>
            </a:endParaRPr>
          </a:p>
          <a:p>
            <a:pPr marL="0" indent="0">
              <a:spcBef>
                <a:spcPts val="0"/>
              </a:spcBef>
              <a:buNone/>
            </a:pPr>
            <a:endParaRPr lang="fr-FR" sz="1200" dirty="0"/>
          </a:p>
          <a:p>
            <a:pPr marL="457200" indent="-457200">
              <a:spcBef>
                <a:spcPts val="0"/>
              </a:spcBef>
              <a:buFont typeface="+mj-lt"/>
              <a:buAutoNum type="arabicPeriod"/>
            </a:pPr>
            <a:r>
              <a:rPr lang="fr-FR" sz="1800" dirty="0"/>
              <a:t>Prix des matériaux de construction: (Ciment, Acier, etc.)</a:t>
            </a:r>
          </a:p>
          <a:p>
            <a:pPr marL="457200" indent="-457200">
              <a:spcBef>
                <a:spcPts val="0"/>
              </a:spcBef>
              <a:buFont typeface="+mj-lt"/>
              <a:buAutoNum type="arabicPeriod"/>
            </a:pPr>
            <a:r>
              <a:rPr lang="fr-FR" sz="1800" dirty="0"/>
              <a:t>Coût de main d’œuvre (Charpentier, électricien, etc.)</a:t>
            </a:r>
          </a:p>
          <a:p>
            <a:pPr marL="457200" indent="-457200">
              <a:spcBef>
                <a:spcPts val="0"/>
              </a:spcBef>
              <a:buFont typeface="+mj-lt"/>
              <a:buAutoNum type="arabicPeriod"/>
            </a:pPr>
            <a:r>
              <a:rPr lang="fr-FR" sz="1800" dirty="0"/>
              <a:t> Les prix de location des équipements </a:t>
            </a:r>
          </a:p>
          <a:p>
            <a:pPr marL="0" indent="0">
              <a:spcBef>
                <a:spcPts val="0"/>
              </a:spcBef>
              <a:spcAft>
                <a:spcPts val="600"/>
              </a:spcAft>
              <a:buNone/>
            </a:pPr>
            <a:r>
              <a:rPr lang="fr-FR" sz="1800" dirty="0"/>
              <a:t>Les PPA sont calculées pour 3 </a:t>
            </a:r>
            <a:r>
              <a:rPr lang="fr-FR" sz="1800" dirty="0" err="1"/>
              <a:t>PEs</a:t>
            </a:r>
            <a:r>
              <a:rPr lang="fr-FR" sz="1800" dirty="0"/>
              <a:t>: Les bâtiments résidentiels, les bâtiments non résidentiels, les “travaux de Génie civil” et pour 3 Sous PE (Matériaux, Travail, et équipements) pour chaque PE. </a:t>
            </a:r>
          </a:p>
        </p:txBody>
      </p:sp>
      <p:sp>
        <p:nvSpPr>
          <p:cNvPr id="4" name="Slide Number Placeholder 3"/>
          <p:cNvSpPr>
            <a:spLocks noGrp="1"/>
          </p:cNvSpPr>
          <p:nvPr>
            <p:ph type="sldNum" sz="quarter" idx="12"/>
          </p:nvPr>
        </p:nvSpPr>
        <p:spPr/>
        <p:txBody>
          <a:bodyPr/>
          <a:lstStyle/>
          <a:p>
            <a:fld id="{488C707C-1A30-CF4A-A445-BE59E19A5487}" type="slidenum">
              <a:rPr lang="fr-FR" sz="1400" smtClean="0"/>
              <a:t>10</a:t>
            </a:fld>
            <a:endParaRPr lang="fr-FR" sz="1400"/>
          </a:p>
        </p:txBody>
      </p:sp>
      <p:sp>
        <p:nvSpPr>
          <p:cNvPr id="5" name="Content Placeholder 2"/>
          <p:cNvSpPr txBox="1">
            <a:spLocks/>
          </p:cNvSpPr>
          <p:nvPr/>
        </p:nvSpPr>
        <p:spPr>
          <a:xfrm>
            <a:off x="156781" y="4255844"/>
            <a:ext cx="8741686" cy="2039097"/>
          </a:xfrm>
          <a:prstGeom prst="rect">
            <a:avLst/>
          </a:prstGeom>
          <a:solidFill>
            <a:schemeClr val="bg1"/>
          </a:solidFill>
          <a:ln w="38100">
            <a:solidFill>
              <a:srgbClr val="588894"/>
            </a:solidFill>
          </a:ln>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fr-FR" sz="1600" b="1" dirty="0">
                <a:solidFill>
                  <a:srgbClr val="4B808F"/>
                </a:solidFill>
              </a:rPr>
              <a:t>Questionnaires sur les Constructions et les travaux de </a:t>
            </a:r>
            <a:r>
              <a:rPr lang="fr-FR" sz="1600" b="1" dirty="0" err="1">
                <a:solidFill>
                  <a:srgbClr val="4B808F"/>
                </a:solidFill>
              </a:rPr>
              <a:t>genie</a:t>
            </a:r>
            <a:r>
              <a:rPr lang="fr-FR" sz="1600" b="1" dirty="0">
                <a:solidFill>
                  <a:srgbClr val="4B808F"/>
                </a:solidFill>
              </a:rPr>
              <a:t> Civil</a:t>
            </a:r>
            <a:r>
              <a:rPr lang="fr-FR" sz="1600" dirty="0"/>
              <a:t>  présente la liste de produits communs pour les constructions et les travaux de Génie</a:t>
            </a:r>
          </a:p>
          <a:p>
            <a:pPr marL="0" indent="0">
              <a:spcBef>
                <a:spcPts val="0"/>
              </a:spcBef>
              <a:spcAft>
                <a:spcPts val="600"/>
              </a:spcAft>
              <a:buNone/>
            </a:pPr>
            <a:r>
              <a:rPr lang="fr-FR" sz="1600" dirty="0"/>
              <a:t>Autres informations requises: </a:t>
            </a:r>
          </a:p>
          <a:p>
            <a:pPr>
              <a:spcBef>
                <a:spcPts val="0"/>
              </a:spcBef>
              <a:buFont typeface="Wingdings" panose="05000000000000000000" pitchFamily="2" charset="2"/>
              <a:buChar char="§"/>
            </a:pPr>
            <a:r>
              <a:rPr lang="fr-FR" sz="1600" dirty="0"/>
              <a:t>Indiquer si un produit donné est pertinent pour chacune des 3 PE</a:t>
            </a:r>
          </a:p>
          <a:p>
            <a:pPr>
              <a:spcBef>
                <a:spcPts val="0"/>
              </a:spcBef>
              <a:buFont typeface="Wingdings" panose="05000000000000000000" pitchFamily="2" charset="2"/>
              <a:buChar char="§"/>
            </a:pPr>
            <a:r>
              <a:rPr lang="fr-FR" sz="1600" dirty="0"/>
              <a:t>Poids des Sous </a:t>
            </a:r>
            <a:r>
              <a:rPr lang="fr-FR" sz="1600" dirty="0" err="1"/>
              <a:t>PEs</a:t>
            </a:r>
            <a:r>
              <a:rPr lang="fr-FR" sz="1600" dirty="0"/>
              <a:t> et toute information complémentaire concernant les honoraires des professionnels impliqués dans les projets </a:t>
            </a:r>
          </a:p>
        </p:txBody>
      </p:sp>
      <p:sp>
        <p:nvSpPr>
          <p:cNvPr id="7" name="Rectangle 1"/>
          <p:cNvSpPr>
            <a:spLocks noChangeArrowheads="1"/>
          </p:cNvSpPr>
          <p:nvPr/>
        </p:nvSpPr>
        <p:spPr bwMode="auto">
          <a:xfrm>
            <a:off x="0" y="120877"/>
            <a:ext cx="65"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400" b="0" i="0" u="none" strike="noStrike" cap="none" normalizeH="0" baseline="0">
              <a:ln>
                <a:noFill/>
              </a:ln>
              <a:solidFill>
                <a:schemeClr val="tx1"/>
              </a:solidFill>
              <a:effectLst/>
              <a:latin typeface="Arial" panose="020B0604020202020204" pitchFamily="34" charset="0"/>
            </a:endParaRPr>
          </a:p>
        </p:txBody>
      </p:sp>
      <p:sp>
        <p:nvSpPr>
          <p:cNvPr id="8" name="Rectangle 7"/>
          <p:cNvSpPr/>
          <p:nvPr/>
        </p:nvSpPr>
        <p:spPr>
          <a:xfrm>
            <a:off x="3648510" y="3244334"/>
            <a:ext cx="184731" cy="307777"/>
          </a:xfrm>
          <a:prstGeom prst="rect">
            <a:avLst/>
          </a:prstGeom>
        </p:spPr>
        <p:txBody>
          <a:bodyPr wrap="none">
            <a:spAutoFit/>
          </a:bodyPr>
          <a:lstStyle/>
          <a:p>
            <a:endParaRPr lang="fr-FR" sz="1400"/>
          </a:p>
        </p:txBody>
      </p:sp>
    </p:spTree>
    <p:extLst>
      <p:ext uri="{BB962C8B-B14F-4D97-AF65-F5344CB8AC3E}">
        <p14:creationId xmlns:p14="http://schemas.microsoft.com/office/powerpoint/2010/main" val="337747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1011" y="2280815"/>
            <a:ext cx="6960637" cy="1372618"/>
          </a:xfrm>
          <a:noFill/>
        </p:spPr>
        <p:txBody>
          <a:bodyPr>
            <a:noAutofit/>
          </a:bodyPr>
          <a:lstStyle/>
          <a:p>
            <a:pPr>
              <a:buClr>
                <a:srgbClr val="04647E"/>
              </a:buClr>
            </a:pPr>
            <a:r>
              <a:rPr lang="en-US" sz="4400" b="1" dirty="0"/>
              <a:t>Les questionnaires pour les </a:t>
            </a:r>
            <a:r>
              <a:rPr lang="en-US" sz="4400" b="1" dirty="0" err="1"/>
              <a:t>enquêtes</a:t>
            </a:r>
            <a:r>
              <a:rPr lang="en-US" sz="4400" b="1" dirty="0"/>
              <a:t> </a:t>
            </a:r>
            <a:r>
              <a:rPr lang="en-US" sz="4400" b="1" dirty="0" err="1"/>
              <a:t>Spécifiques</a:t>
            </a:r>
            <a:r>
              <a:rPr lang="en-US" sz="4400" b="1" dirty="0"/>
              <a:t>: </a:t>
            </a:r>
            <a:r>
              <a:rPr lang="en-US" sz="4400" b="1" dirty="0" err="1"/>
              <a:t>Généralités</a:t>
            </a:r>
            <a:r>
              <a:rPr lang="en-US" sz="4400" b="1" dirty="0"/>
              <a:t> </a:t>
            </a:r>
            <a:endParaRPr lang="en-US" sz="4400" b="1" dirty="0">
              <a:highlight>
                <a:srgbClr val="FFFF00"/>
              </a:highlight>
            </a:endParaRPr>
          </a:p>
        </p:txBody>
      </p:sp>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5943600"/>
            <a:ext cx="3340608" cy="835152"/>
          </a:xfrm>
          <a:prstGeom prst="rect">
            <a:avLst/>
          </a:prstGeom>
        </p:spPr>
      </p:pic>
    </p:spTree>
    <p:extLst>
      <p:ext uri="{BB962C8B-B14F-4D97-AF65-F5344CB8AC3E}">
        <p14:creationId xmlns:p14="http://schemas.microsoft.com/office/powerpoint/2010/main" val="3113326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Les Questionnaires pour les </a:t>
            </a:r>
            <a:r>
              <a:rPr lang="en-US" b="1" dirty="0" err="1"/>
              <a:t>enquêtes</a:t>
            </a:r>
            <a:r>
              <a:rPr lang="en-US" b="1" dirty="0"/>
              <a:t> </a:t>
            </a:r>
            <a:r>
              <a:rPr lang="en-US" b="1" dirty="0" err="1"/>
              <a:t>Spécifiques</a:t>
            </a:r>
            <a:r>
              <a:rPr lang="en-US" b="1" dirty="0"/>
              <a:t>: Mises à Jour</a:t>
            </a:r>
          </a:p>
        </p:txBody>
      </p:sp>
      <p:sp>
        <p:nvSpPr>
          <p:cNvPr id="7" name="Content Placeholder 2"/>
          <p:cNvSpPr txBox="1">
            <a:spLocks/>
          </p:cNvSpPr>
          <p:nvPr/>
        </p:nvSpPr>
        <p:spPr>
          <a:xfrm>
            <a:off x="304799" y="2209800"/>
            <a:ext cx="8458200" cy="3581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3200" b="1" dirty="0" err="1"/>
              <a:t>Retenir</a:t>
            </a:r>
            <a:r>
              <a:rPr lang="en-US" sz="3200" b="1" dirty="0"/>
              <a:t> la </a:t>
            </a:r>
            <a:r>
              <a:rPr lang="en-US" sz="3200" b="1" dirty="0" err="1"/>
              <a:t>méthode</a:t>
            </a:r>
            <a:r>
              <a:rPr lang="en-US" sz="3200" b="1" dirty="0"/>
              <a:t> et les bases des questionnaires de 2011</a:t>
            </a:r>
            <a:endParaRPr lang="en-US" b="1" dirty="0"/>
          </a:p>
          <a:p>
            <a:pPr>
              <a:spcAft>
                <a:spcPts val="600"/>
              </a:spcAft>
            </a:pPr>
            <a:r>
              <a:rPr lang="en-US" sz="3200" b="1" dirty="0" err="1"/>
              <a:t>Harmoniser</a:t>
            </a:r>
            <a:r>
              <a:rPr lang="en-US" sz="3200" b="1" dirty="0"/>
              <a:t> les </a:t>
            </a:r>
            <a:r>
              <a:rPr lang="en-US" sz="3200" b="1" dirty="0" err="1"/>
              <a:t>fonctionnalités</a:t>
            </a:r>
            <a:r>
              <a:rPr lang="en-US" sz="3200" b="1" dirty="0"/>
              <a:t> et le design pour </a:t>
            </a:r>
            <a:r>
              <a:rPr lang="en-US" sz="3200" dirty="0" err="1"/>
              <a:t>faciliter</a:t>
            </a:r>
            <a:r>
              <a:rPr lang="en-US" sz="3200" dirty="0"/>
              <a:t> </a:t>
            </a:r>
            <a:r>
              <a:rPr lang="en-US" sz="3200" dirty="0" err="1"/>
              <a:t>l’usage</a:t>
            </a:r>
            <a:endParaRPr lang="en-US" dirty="0"/>
          </a:p>
          <a:p>
            <a:pPr>
              <a:spcAft>
                <a:spcPts val="600"/>
              </a:spcAft>
            </a:pPr>
            <a:r>
              <a:rPr lang="en-US" sz="3200" b="1" dirty="0"/>
              <a:t>Simplifier les </a:t>
            </a:r>
            <a:r>
              <a:rPr lang="en-US" sz="3200" b="1" dirty="0" err="1"/>
              <a:t>tâches</a:t>
            </a:r>
            <a:r>
              <a:rPr lang="en-US" sz="3200" b="1" dirty="0"/>
              <a:t> et le </a:t>
            </a:r>
            <a:r>
              <a:rPr lang="en-US" sz="3200" b="1" dirty="0" err="1"/>
              <a:t>remplissage</a:t>
            </a:r>
            <a:r>
              <a:rPr lang="en-US" sz="3200" b="1" dirty="0"/>
              <a:t>  des questionnaires </a:t>
            </a:r>
            <a:r>
              <a:rPr lang="en-US" sz="3200" dirty="0"/>
              <a:t>pour </a:t>
            </a:r>
            <a:r>
              <a:rPr lang="en-US" sz="3200" dirty="0" err="1"/>
              <a:t>réduire</a:t>
            </a:r>
            <a:r>
              <a:rPr lang="en-US" sz="3200" dirty="0"/>
              <a:t> la charge du travail </a:t>
            </a:r>
            <a:endParaRPr lang="en-US" dirty="0"/>
          </a:p>
        </p:txBody>
      </p:sp>
      <p:sp>
        <p:nvSpPr>
          <p:cNvPr id="9" name="Rounded Rectangle 8"/>
          <p:cNvSpPr/>
          <p:nvPr/>
        </p:nvSpPr>
        <p:spPr>
          <a:xfrm>
            <a:off x="118533" y="1226678"/>
            <a:ext cx="8644466" cy="712489"/>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spcBef>
                <a:spcPts val="0"/>
              </a:spcBef>
              <a:spcAft>
                <a:spcPts val="600"/>
              </a:spcAft>
            </a:pPr>
            <a:r>
              <a:rPr lang="en-US" sz="2400" b="1" dirty="0"/>
              <a:t>Les Concepts de base pour la </a:t>
            </a:r>
            <a:r>
              <a:rPr lang="en-US" sz="2400" b="1" dirty="0" err="1"/>
              <a:t>mise</a:t>
            </a:r>
            <a:r>
              <a:rPr lang="en-US" sz="2400" b="1" dirty="0"/>
              <a:t> à jour des questionnaires pour les </a:t>
            </a:r>
            <a:r>
              <a:rPr lang="en-US" sz="2400" b="1" dirty="0" err="1"/>
              <a:t>enquêtes</a:t>
            </a:r>
            <a:r>
              <a:rPr lang="en-US" sz="2400" b="1" dirty="0"/>
              <a:t> </a:t>
            </a:r>
            <a:r>
              <a:rPr lang="en-US" sz="2400" b="1" dirty="0" err="1"/>
              <a:t>spécifiques</a:t>
            </a:r>
            <a:r>
              <a:rPr lang="en-US" sz="2400" b="1" dirty="0"/>
              <a:t>: </a:t>
            </a:r>
          </a:p>
        </p:txBody>
      </p:sp>
      <p:grpSp>
        <p:nvGrpSpPr>
          <p:cNvPr id="5" name="Groupe 4"/>
          <p:cNvGrpSpPr/>
          <p:nvPr/>
        </p:nvGrpSpPr>
        <p:grpSpPr>
          <a:xfrm>
            <a:off x="2895600" y="6090044"/>
            <a:ext cx="3124200" cy="767956"/>
            <a:chOff x="2895600" y="6090044"/>
            <a:chExt cx="3124200" cy="767956"/>
          </a:xfrm>
        </p:grpSpPr>
        <p:sp>
          <p:nvSpPr>
            <p:cNvPr id="6" name="Rectangle 5"/>
            <p:cNvSpPr/>
            <p:nvPr/>
          </p:nvSpPr>
          <p:spPr>
            <a:xfrm>
              <a:off x="2895600" y="6090044"/>
              <a:ext cx="3124200" cy="7679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3766" y="6090044"/>
              <a:ext cx="2727869" cy="681967"/>
            </a:xfrm>
            <a:prstGeom prst="rect">
              <a:avLst/>
            </a:prstGeom>
          </p:spPr>
        </p:pic>
      </p:grpSp>
    </p:spTree>
    <p:extLst>
      <p:ext uri="{BB962C8B-B14F-4D97-AF65-F5344CB8AC3E}">
        <p14:creationId xmlns:p14="http://schemas.microsoft.com/office/powerpoint/2010/main" val="310287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Les Questionnaires pour les </a:t>
            </a:r>
            <a:r>
              <a:rPr lang="en-US" b="1" dirty="0" err="1"/>
              <a:t>enqûetes</a:t>
            </a:r>
            <a:r>
              <a:rPr lang="en-US" b="1" dirty="0"/>
              <a:t> </a:t>
            </a:r>
            <a:r>
              <a:rPr lang="en-US" b="1" dirty="0" err="1"/>
              <a:t>Spécifiques</a:t>
            </a:r>
            <a:r>
              <a:rPr lang="en-US" b="1" dirty="0"/>
              <a:t>: (</a:t>
            </a:r>
            <a:r>
              <a:rPr lang="en-US" b="1" dirty="0" err="1"/>
              <a:t>Généralités</a:t>
            </a:r>
            <a:r>
              <a:rPr lang="en-US" b="1" dirty="0"/>
              <a:t> 1)</a:t>
            </a:r>
          </a:p>
        </p:txBody>
      </p:sp>
      <p:sp>
        <p:nvSpPr>
          <p:cNvPr id="14" name="Content Placeholder 2"/>
          <p:cNvSpPr>
            <a:spLocks noGrp="1"/>
          </p:cNvSpPr>
          <p:nvPr>
            <p:ph idx="1"/>
          </p:nvPr>
        </p:nvSpPr>
        <p:spPr>
          <a:xfrm>
            <a:off x="4191000" y="2414582"/>
            <a:ext cx="4459886" cy="3100028"/>
          </a:xfrm>
          <a:solidFill>
            <a:schemeClr val="bg1">
              <a:alpha val="40000"/>
            </a:schemeClr>
          </a:solidFill>
          <a:ln w="28575">
            <a:solidFill>
              <a:schemeClr val="accent3">
                <a:lumMod val="50000"/>
              </a:schemeClr>
            </a:solidFill>
          </a:ln>
        </p:spPr>
        <p:txBody>
          <a:bodyPr>
            <a:normAutofit/>
          </a:bodyPr>
          <a:lstStyle/>
          <a:p>
            <a:r>
              <a:rPr lang="en-US" dirty="0" err="1"/>
              <a:t>Tous</a:t>
            </a:r>
            <a:r>
              <a:rPr lang="en-US" dirty="0"/>
              <a:t> les questionnaires </a:t>
            </a:r>
            <a:r>
              <a:rPr lang="en-US" dirty="0" err="1"/>
              <a:t>ont</a:t>
            </a:r>
            <a:r>
              <a:rPr lang="en-US" dirty="0"/>
              <a:t>  la </a:t>
            </a:r>
            <a:r>
              <a:rPr lang="en-US" dirty="0" err="1"/>
              <a:t>même</a:t>
            </a:r>
            <a:r>
              <a:rPr lang="en-US" dirty="0"/>
              <a:t> conception de base. </a:t>
            </a:r>
          </a:p>
          <a:p>
            <a:pPr marL="0" indent="0">
              <a:buNone/>
            </a:pPr>
            <a:endParaRPr lang="en-US" dirty="0"/>
          </a:p>
          <a:p>
            <a:r>
              <a:rPr lang="en-US" dirty="0"/>
              <a:t>La </a:t>
            </a:r>
            <a:r>
              <a:rPr lang="en-US" dirty="0" err="1"/>
              <a:t>saisi</a:t>
            </a:r>
            <a:r>
              <a:rPr lang="en-US" dirty="0"/>
              <a:t> </a:t>
            </a:r>
            <a:r>
              <a:rPr lang="en-US" dirty="0" err="1"/>
              <a:t>est</a:t>
            </a:r>
            <a:r>
              <a:rPr lang="en-US" dirty="0"/>
              <a:t> possible </a:t>
            </a:r>
            <a:r>
              <a:rPr lang="en-US" dirty="0" err="1"/>
              <a:t>dans</a:t>
            </a:r>
            <a:r>
              <a:rPr lang="en-US" dirty="0"/>
              <a:t> les “cellules de </a:t>
            </a:r>
            <a:r>
              <a:rPr lang="en-US" dirty="0" err="1"/>
              <a:t>saisi</a:t>
            </a:r>
            <a:r>
              <a:rPr lang="en-US" dirty="0"/>
              <a:t> </a:t>
            </a:r>
            <a:r>
              <a:rPr lang="en-US" b="1" u="sng" dirty="0" err="1"/>
              <a:t>Uniquement</a:t>
            </a:r>
            <a:r>
              <a:rPr lang="en-US" dirty="0"/>
              <a:t>””</a:t>
            </a:r>
          </a:p>
          <a:p>
            <a:pPr marL="0" indent="0">
              <a:buNone/>
            </a:pPr>
            <a:endParaRPr lang="en-US" dirty="0"/>
          </a:p>
          <a:p>
            <a:r>
              <a:rPr lang="en-US" dirty="0" err="1"/>
              <a:t>Imprimables</a:t>
            </a:r>
            <a:endParaRPr lang="en-US" dirty="0"/>
          </a:p>
        </p:txBody>
      </p:sp>
      <p:grpSp>
        <p:nvGrpSpPr>
          <p:cNvPr id="6" name="Groupe 5"/>
          <p:cNvGrpSpPr/>
          <p:nvPr/>
        </p:nvGrpSpPr>
        <p:grpSpPr>
          <a:xfrm>
            <a:off x="2895600" y="6090044"/>
            <a:ext cx="3124200" cy="767956"/>
            <a:chOff x="2895600" y="6090044"/>
            <a:chExt cx="3124200" cy="767956"/>
          </a:xfrm>
        </p:grpSpPr>
        <p:sp>
          <p:nvSpPr>
            <p:cNvPr id="7" name="Rectangle 6"/>
            <p:cNvSpPr/>
            <p:nvPr/>
          </p:nvSpPr>
          <p:spPr>
            <a:xfrm>
              <a:off x="2895600" y="6090044"/>
              <a:ext cx="3124200" cy="7679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3766" y="6090044"/>
              <a:ext cx="2727869" cy="681967"/>
            </a:xfrm>
            <a:prstGeom prst="rect">
              <a:avLst/>
            </a:prstGeom>
          </p:spPr>
        </p:pic>
      </p:gr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0035" r="28302" b="6614"/>
          <a:stretch/>
        </p:blipFill>
        <p:spPr>
          <a:xfrm>
            <a:off x="118532" y="1925138"/>
            <a:ext cx="3386667" cy="4078917"/>
          </a:xfrm>
          <a:prstGeom prst="rect">
            <a:avLst/>
          </a:prstGeom>
        </p:spPr>
      </p:pic>
      <p:pic>
        <p:nvPicPr>
          <p:cNvPr id="13" name="Picture 12"/>
          <p:cNvPicPr>
            <a:picLocks noChangeAspect="1"/>
          </p:cNvPicPr>
          <p:nvPr/>
        </p:nvPicPr>
        <p:blipFill>
          <a:blip r:embed="rId4"/>
          <a:stretch>
            <a:fillRect/>
          </a:stretch>
        </p:blipFill>
        <p:spPr>
          <a:xfrm>
            <a:off x="6625" y="1221361"/>
            <a:ext cx="9137375" cy="409952"/>
          </a:xfrm>
          <a:prstGeom prst="rect">
            <a:avLst/>
          </a:prstGeom>
        </p:spPr>
      </p:pic>
    </p:spTree>
    <p:extLst>
      <p:ext uri="{BB962C8B-B14F-4D97-AF65-F5344CB8AC3E}">
        <p14:creationId xmlns:p14="http://schemas.microsoft.com/office/powerpoint/2010/main" val="1007141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Les Questionnaires pour les </a:t>
            </a:r>
            <a:r>
              <a:rPr lang="en-US" b="1" dirty="0" err="1"/>
              <a:t>enqûetes</a:t>
            </a:r>
            <a:r>
              <a:rPr lang="en-US" b="1" dirty="0"/>
              <a:t> </a:t>
            </a:r>
            <a:r>
              <a:rPr lang="en-US" b="1" dirty="0" err="1"/>
              <a:t>Spécifiques</a:t>
            </a:r>
            <a:r>
              <a:rPr lang="en-US" b="1" dirty="0"/>
              <a:t>: (</a:t>
            </a:r>
            <a:r>
              <a:rPr lang="en-US" b="1" dirty="0" err="1"/>
              <a:t>Généralités</a:t>
            </a:r>
            <a:r>
              <a:rPr lang="en-US" b="1" dirty="0"/>
              <a:t> 2)</a:t>
            </a:r>
          </a:p>
        </p:txBody>
      </p:sp>
      <p:grpSp>
        <p:nvGrpSpPr>
          <p:cNvPr id="7" name="Groupe 6"/>
          <p:cNvGrpSpPr/>
          <p:nvPr/>
        </p:nvGrpSpPr>
        <p:grpSpPr>
          <a:xfrm>
            <a:off x="2895600" y="6090044"/>
            <a:ext cx="3124200" cy="767956"/>
            <a:chOff x="2895600" y="6090044"/>
            <a:chExt cx="3124200" cy="767956"/>
          </a:xfrm>
        </p:grpSpPr>
        <p:sp>
          <p:nvSpPr>
            <p:cNvPr id="8" name="Rectangle 7"/>
            <p:cNvSpPr/>
            <p:nvPr/>
          </p:nvSpPr>
          <p:spPr>
            <a:xfrm>
              <a:off x="2895600" y="6090044"/>
              <a:ext cx="3124200" cy="7679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3766" y="6090044"/>
              <a:ext cx="2727869" cy="681967"/>
            </a:xfrm>
            <a:prstGeom prst="rect">
              <a:avLst/>
            </a:prstGeom>
          </p:spPr>
        </p:pic>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0741" r="39167" b="20370"/>
          <a:stretch/>
        </p:blipFill>
        <p:spPr>
          <a:xfrm>
            <a:off x="88716" y="1868230"/>
            <a:ext cx="8687480" cy="3927217"/>
          </a:xfrm>
          <a:prstGeom prst="rect">
            <a:avLst/>
          </a:prstGeom>
        </p:spPr>
      </p:pic>
      <p:pic>
        <p:nvPicPr>
          <p:cNvPr id="4" name="Picture 3"/>
          <p:cNvPicPr>
            <a:picLocks noChangeAspect="1"/>
          </p:cNvPicPr>
          <p:nvPr/>
        </p:nvPicPr>
        <p:blipFill>
          <a:blip r:embed="rId4"/>
          <a:stretch>
            <a:fillRect/>
          </a:stretch>
        </p:blipFill>
        <p:spPr>
          <a:xfrm>
            <a:off x="0" y="1222431"/>
            <a:ext cx="9144000" cy="456945"/>
          </a:xfrm>
          <a:prstGeom prst="rect">
            <a:avLst/>
          </a:prstGeom>
        </p:spPr>
      </p:pic>
    </p:spTree>
    <p:extLst>
      <p:ext uri="{BB962C8B-B14F-4D97-AF65-F5344CB8AC3E}">
        <p14:creationId xmlns:p14="http://schemas.microsoft.com/office/powerpoint/2010/main" val="3356577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Les Questionnaires pour les </a:t>
            </a:r>
            <a:r>
              <a:rPr lang="en-US" b="1" dirty="0" err="1"/>
              <a:t>enqûetes</a:t>
            </a:r>
            <a:r>
              <a:rPr lang="en-US" b="1" dirty="0"/>
              <a:t> </a:t>
            </a:r>
            <a:r>
              <a:rPr lang="en-US" b="1" dirty="0" err="1"/>
              <a:t>Spécifiques</a:t>
            </a:r>
            <a:r>
              <a:rPr lang="en-US" b="1" dirty="0"/>
              <a:t>: (</a:t>
            </a:r>
            <a:r>
              <a:rPr lang="en-US" b="1" dirty="0" err="1"/>
              <a:t>Généralités</a:t>
            </a:r>
            <a:r>
              <a:rPr lang="en-US" b="1" dirty="0"/>
              <a:t> 3)</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2593" r="42541" b="11950"/>
          <a:stretch/>
        </p:blipFill>
        <p:spPr>
          <a:xfrm>
            <a:off x="350520" y="1681031"/>
            <a:ext cx="8412480" cy="4567370"/>
          </a:xfrm>
          <a:prstGeom prst="rect">
            <a:avLst/>
          </a:prstGeom>
        </p:spPr>
      </p:pic>
      <p:pic>
        <p:nvPicPr>
          <p:cNvPr id="6" name="Picture 5"/>
          <p:cNvPicPr>
            <a:picLocks noChangeAspect="1"/>
          </p:cNvPicPr>
          <p:nvPr/>
        </p:nvPicPr>
        <p:blipFill>
          <a:blip r:embed="rId4"/>
          <a:stretch>
            <a:fillRect/>
          </a:stretch>
        </p:blipFill>
        <p:spPr>
          <a:xfrm>
            <a:off x="350520" y="1143000"/>
            <a:ext cx="8641080" cy="403403"/>
          </a:xfrm>
          <a:prstGeom prst="rect">
            <a:avLst/>
          </a:prstGeom>
        </p:spPr>
      </p:pic>
    </p:spTree>
    <p:extLst>
      <p:ext uri="{BB962C8B-B14F-4D97-AF65-F5344CB8AC3E}">
        <p14:creationId xmlns:p14="http://schemas.microsoft.com/office/powerpoint/2010/main" val="2243771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Les Questionnaires pour les </a:t>
            </a:r>
            <a:r>
              <a:rPr lang="en-US" b="1" dirty="0" err="1"/>
              <a:t>enqûetes</a:t>
            </a:r>
            <a:r>
              <a:rPr lang="en-US" b="1" dirty="0"/>
              <a:t> </a:t>
            </a:r>
            <a:r>
              <a:rPr lang="en-US" b="1" dirty="0" err="1"/>
              <a:t>Spécifiques</a:t>
            </a:r>
            <a:r>
              <a:rPr lang="en-US" b="1" dirty="0"/>
              <a:t>: (</a:t>
            </a:r>
            <a:r>
              <a:rPr lang="en-US" b="1" dirty="0" err="1"/>
              <a:t>Généralités</a:t>
            </a:r>
            <a:r>
              <a:rPr lang="en-US" b="1" dirty="0"/>
              <a:t> 4)</a:t>
            </a:r>
            <a:endParaRPr lang="en-US" dirty="0"/>
          </a:p>
        </p:txBody>
      </p:sp>
      <p:sp>
        <p:nvSpPr>
          <p:cNvPr id="6" name="Rectangle 5"/>
          <p:cNvSpPr/>
          <p:nvPr/>
        </p:nvSpPr>
        <p:spPr>
          <a:xfrm>
            <a:off x="4038600" y="1980003"/>
            <a:ext cx="4495800" cy="2177699"/>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idx="1"/>
          </p:nvPr>
        </p:nvSpPr>
        <p:spPr>
          <a:xfrm>
            <a:off x="5273308" y="5228716"/>
            <a:ext cx="2651492" cy="638684"/>
          </a:xfrm>
        </p:spPr>
        <p:txBody>
          <a:bodyPr>
            <a:normAutofit/>
          </a:bodyPr>
          <a:lstStyle/>
          <a:p>
            <a:pPr marL="0" indent="0">
              <a:buNone/>
            </a:pPr>
            <a:r>
              <a:rPr lang="en-US" dirty="0" err="1">
                <a:solidFill>
                  <a:srgbClr val="C00000"/>
                </a:solidFill>
              </a:rPr>
              <a:t>Saisi</a:t>
            </a:r>
            <a:r>
              <a:rPr lang="en-US" dirty="0">
                <a:solidFill>
                  <a:srgbClr val="C00000"/>
                </a:solidFill>
              </a:rPr>
              <a:t> des </a:t>
            </a:r>
            <a:r>
              <a:rPr lang="en-US" dirty="0" err="1">
                <a:solidFill>
                  <a:srgbClr val="C00000"/>
                </a:solidFill>
              </a:rPr>
              <a:t>données</a:t>
            </a:r>
            <a:endParaRPr lang="en-US" dirty="0">
              <a:solidFill>
                <a:srgbClr val="C00000"/>
              </a:solidFill>
            </a:endParaRPr>
          </a:p>
        </p:txBody>
      </p:sp>
      <p:sp>
        <p:nvSpPr>
          <p:cNvPr id="8" name="Right Brace 7"/>
          <p:cNvSpPr/>
          <p:nvPr/>
        </p:nvSpPr>
        <p:spPr>
          <a:xfrm rot="5400000">
            <a:off x="5958975" y="2344924"/>
            <a:ext cx="772576" cy="4613326"/>
          </a:xfrm>
          <a:prstGeom prst="rightBrace">
            <a:avLst>
              <a:gd name="adj1" fmla="val 8333"/>
              <a:gd name="adj2" fmla="val 54420"/>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9" name="Groupe 8"/>
          <p:cNvGrpSpPr/>
          <p:nvPr/>
        </p:nvGrpSpPr>
        <p:grpSpPr>
          <a:xfrm>
            <a:off x="2895600" y="6090044"/>
            <a:ext cx="3124200" cy="767956"/>
            <a:chOff x="2895600" y="6090044"/>
            <a:chExt cx="3124200" cy="767956"/>
          </a:xfrm>
        </p:grpSpPr>
        <p:sp>
          <p:nvSpPr>
            <p:cNvPr id="10" name="Rectangle 9"/>
            <p:cNvSpPr/>
            <p:nvPr/>
          </p:nvSpPr>
          <p:spPr>
            <a:xfrm>
              <a:off x="2895600" y="6090044"/>
              <a:ext cx="3124200" cy="7679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3766" y="6090044"/>
              <a:ext cx="2727869" cy="681967"/>
            </a:xfrm>
            <a:prstGeom prst="rect">
              <a:avLst/>
            </a:prstGeom>
          </p:spPr>
        </p:pic>
      </p:gr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99" t="33704" r="40834" b="33741"/>
          <a:stretch/>
        </p:blipFill>
        <p:spPr>
          <a:xfrm>
            <a:off x="248465" y="2246274"/>
            <a:ext cx="5914775" cy="1911429"/>
          </a:xfrm>
          <a:prstGeom prst="rect">
            <a:avLst/>
          </a:prstGeom>
        </p:spPr>
      </p:pic>
      <p:pic>
        <p:nvPicPr>
          <p:cNvPr id="12" name="Picture 11"/>
          <p:cNvPicPr>
            <a:picLocks noChangeAspect="1"/>
          </p:cNvPicPr>
          <p:nvPr/>
        </p:nvPicPr>
        <p:blipFill>
          <a:blip r:embed="rId4"/>
          <a:stretch>
            <a:fillRect/>
          </a:stretch>
        </p:blipFill>
        <p:spPr>
          <a:xfrm>
            <a:off x="194840" y="1182583"/>
            <a:ext cx="8706940" cy="678301"/>
          </a:xfrm>
          <a:prstGeom prst="rect">
            <a:avLst/>
          </a:prstGeom>
        </p:spPr>
      </p:pic>
    </p:spTree>
    <p:extLst>
      <p:ext uri="{BB962C8B-B14F-4D97-AF65-F5344CB8AC3E}">
        <p14:creationId xmlns:p14="http://schemas.microsoft.com/office/powerpoint/2010/main" val="1567659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Les Questionnaires pour les </a:t>
            </a:r>
            <a:r>
              <a:rPr lang="en-US" b="1" dirty="0" err="1"/>
              <a:t>enqûetes</a:t>
            </a:r>
            <a:r>
              <a:rPr lang="en-US" b="1" dirty="0"/>
              <a:t> </a:t>
            </a:r>
            <a:r>
              <a:rPr lang="en-US" b="1" dirty="0" err="1"/>
              <a:t>Spécifiques</a:t>
            </a:r>
            <a:r>
              <a:rPr lang="en-US" b="1" dirty="0"/>
              <a:t>: (</a:t>
            </a:r>
            <a:r>
              <a:rPr lang="en-US" b="1" dirty="0" err="1"/>
              <a:t>Généralités</a:t>
            </a:r>
            <a:r>
              <a:rPr lang="en-US" b="1" dirty="0"/>
              <a:t> 5)</a:t>
            </a:r>
            <a:endParaRPr lang="en-US" dirty="0"/>
          </a:p>
        </p:txBody>
      </p:sp>
      <p:sp>
        <p:nvSpPr>
          <p:cNvPr id="10" name="Content Placeholder 2"/>
          <p:cNvSpPr txBox="1">
            <a:spLocks/>
          </p:cNvSpPr>
          <p:nvPr/>
        </p:nvSpPr>
        <p:spPr>
          <a:xfrm>
            <a:off x="7810500" y="2056567"/>
            <a:ext cx="1905000" cy="5358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accent3"/>
                </a:solidFill>
              </a:rPr>
              <a:t>DSP</a:t>
            </a:r>
          </a:p>
        </p:txBody>
      </p:sp>
      <p:sp>
        <p:nvSpPr>
          <p:cNvPr id="11" name="Rectangle 10"/>
          <p:cNvSpPr/>
          <p:nvPr/>
        </p:nvSpPr>
        <p:spPr>
          <a:xfrm>
            <a:off x="304800" y="1700856"/>
            <a:ext cx="8458200" cy="2794943"/>
          </a:xfrm>
          <a:prstGeom prst="rect">
            <a:avLst/>
          </a:prstGeom>
          <a:noFill/>
          <a:ln w="317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e 11"/>
          <p:cNvGrpSpPr/>
          <p:nvPr/>
        </p:nvGrpSpPr>
        <p:grpSpPr>
          <a:xfrm>
            <a:off x="2895600" y="6090044"/>
            <a:ext cx="3124200" cy="767956"/>
            <a:chOff x="2895600" y="6090044"/>
            <a:chExt cx="3124200" cy="767956"/>
          </a:xfrm>
        </p:grpSpPr>
        <p:sp>
          <p:nvSpPr>
            <p:cNvPr id="13" name="Rectangle 12"/>
            <p:cNvSpPr/>
            <p:nvPr/>
          </p:nvSpPr>
          <p:spPr>
            <a:xfrm>
              <a:off x="2895600" y="6090044"/>
              <a:ext cx="3124200" cy="7679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3766" y="6090044"/>
              <a:ext cx="2727869" cy="681967"/>
            </a:xfrm>
            <a:prstGeom prst="rect">
              <a:avLst/>
            </a:prstGeom>
          </p:spPr>
        </p:pic>
      </p:gr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500" t="34190" r="-1666" b="8780"/>
          <a:stretch/>
        </p:blipFill>
        <p:spPr>
          <a:xfrm>
            <a:off x="304800" y="1840149"/>
            <a:ext cx="7582011" cy="245271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4273" r="2686" b="11135"/>
          <a:stretch/>
        </p:blipFill>
        <p:spPr>
          <a:xfrm>
            <a:off x="258785" y="4571949"/>
            <a:ext cx="8407727" cy="2167083"/>
          </a:xfrm>
          <a:prstGeom prst="rect">
            <a:avLst/>
          </a:prstGeom>
        </p:spPr>
      </p:pic>
      <p:sp>
        <p:nvSpPr>
          <p:cNvPr id="8" name="Rectangle 7"/>
          <p:cNvSpPr/>
          <p:nvPr/>
        </p:nvSpPr>
        <p:spPr>
          <a:xfrm>
            <a:off x="3241161" y="5200995"/>
            <a:ext cx="4645650" cy="590086"/>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2"/>
          <p:cNvSpPr>
            <a:spLocks noGrp="1"/>
          </p:cNvSpPr>
          <p:nvPr>
            <p:ph idx="1"/>
          </p:nvPr>
        </p:nvSpPr>
        <p:spPr>
          <a:xfrm>
            <a:off x="4648200" y="5194431"/>
            <a:ext cx="2514600" cy="596649"/>
          </a:xfrm>
        </p:spPr>
        <p:txBody>
          <a:bodyPr>
            <a:normAutofit/>
          </a:bodyPr>
          <a:lstStyle/>
          <a:p>
            <a:pPr marL="0" indent="0">
              <a:buNone/>
            </a:pPr>
            <a:r>
              <a:rPr lang="en-US" dirty="0" err="1">
                <a:solidFill>
                  <a:srgbClr val="C00000"/>
                </a:solidFill>
              </a:rPr>
              <a:t>Saisi</a:t>
            </a:r>
            <a:r>
              <a:rPr lang="en-US" dirty="0">
                <a:solidFill>
                  <a:srgbClr val="C00000"/>
                </a:solidFill>
              </a:rPr>
              <a:t> des </a:t>
            </a:r>
            <a:r>
              <a:rPr lang="en-US" dirty="0" err="1">
                <a:solidFill>
                  <a:srgbClr val="C00000"/>
                </a:solidFill>
              </a:rPr>
              <a:t>données</a:t>
            </a:r>
            <a:endParaRPr lang="en-US" dirty="0">
              <a:solidFill>
                <a:srgbClr val="C00000"/>
              </a:solidFill>
            </a:endParaRPr>
          </a:p>
        </p:txBody>
      </p:sp>
      <p:pic>
        <p:nvPicPr>
          <p:cNvPr id="7" name="Picture 6"/>
          <p:cNvPicPr>
            <a:picLocks noChangeAspect="1"/>
          </p:cNvPicPr>
          <p:nvPr/>
        </p:nvPicPr>
        <p:blipFill>
          <a:blip r:embed="rId5"/>
          <a:stretch>
            <a:fillRect/>
          </a:stretch>
        </p:blipFill>
        <p:spPr>
          <a:xfrm>
            <a:off x="16565" y="1067128"/>
            <a:ext cx="9144000" cy="413736"/>
          </a:xfrm>
          <a:prstGeom prst="rect">
            <a:avLst/>
          </a:prstGeom>
        </p:spPr>
      </p:pic>
    </p:spTree>
    <p:extLst>
      <p:ext uri="{BB962C8B-B14F-4D97-AF65-F5344CB8AC3E}">
        <p14:creationId xmlns:p14="http://schemas.microsoft.com/office/powerpoint/2010/main" val="2485407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Les Questionnaires pour les </a:t>
            </a:r>
            <a:r>
              <a:rPr lang="en-US" b="1" dirty="0" err="1"/>
              <a:t>enqûetes</a:t>
            </a:r>
            <a:r>
              <a:rPr lang="en-US" b="1" dirty="0"/>
              <a:t> </a:t>
            </a:r>
            <a:r>
              <a:rPr lang="en-US" b="1" dirty="0" err="1"/>
              <a:t>Spécifiques</a:t>
            </a:r>
            <a:r>
              <a:rPr lang="en-US" b="1" dirty="0"/>
              <a:t>: (</a:t>
            </a:r>
            <a:r>
              <a:rPr lang="en-US" b="1" dirty="0" err="1"/>
              <a:t>Généralités</a:t>
            </a:r>
            <a:r>
              <a:rPr lang="en-US" b="1" dirty="0"/>
              <a:t> 6)</a:t>
            </a:r>
            <a:endParaRPr lang="en-US" dirty="0"/>
          </a:p>
        </p:txBody>
      </p:sp>
      <p:sp>
        <p:nvSpPr>
          <p:cNvPr id="7" name="Content Placeholder 2"/>
          <p:cNvSpPr>
            <a:spLocks noGrp="1"/>
          </p:cNvSpPr>
          <p:nvPr>
            <p:ph idx="1"/>
          </p:nvPr>
        </p:nvSpPr>
        <p:spPr>
          <a:xfrm>
            <a:off x="382120" y="4944035"/>
            <a:ext cx="1755962" cy="838200"/>
          </a:xfrm>
          <a:ln w="28575">
            <a:solidFill>
              <a:schemeClr val="accent3">
                <a:lumMod val="50000"/>
              </a:schemeClr>
            </a:solidFill>
          </a:ln>
        </p:spPr>
        <p:txBody>
          <a:bodyPr>
            <a:normAutofit fontScale="85000" lnSpcReduction="20000"/>
          </a:bodyPr>
          <a:lstStyle/>
          <a:p>
            <a:r>
              <a:rPr lang="en-US" dirty="0" err="1"/>
              <a:t>Tous</a:t>
            </a:r>
            <a:r>
              <a:rPr lang="en-US" dirty="0"/>
              <a:t> les </a:t>
            </a:r>
            <a:r>
              <a:rPr lang="en-US" dirty="0" err="1"/>
              <a:t>produits</a:t>
            </a:r>
            <a:r>
              <a:rPr lang="en-US" dirty="0"/>
              <a:t> </a:t>
            </a:r>
            <a:r>
              <a:rPr lang="en-US" dirty="0" err="1"/>
              <a:t>sont</a:t>
            </a:r>
            <a:r>
              <a:rPr lang="en-US" dirty="0"/>
              <a:t> </a:t>
            </a:r>
            <a:r>
              <a:rPr lang="en-US" dirty="0" err="1"/>
              <a:t>listés</a:t>
            </a:r>
            <a:endParaRPr lang="en-US" dirty="0"/>
          </a:p>
        </p:txBody>
      </p:sp>
      <p:sp>
        <p:nvSpPr>
          <p:cNvPr id="8" name="Content Placeholder 2"/>
          <p:cNvSpPr txBox="1">
            <a:spLocks/>
          </p:cNvSpPr>
          <p:nvPr/>
        </p:nvSpPr>
        <p:spPr>
          <a:xfrm>
            <a:off x="3505200" y="4944035"/>
            <a:ext cx="2133600" cy="838200"/>
          </a:xfrm>
          <a:prstGeom prst="rect">
            <a:avLst/>
          </a:prstGeom>
          <a:ln w="28575">
            <a:solidFill>
              <a:schemeClr val="accent3">
                <a:lumMod val="50000"/>
              </a:schemeClr>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Liens </a:t>
            </a:r>
            <a:r>
              <a:rPr lang="en-US" dirty="0" err="1"/>
              <a:t>vers</a:t>
            </a:r>
            <a:r>
              <a:rPr lang="en-US" dirty="0"/>
              <a:t> les </a:t>
            </a:r>
            <a:r>
              <a:rPr lang="en-US" dirty="0" err="1"/>
              <a:t>données</a:t>
            </a:r>
            <a:r>
              <a:rPr lang="en-US" dirty="0"/>
              <a:t> Pays</a:t>
            </a:r>
          </a:p>
        </p:txBody>
      </p:sp>
      <p:sp>
        <p:nvSpPr>
          <p:cNvPr id="9" name="Content Placeholder 2"/>
          <p:cNvSpPr txBox="1">
            <a:spLocks/>
          </p:cNvSpPr>
          <p:nvPr/>
        </p:nvSpPr>
        <p:spPr>
          <a:xfrm>
            <a:off x="7032812" y="4939552"/>
            <a:ext cx="1828800" cy="838200"/>
          </a:xfrm>
          <a:prstGeom prst="rect">
            <a:avLst/>
          </a:prstGeom>
          <a:ln w="28575">
            <a:solidFill>
              <a:schemeClr val="accent3">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Liens </a:t>
            </a:r>
            <a:r>
              <a:rPr lang="en-US" dirty="0" err="1"/>
              <a:t>vers</a:t>
            </a:r>
            <a:r>
              <a:rPr lang="en-US" dirty="0"/>
              <a:t> les DSP</a:t>
            </a:r>
          </a:p>
        </p:txBody>
      </p:sp>
      <p:sp>
        <p:nvSpPr>
          <p:cNvPr id="10" name="Right Brace 9"/>
          <p:cNvSpPr/>
          <p:nvPr/>
        </p:nvSpPr>
        <p:spPr>
          <a:xfrm rot="5400000">
            <a:off x="1397764" y="3247864"/>
            <a:ext cx="636182" cy="2969090"/>
          </a:xfrm>
          <a:prstGeom prst="rightBrace">
            <a:avLst>
              <a:gd name="adj1" fmla="val 8333"/>
              <a:gd name="adj2" fmla="val 60505"/>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Right Brace 10"/>
          <p:cNvSpPr/>
          <p:nvPr/>
        </p:nvSpPr>
        <p:spPr>
          <a:xfrm rot="5400000">
            <a:off x="4724445" y="3332086"/>
            <a:ext cx="732871" cy="2882713"/>
          </a:xfrm>
          <a:prstGeom prst="rightBrace">
            <a:avLst>
              <a:gd name="adj1" fmla="val 8333"/>
              <a:gd name="adj2" fmla="val 76573"/>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Right Brace 11"/>
          <p:cNvSpPr/>
          <p:nvPr/>
        </p:nvSpPr>
        <p:spPr>
          <a:xfrm rot="5400000">
            <a:off x="7652658" y="3848261"/>
            <a:ext cx="525233" cy="1657350"/>
          </a:xfrm>
          <a:prstGeom prst="rightBrace">
            <a:avLst>
              <a:gd name="adj1" fmla="val 8333"/>
              <a:gd name="adj2" fmla="val 76573"/>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3" name="Groupe 12"/>
          <p:cNvGrpSpPr/>
          <p:nvPr/>
        </p:nvGrpSpPr>
        <p:grpSpPr>
          <a:xfrm>
            <a:off x="2895600" y="6090044"/>
            <a:ext cx="3124200" cy="767956"/>
            <a:chOff x="2895600" y="6090044"/>
            <a:chExt cx="3124200" cy="767956"/>
          </a:xfrm>
        </p:grpSpPr>
        <p:sp>
          <p:nvSpPr>
            <p:cNvPr id="14" name="Rectangle 13"/>
            <p:cNvSpPr/>
            <p:nvPr/>
          </p:nvSpPr>
          <p:spPr>
            <a:xfrm>
              <a:off x="2895600" y="6090044"/>
              <a:ext cx="3124200" cy="7679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3766" y="6090044"/>
              <a:ext cx="2727869" cy="681967"/>
            </a:xfrm>
            <a:prstGeom prst="rect">
              <a:avLst/>
            </a:prstGeom>
          </p:spPr>
        </p:pic>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143" b="10601"/>
          <a:stretch/>
        </p:blipFill>
        <p:spPr>
          <a:xfrm>
            <a:off x="132344" y="1400812"/>
            <a:ext cx="8792217" cy="2946623"/>
          </a:xfrm>
          <a:prstGeom prst="rect">
            <a:avLst/>
          </a:prstGeom>
        </p:spPr>
      </p:pic>
      <p:pic>
        <p:nvPicPr>
          <p:cNvPr id="5" name="Picture 4"/>
          <p:cNvPicPr>
            <a:picLocks noChangeAspect="1"/>
          </p:cNvPicPr>
          <p:nvPr/>
        </p:nvPicPr>
        <p:blipFill>
          <a:blip r:embed="rId4"/>
          <a:stretch>
            <a:fillRect/>
          </a:stretch>
        </p:blipFill>
        <p:spPr>
          <a:xfrm>
            <a:off x="-114300" y="987406"/>
            <a:ext cx="9144000" cy="470145"/>
          </a:xfrm>
          <a:prstGeom prst="rect">
            <a:avLst/>
          </a:prstGeom>
        </p:spPr>
      </p:pic>
    </p:spTree>
    <p:extLst>
      <p:ext uri="{BB962C8B-B14F-4D97-AF65-F5344CB8AC3E}">
        <p14:creationId xmlns:p14="http://schemas.microsoft.com/office/powerpoint/2010/main" val="3999931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6986" y="2501986"/>
            <a:ext cx="7406640" cy="1140643"/>
          </a:xfrm>
        </p:spPr>
        <p:txBody>
          <a:bodyPr>
            <a:noAutofit/>
          </a:bodyPr>
          <a:lstStyle/>
          <a:p>
            <a:r>
              <a:rPr lang="en-US" sz="5400" b="1" dirty="0">
                <a:solidFill>
                  <a:schemeClr val="tx1"/>
                </a:solidFill>
              </a:rPr>
              <a:t>Merci!</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0879" y="5936645"/>
            <a:ext cx="3340608" cy="835152"/>
          </a:xfrm>
          <a:prstGeom prst="rect">
            <a:avLst/>
          </a:prstGeom>
        </p:spPr>
      </p:pic>
    </p:spTree>
    <p:extLst>
      <p:ext uri="{BB962C8B-B14F-4D97-AF65-F5344CB8AC3E}">
        <p14:creationId xmlns:p14="http://schemas.microsoft.com/office/powerpoint/2010/main" val="72478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buClr>
                <a:srgbClr val="04647E"/>
              </a:buClr>
            </a:pPr>
            <a:r>
              <a:rPr lang="fr-FR" b="1">
                <a:latin typeface="Arial" panose="020B0604020202020204" pitchFamily="34" charset="0"/>
                <a:cs typeface="Arial" panose="020B0604020202020204" pitchFamily="34" charset="0"/>
              </a:rPr>
              <a:t>PLAN</a:t>
            </a:r>
          </a:p>
        </p:txBody>
      </p:sp>
      <p:sp>
        <p:nvSpPr>
          <p:cNvPr id="4" name="Slide Number Placeholder 3"/>
          <p:cNvSpPr>
            <a:spLocks noGrp="1"/>
          </p:cNvSpPr>
          <p:nvPr>
            <p:ph type="sldNum" sz="quarter" idx="12"/>
          </p:nvPr>
        </p:nvSpPr>
        <p:spPr/>
        <p:txBody>
          <a:bodyPr/>
          <a:lstStyle/>
          <a:p>
            <a:fld id="{488C707C-1A30-CF4A-A445-BE59E19A5487}" type="slidenum">
              <a:rPr lang="fr-FR" smtClean="0"/>
              <a:t>2</a:t>
            </a:fld>
            <a:endParaRPr lang="fr-FR"/>
          </a:p>
        </p:txBody>
      </p:sp>
      <p:pic>
        <p:nvPicPr>
          <p:cNvPr id="8"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5950111"/>
            <a:ext cx="3340608" cy="835152"/>
          </a:xfrm>
          <a:prstGeom prst="rect">
            <a:avLst/>
          </a:prstGeom>
        </p:spPr>
      </p:pic>
      <p:sp>
        <p:nvSpPr>
          <p:cNvPr id="9" name="Content Placeholder 5"/>
          <p:cNvSpPr>
            <a:spLocks noGrp="1"/>
          </p:cNvSpPr>
          <p:nvPr/>
        </p:nvSpPr>
        <p:spPr>
          <a:xfrm>
            <a:off x="457200" y="1352847"/>
            <a:ext cx="8229600" cy="4172186"/>
          </a:xfrm>
          <a:prstGeom prst="rect">
            <a:avLst/>
          </a:prstGeom>
          <a:solidFill>
            <a:schemeClr val="bg1">
              <a:alpha val="60000"/>
            </a:schemeClr>
          </a:solidFill>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4647E"/>
              </a:buClr>
              <a:buNone/>
            </a:pPr>
            <a:endParaRPr lang="fr-FR" sz="2800" dirty="0">
              <a:latin typeface="Arial Black" panose="020B0A04020102020204" pitchFamily="34" charset="0"/>
            </a:endParaRPr>
          </a:p>
          <a:p>
            <a:pPr>
              <a:buClr>
                <a:srgbClr val="04647E"/>
              </a:buClr>
              <a:buFont typeface="Wingdings" panose="05000000000000000000" pitchFamily="2" charset="2"/>
              <a:buChar char="§"/>
            </a:pPr>
            <a:r>
              <a:rPr lang="fr-FR" sz="3200" dirty="0"/>
              <a:t>Introduction</a:t>
            </a:r>
            <a:endParaRPr lang="fr-FR" sz="3200" dirty="0">
              <a:latin typeface="+mj-lt"/>
            </a:endParaRPr>
          </a:p>
          <a:p>
            <a:pPr>
              <a:buClr>
                <a:srgbClr val="04647E"/>
              </a:buClr>
              <a:buFont typeface="Wingdings" panose="05000000000000000000" pitchFamily="2" charset="2"/>
              <a:buChar char="§"/>
            </a:pPr>
            <a:r>
              <a:rPr lang="fr-FR" sz="3200" dirty="0">
                <a:latin typeface="+mj-lt"/>
              </a:rPr>
              <a:t> Enquête du PCI:</a:t>
            </a:r>
          </a:p>
          <a:p>
            <a:pPr lvl="1">
              <a:buClr>
                <a:srgbClr val="04647E"/>
              </a:buClr>
              <a:buFont typeface="Wingdings" panose="05000000000000000000" pitchFamily="2" charset="2"/>
              <a:buChar char="§"/>
            </a:pPr>
            <a:r>
              <a:rPr lang="fr-FR" sz="2800" dirty="0">
                <a:latin typeface="+mj-lt"/>
              </a:rPr>
              <a:t>Enquête principales sur les prix de la consommation des ménages</a:t>
            </a:r>
          </a:p>
          <a:p>
            <a:pPr lvl="1">
              <a:buClr>
                <a:srgbClr val="04647E"/>
              </a:buClr>
              <a:buFont typeface="Wingdings" panose="05000000000000000000" pitchFamily="2" charset="2"/>
              <a:buChar char="§"/>
            </a:pPr>
            <a:r>
              <a:rPr lang="fr-FR" sz="2800" dirty="0">
                <a:latin typeface="+mj-lt"/>
              </a:rPr>
              <a:t>Enquête sur les services de logement</a:t>
            </a:r>
          </a:p>
          <a:p>
            <a:pPr lvl="1">
              <a:buClr>
                <a:srgbClr val="04647E"/>
              </a:buClr>
              <a:buFont typeface="Wingdings" panose="05000000000000000000" pitchFamily="2" charset="2"/>
              <a:buChar char="§"/>
            </a:pPr>
            <a:r>
              <a:rPr lang="fr-FR" sz="2800" dirty="0">
                <a:latin typeface="+mj-lt"/>
              </a:rPr>
              <a:t>Enquête sur l’éducation privée</a:t>
            </a:r>
          </a:p>
          <a:p>
            <a:pPr lvl="1">
              <a:buClr>
                <a:srgbClr val="04647E"/>
              </a:buClr>
              <a:buFont typeface="Wingdings" panose="05000000000000000000" pitchFamily="2" charset="2"/>
              <a:buChar char="§"/>
            </a:pPr>
            <a:r>
              <a:rPr lang="fr-FR" sz="2800" dirty="0">
                <a:latin typeface="+mj-lt"/>
              </a:rPr>
              <a:t>Enquête sur la rémunération des employés des administrations publiques</a:t>
            </a:r>
          </a:p>
          <a:p>
            <a:pPr lvl="1">
              <a:buClr>
                <a:srgbClr val="04647E"/>
              </a:buClr>
              <a:buFont typeface="Wingdings" panose="05000000000000000000" pitchFamily="2" charset="2"/>
              <a:buChar char="§"/>
            </a:pPr>
            <a:r>
              <a:rPr lang="fr-FR" sz="2800" dirty="0">
                <a:latin typeface="+mj-lt"/>
              </a:rPr>
              <a:t>Enquêtes sur la construction &amp; génie civil, les machines et les équipements</a:t>
            </a:r>
          </a:p>
          <a:p>
            <a:pPr lvl="1">
              <a:buClr>
                <a:srgbClr val="04647E"/>
              </a:buClr>
              <a:buFont typeface="Wingdings" panose="05000000000000000000" pitchFamily="2" charset="2"/>
              <a:buChar char="§"/>
            </a:pPr>
            <a:endParaRPr lang="fr-FR" sz="2800" dirty="0">
              <a:latin typeface="+mj-lt"/>
            </a:endParaRPr>
          </a:p>
        </p:txBody>
      </p:sp>
    </p:spTree>
    <p:extLst>
      <p:ext uri="{BB962C8B-B14F-4D97-AF65-F5344CB8AC3E}">
        <p14:creationId xmlns:p14="http://schemas.microsoft.com/office/powerpoint/2010/main" val="274474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 y="220361"/>
            <a:ext cx="8779934" cy="707473"/>
          </a:xfrm>
        </p:spPr>
        <p:txBody>
          <a:bodyPr>
            <a:normAutofit fontScale="90000"/>
          </a:bodyPr>
          <a:lstStyle/>
          <a:p>
            <a:r>
              <a:rPr lang="fr-FR" sz="4000" b="1"/>
              <a:t>Introduction</a:t>
            </a:r>
            <a:r>
              <a:rPr lang="fr-FR" b="1"/>
              <a:t/>
            </a:r>
            <a:br>
              <a:rPr lang="fr-FR" b="1"/>
            </a:br>
            <a:endParaRPr lang="fr-FR" b="1"/>
          </a:p>
        </p:txBody>
      </p:sp>
      <p:sp>
        <p:nvSpPr>
          <p:cNvPr id="3" name="Content Placeholder 2"/>
          <p:cNvSpPr>
            <a:spLocks noGrp="1"/>
          </p:cNvSpPr>
          <p:nvPr>
            <p:ph idx="1"/>
          </p:nvPr>
        </p:nvSpPr>
        <p:spPr>
          <a:xfrm>
            <a:off x="457200" y="1143000"/>
            <a:ext cx="8229600" cy="4885713"/>
          </a:xfrm>
        </p:spPr>
        <p:txBody>
          <a:bodyPr>
            <a:normAutofit lnSpcReduction="10000"/>
          </a:bodyPr>
          <a:lstStyle/>
          <a:p>
            <a:r>
              <a:rPr lang="fr-FR" dirty="0"/>
              <a:t>En plus de l’enquête principale de collecte des prix des biens et services de la consommation des ménages, des enquêtes spécifiques sont conduites pour collecter les données des volets difficiles à mesurer,  y compris </a:t>
            </a:r>
            <a:r>
              <a:rPr lang="fr-FR" altLang="en-US" dirty="0">
                <a:solidFill>
                  <a:srgbClr val="212121"/>
                </a:solidFill>
                <a:latin typeface="inherit"/>
              </a:rPr>
              <a:t>la formation brute de capital fixe (machines et équipements, construction et génie civil, la rémunération des salariés des AP, l’enseignement privé et les services de logement)</a:t>
            </a:r>
          </a:p>
          <a:p>
            <a:pPr marL="0" indent="0">
              <a:buNone/>
            </a:pPr>
            <a:r>
              <a:rPr lang="fr-FR" dirty="0"/>
              <a:t> </a:t>
            </a:r>
          </a:p>
          <a:p>
            <a:r>
              <a:rPr lang="fr-FR" dirty="0"/>
              <a:t>Pour le PCI 2017: Mise à jour des questionnaires pour les enquêtes spécifiques ; </a:t>
            </a:r>
          </a:p>
          <a:p>
            <a:pPr marL="0" indent="0">
              <a:buNone/>
            </a:pPr>
            <a:r>
              <a:rPr lang="fr-FR" dirty="0"/>
              <a:t>		- Nouvelle classification du PCI 2017</a:t>
            </a:r>
          </a:p>
          <a:p>
            <a:pPr marL="0" indent="0">
              <a:buNone/>
            </a:pPr>
            <a:r>
              <a:rPr lang="fr-FR" dirty="0"/>
              <a:t>		- questionnaire simplifiés par rapport aux versions de 2011. </a:t>
            </a:r>
          </a:p>
        </p:txBody>
      </p:sp>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6022848"/>
            <a:ext cx="3340608" cy="835152"/>
          </a:xfrm>
          <a:prstGeom prst="rect">
            <a:avLst/>
          </a:prstGeom>
        </p:spPr>
      </p:pic>
    </p:spTree>
    <p:extLst>
      <p:ext uri="{BB962C8B-B14F-4D97-AF65-F5344CB8AC3E}">
        <p14:creationId xmlns:p14="http://schemas.microsoft.com/office/powerpoint/2010/main" val="1745678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1011" y="2280815"/>
            <a:ext cx="6960637" cy="1372618"/>
          </a:xfrm>
          <a:noFill/>
        </p:spPr>
        <p:txBody>
          <a:bodyPr>
            <a:noAutofit/>
          </a:bodyPr>
          <a:lstStyle/>
          <a:p>
            <a:pPr>
              <a:buClr>
                <a:srgbClr val="04647E"/>
              </a:buClr>
            </a:pPr>
            <a:r>
              <a:rPr lang="en-US" sz="4400" b="1" dirty="0" err="1"/>
              <a:t>Enquêtes</a:t>
            </a:r>
            <a:r>
              <a:rPr lang="en-US" sz="4400" b="1" dirty="0"/>
              <a:t> </a:t>
            </a:r>
            <a:r>
              <a:rPr lang="en-US" sz="4400" b="1" dirty="0" err="1"/>
              <a:t>Spécifiques</a:t>
            </a:r>
            <a:r>
              <a:rPr lang="en-US" sz="4400" b="1" dirty="0"/>
              <a:t> : </a:t>
            </a:r>
            <a:r>
              <a:rPr lang="en-US" sz="4400" b="1" dirty="0" err="1"/>
              <a:t>Données</a:t>
            </a:r>
            <a:r>
              <a:rPr lang="en-US" sz="4400" b="1" dirty="0"/>
              <a:t> </a:t>
            </a:r>
            <a:r>
              <a:rPr lang="en-US" sz="4400" b="1" dirty="0" err="1"/>
              <a:t>requises</a:t>
            </a:r>
            <a:endParaRPr lang="en-US" sz="4400" b="1" dirty="0"/>
          </a:p>
        </p:txBody>
      </p:sp>
      <p:pic>
        <p:nvPicPr>
          <p:cNvPr id="4"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5943600"/>
            <a:ext cx="3340608" cy="835152"/>
          </a:xfrm>
          <a:prstGeom prst="rect">
            <a:avLst/>
          </a:prstGeom>
        </p:spPr>
      </p:pic>
    </p:spTree>
    <p:extLst>
      <p:ext uri="{BB962C8B-B14F-4D97-AF65-F5344CB8AC3E}">
        <p14:creationId xmlns:p14="http://schemas.microsoft.com/office/powerpoint/2010/main" val="316445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buClr>
                <a:srgbClr val="04647E"/>
              </a:buClr>
            </a:pPr>
            <a:r>
              <a:rPr lang="fr-FR" b="1" dirty="0"/>
              <a:t>Données supplémentaires à l’enquête Principale</a:t>
            </a:r>
          </a:p>
        </p:txBody>
      </p:sp>
      <p:sp>
        <p:nvSpPr>
          <p:cNvPr id="4" name="Slide Number Placeholder 3"/>
          <p:cNvSpPr>
            <a:spLocks noGrp="1"/>
          </p:cNvSpPr>
          <p:nvPr>
            <p:ph type="sldNum" sz="quarter" idx="12"/>
          </p:nvPr>
        </p:nvSpPr>
        <p:spPr/>
        <p:txBody>
          <a:bodyPr/>
          <a:lstStyle/>
          <a:p>
            <a:fld id="{488C707C-1A30-CF4A-A445-BE59E19A5487}" type="slidenum">
              <a:rPr lang="fr-FR" smtClean="0"/>
              <a:t>5</a:t>
            </a:fld>
            <a:endParaRPr lang="fr-FR"/>
          </a:p>
        </p:txBody>
      </p:sp>
      <p:graphicFrame>
        <p:nvGraphicFramePr>
          <p:cNvPr id="2" name="Table 1"/>
          <p:cNvGraphicFramePr>
            <a:graphicFrameLocks noGrp="1"/>
          </p:cNvGraphicFramePr>
          <p:nvPr>
            <p:extLst>
              <p:ext uri="{D42A27DB-BD31-4B8C-83A1-F6EECF244321}">
                <p14:modId xmlns:p14="http://schemas.microsoft.com/office/powerpoint/2010/main" val="708398469"/>
              </p:ext>
            </p:extLst>
          </p:nvPr>
        </p:nvGraphicFramePr>
        <p:xfrm>
          <a:off x="126998" y="1166092"/>
          <a:ext cx="8779935" cy="1720701"/>
        </p:xfrm>
        <a:graphic>
          <a:graphicData uri="http://schemas.openxmlformats.org/drawingml/2006/table">
            <a:tbl>
              <a:tblPr firstRow="1" bandRow="1">
                <a:tableStyleId>{5C22544A-7EE6-4342-B048-85BDC9FD1C3A}</a:tableStyleId>
              </a:tblPr>
              <a:tblGrid>
                <a:gridCol w="8779935">
                  <a:extLst>
                    <a:ext uri="{9D8B030D-6E8A-4147-A177-3AD203B41FA5}">
                      <a16:colId xmlns:a16="http://schemas.microsoft.com/office/drawing/2014/main" xmlns="" val="20000"/>
                    </a:ext>
                  </a:extLst>
                </a:gridCol>
              </a:tblGrid>
              <a:tr h="410590">
                <a:tc>
                  <a:txBody>
                    <a:bodyPr/>
                    <a:lstStyle/>
                    <a:p>
                      <a:pPr algn="l"/>
                      <a:r>
                        <a:rPr lang="fr-FR" sz="2400" b="1" i="0" u="none" strike="noStrike" baseline="0">
                          <a:latin typeface="+mj-lt"/>
                        </a:rPr>
                        <a:t>..Pour les dépenses de Consommation </a:t>
                      </a:r>
                      <a:r>
                        <a:rPr lang="fr-FR" sz="2400" b="1" i="0" u="none" strike="noStrike" baseline="0" noProof="0">
                          <a:latin typeface="+mj-lt"/>
                        </a:rPr>
                        <a:t>individuelle</a:t>
                      </a:r>
                      <a:r>
                        <a:rPr lang="fr-FR" sz="2400" b="1" i="0" u="none" strike="noStrike" baseline="0">
                          <a:latin typeface="+mj-lt"/>
                        </a:rPr>
                        <a:t> des ménages </a:t>
                      </a:r>
                      <a:endParaRPr lang="fr-FR" sz="2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63501">
                <a:tc>
                  <a:txBody>
                    <a:bodyPr/>
                    <a:lstStyle/>
                    <a:p>
                      <a:pPr marL="285750" indent="-285750" algn="l" defTabSz="457200" rtl="0" eaLnBrk="1" latinLnBrk="0" hangingPunct="1">
                        <a:spcAft>
                          <a:spcPts val="600"/>
                        </a:spcAft>
                        <a:buFont typeface="Arial" panose="020B0604020202020204" pitchFamily="34" charset="0"/>
                        <a:buChar char="•"/>
                      </a:pPr>
                      <a:r>
                        <a:rPr lang="fr-FR" sz="2000" kern="1200" dirty="0">
                          <a:solidFill>
                            <a:schemeClr val="dk1"/>
                          </a:solidFill>
                          <a:latin typeface="+mn-lt"/>
                          <a:ea typeface="+mn-ea"/>
                          <a:cs typeface="+mn-cs"/>
                        </a:rPr>
                        <a:t>Enquête principale des prix de la consumation individuelle des ménages (Y compris la santé privée)</a:t>
                      </a:r>
                      <a:endParaRPr lang="fr-FR" sz="2000" kern="1200" baseline="0" dirty="0">
                        <a:solidFill>
                          <a:schemeClr val="dk1"/>
                        </a:solidFill>
                        <a:latin typeface="+mn-lt"/>
                        <a:ea typeface="+mn-ea"/>
                        <a:cs typeface="+mn-cs"/>
                      </a:endParaRPr>
                    </a:p>
                    <a:p>
                      <a:pPr marL="285750" indent="-285750" algn="l" defTabSz="457200" rtl="0" eaLnBrk="1" latinLnBrk="0" hangingPunct="1">
                        <a:spcAft>
                          <a:spcPts val="600"/>
                        </a:spcAft>
                        <a:buFont typeface="Arial" panose="020B0604020202020204" pitchFamily="34" charset="0"/>
                        <a:buChar char="•"/>
                      </a:pPr>
                      <a:r>
                        <a:rPr lang="fr-FR" sz="2000" kern="1200" baseline="0" dirty="0">
                          <a:solidFill>
                            <a:schemeClr val="dk1"/>
                          </a:solidFill>
                          <a:latin typeface="+mn-lt"/>
                          <a:ea typeface="+mn-ea"/>
                          <a:cs typeface="+mn-cs"/>
                        </a:rPr>
                        <a:t>Volume du logement et l’enquête sur les loyers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66791544"/>
              </p:ext>
            </p:extLst>
          </p:nvPr>
        </p:nvGraphicFramePr>
        <p:xfrm>
          <a:off x="126998" y="3052692"/>
          <a:ext cx="8779935" cy="1316550"/>
        </p:xfrm>
        <a:graphic>
          <a:graphicData uri="http://schemas.openxmlformats.org/drawingml/2006/table">
            <a:tbl>
              <a:tblPr firstRow="1" bandRow="1">
                <a:tableStyleId>{5C22544A-7EE6-4342-B048-85BDC9FD1C3A}</a:tableStyleId>
              </a:tblPr>
              <a:tblGrid>
                <a:gridCol w="8779935">
                  <a:extLst>
                    <a:ext uri="{9D8B030D-6E8A-4147-A177-3AD203B41FA5}">
                      <a16:colId xmlns:a16="http://schemas.microsoft.com/office/drawing/2014/main" xmlns="" val="20000"/>
                    </a:ext>
                  </a:extLst>
                </a:gridCol>
              </a:tblGrid>
              <a:tr h="305285">
                <a:tc>
                  <a:txBody>
                    <a:bodyPr/>
                    <a:lstStyle/>
                    <a:p>
                      <a:pPr algn="l"/>
                      <a:r>
                        <a:rPr lang="fr-FR" sz="2400" b="1" i="0" u="none" strike="noStrike" baseline="0" noProof="0">
                          <a:latin typeface="+mj-lt"/>
                        </a:rPr>
                        <a:t>..Pour les dépenses de consommations individuelles et collectives à la charge des administrations publiques</a:t>
                      </a:r>
                      <a:endParaRPr lang="fr-FR" sz="2400" b="1" noProof="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93590">
                <a:tc>
                  <a:txBody>
                    <a:bodyPr/>
                    <a:lstStyle/>
                    <a:p>
                      <a:pPr marL="285750" indent="-285750" algn="l" defTabSz="457200" rtl="0" eaLnBrk="1" latinLnBrk="0" hangingPunct="1">
                        <a:spcAft>
                          <a:spcPts val="600"/>
                        </a:spcAft>
                        <a:buFont typeface="Arial" panose="020B0604020202020204" pitchFamily="34" charset="0"/>
                        <a:buChar char="•"/>
                      </a:pPr>
                      <a:r>
                        <a:rPr lang="fr-FR" sz="2000" kern="1200" baseline="0" noProof="0" dirty="0">
                          <a:solidFill>
                            <a:schemeClr val="dk1"/>
                          </a:solidFill>
                          <a:latin typeface="+mn-lt"/>
                          <a:ea typeface="+mn-ea"/>
                          <a:cs typeface="+mn-cs"/>
                        </a:rPr>
                        <a:t>Enquête sur les rémunérations des employés de la fonction publique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40389415"/>
              </p:ext>
            </p:extLst>
          </p:nvPr>
        </p:nvGraphicFramePr>
        <p:xfrm>
          <a:off x="126998" y="4330884"/>
          <a:ext cx="8779935" cy="1254824"/>
        </p:xfrm>
        <a:graphic>
          <a:graphicData uri="http://schemas.openxmlformats.org/drawingml/2006/table">
            <a:tbl>
              <a:tblPr firstRow="1" bandRow="1">
                <a:tableStyleId>{5C22544A-7EE6-4342-B048-85BDC9FD1C3A}</a:tableStyleId>
              </a:tblPr>
              <a:tblGrid>
                <a:gridCol w="8779935">
                  <a:extLst>
                    <a:ext uri="{9D8B030D-6E8A-4147-A177-3AD203B41FA5}">
                      <a16:colId xmlns:a16="http://schemas.microsoft.com/office/drawing/2014/main" xmlns="" val="20000"/>
                    </a:ext>
                  </a:extLst>
                </a:gridCol>
              </a:tblGrid>
              <a:tr h="288621">
                <a:tc>
                  <a:txBody>
                    <a:bodyPr/>
                    <a:lstStyle/>
                    <a:p>
                      <a:pPr algn="l"/>
                      <a:r>
                        <a:rPr lang="fr-FR" sz="2400" b="1" i="0" u="none" strike="noStrike" baseline="0" noProof="0">
                          <a:latin typeface="+mj-lt"/>
                        </a:rPr>
                        <a:t>..Pour la formation brute du Capital par les entreprises ou l’Etat</a:t>
                      </a:r>
                      <a:endParaRPr lang="fr-FR" sz="2400" b="1" noProof="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97624">
                <a:tc>
                  <a:txBody>
                    <a:bodyPr/>
                    <a:lstStyle/>
                    <a:p>
                      <a:pPr marL="285750" indent="-285750" algn="l" defTabSz="457200" rtl="0" eaLnBrk="1" latinLnBrk="0" hangingPunct="1">
                        <a:spcAft>
                          <a:spcPts val="600"/>
                        </a:spcAft>
                        <a:buFont typeface="Arial" panose="020B0604020202020204" pitchFamily="34" charset="0"/>
                        <a:buChar char="•"/>
                      </a:pPr>
                      <a:r>
                        <a:rPr lang="fr-FR" sz="2000" kern="1200" noProof="0" dirty="0">
                          <a:solidFill>
                            <a:schemeClr val="dk1"/>
                          </a:solidFill>
                          <a:latin typeface="+mn-lt"/>
                          <a:ea typeface="+mn-ea"/>
                          <a:cs typeface="+mn-cs"/>
                        </a:rPr>
                        <a:t>Enquête sur les prix des Machines et équipements</a:t>
                      </a:r>
                      <a:endParaRPr lang="fr-FR" sz="2000" kern="1200" baseline="0" noProof="0" dirty="0">
                        <a:solidFill>
                          <a:schemeClr val="dk1"/>
                        </a:solidFill>
                        <a:latin typeface="+mn-lt"/>
                        <a:ea typeface="+mn-ea"/>
                        <a:cs typeface="+mn-cs"/>
                      </a:endParaRPr>
                    </a:p>
                    <a:p>
                      <a:pPr marL="285750" indent="-285750" algn="l" defTabSz="457200" rtl="0" eaLnBrk="1" latinLnBrk="0" hangingPunct="1">
                        <a:spcAft>
                          <a:spcPts val="600"/>
                        </a:spcAft>
                        <a:buFont typeface="Arial" panose="020B0604020202020204" pitchFamily="34" charset="0"/>
                        <a:buChar char="•"/>
                      </a:pPr>
                      <a:r>
                        <a:rPr lang="fr-FR" sz="2000" kern="1200" baseline="0" noProof="0" dirty="0">
                          <a:solidFill>
                            <a:schemeClr val="dk1"/>
                          </a:solidFill>
                          <a:latin typeface="+mn-lt"/>
                          <a:ea typeface="+mn-ea"/>
                          <a:cs typeface="+mn-cs"/>
                        </a:rPr>
                        <a:t>Enquête sur les prix des Constructions et travaux de Génie Civil.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pic>
        <p:nvPicPr>
          <p:cNvPr id="8"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5950111"/>
            <a:ext cx="3340608" cy="835152"/>
          </a:xfrm>
          <a:prstGeom prst="rect">
            <a:avLst/>
          </a:prstGeom>
        </p:spPr>
      </p:pic>
    </p:spTree>
    <p:extLst>
      <p:ext uri="{BB962C8B-B14F-4D97-AF65-F5344CB8AC3E}">
        <p14:creationId xmlns:p14="http://schemas.microsoft.com/office/powerpoint/2010/main" val="255949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a:solidFill>
                  <a:prstClr val="black"/>
                </a:solidFill>
                <a:ea typeface="+mn-ea"/>
                <a:cs typeface="+mn-cs"/>
              </a:rPr>
              <a:t>Volume des logements et Enquête sur les loyers</a:t>
            </a:r>
            <a:endParaRPr lang="fr-FR" sz="3600" b="1">
              <a:solidFill>
                <a:srgbClr val="FF0000"/>
              </a:solidFill>
            </a:endParaRPr>
          </a:p>
        </p:txBody>
      </p:sp>
      <p:sp>
        <p:nvSpPr>
          <p:cNvPr id="3" name="Content Placeholder 2"/>
          <p:cNvSpPr>
            <a:spLocks noGrp="1"/>
          </p:cNvSpPr>
          <p:nvPr>
            <p:ph idx="1"/>
          </p:nvPr>
        </p:nvSpPr>
        <p:spPr>
          <a:xfrm>
            <a:off x="158289" y="1088488"/>
            <a:ext cx="8829027" cy="2645311"/>
          </a:xfrm>
          <a:solidFill>
            <a:schemeClr val="bg1"/>
          </a:solidFill>
          <a:ln w="38100">
            <a:solidFill>
              <a:srgbClr val="588894"/>
            </a:solidFill>
          </a:ln>
        </p:spPr>
        <p:txBody>
          <a:bodyPr anchor="ctr">
            <a:noAutofit/>
          </a:bodyPr>
          <a:lstStyle/>
          <a:p>
            <a:pPr marL="0" indent="0">
              <a:lnSpc>
                <a:spcPct val="80000"/>
              </a:lnSpc>
              <a:spcAft>
                <a:spcPts val="600"/>
              </a:spcAft>
              <a:buNone/>
            </a:pPr>
            <a:endParaRPr lang="fr-FR" sz="1600" dirty="0"/>
          </a:p>
          <a:p>
            <a:pPr marL="514350" indent="-457200">
              <a:spcBef>
                <a:spcPts val="0"/>
              </a:spcBef>
              <a:spcAft>
                <a:spcPts val="600"/>
              </a:spcAft>
              <a:buFont typeface="+mj-lt"/>
              <a:buAutoNum type="arabicPeriod"/>
            </a:pPr>
            <a:r>
              <a:rPr lang="fr-FR" sz="1600" b="1" dirty="0">
                <a:solidFill>
                  <a:srgbClr val="4B808F"/>
                </a:solidFill>
              </a:rPr>
              <a:t>Questionnaires sur les loyers </a:t>
            </a:r>
            <a:r>
              <a:rPr lang="fr-FR" sz="1600" dirty="0"/>
              <a:t>(l’approche prix): collecter des informations sur la moyenne annuelle du loyer payé pour des maisons et des appartement avec des caractéristiques Spécifiques tels que la surface utilisable, le nombre de pièces, les installations dans l’habitations, etc.</a:t>
            </a:r>
          </a:p>
          <a:p>
            <a:pPr marL="514350" indent="-457200">
              <a:spcBef>
                <a:spcPts val="0"/>
              </a:spcBef>
              <a:spcAft>
                <a:spcPts val="1200"/>
              </a:spcAft>
              <a:buFont typeface="+mj-lt"/>
              <a:buAutoNum type="arabicPeriod"/>
            </a:pPr>
            <a:r>
              <a:rPr lang="fr-FR" sz="1600" b="1" dirty="0">
                <a:solidFill>
                  <a:srgbClr val="4B808F"/>
                </a:solidFill>
              </a:rPr>
              <a:t>Questionnaire sur le volume des logements </a:t>
            </a:r>
            <a:r>
              <a:rPr lang="fr-FR" sz="1600" dirty="0"/>
              <a:t>(</a:t>
            </a:r>
            <a:r>
              <a:rPr lang="fr-FR" sz="1600" i="1" u="sng" dirty="0"/>
              <a:t>l’approche quantité</a:t>
            </a:r>
            <a:r>
              <a:rPr lang="fr-FR" sz="1600" dirty="0"/>
              <a:t>): collecter le nombre total des logements au niveau national par type (maison, appartements, studios) selon leur emplacement (milieux Urbain et rural). </a:t>
            </a:r>
          </a:p>
        </p:txBody>
      </p:sp>
      <p:sp>
        <p:nvSpPr>
          <p:cNvPr id="4" name="Slide Number Placeholder 3"/>
          <p:cNvSpPr>
            <a:spLocks noGrp="1"/>
          </p:cNvSpPr>
          <p:nvPr>
            <p:ph type="sldNum" sz="quarter" idx="12"/>
          </p:nvPr>
        </p:nvSpPr>
        <p:spPr/>
        <p:txBody>
          <a:bodyPr/>
          <a:lstStyle/>
          <a:p>
            <a:fld id="{488C707C-1A30-CF4A-A445-BE59E19A5487}" type="slidenum">
              <a:rPr lang="fr-FR" smtClean="0"/>
              <a:t>6</a:t>
            </a:fld>
            <a:endParaRPr lang="fr-FR"/>
          </a:p>
        </p:txBody>
      </p:sp>
      <p:sp>
        <p:nvSpPr>
          <p:cNvPr id="7" name="Content Placeholder 2"/>
          <p:cNvSpPr txBox="1">
            <a:spLocks/>
          </p:cNvSpPr>
          <p:nvPr/>
        </p:nvSpPr>
        <p:spPr>
          <a:xfrm>
            <a:off x="118533" y="4267200"/>
            <a:ext cx="8904624" cy="2285630"/>
          </a:xfrm>
          <a:prstGeom prst="rect">
            <a:avLst/>
          </a:prstGeom>
          <a:solidFill>
            <a:schemeClr val="bg1">
              <a:lumMod val="95000"/>
            </a:schemeClr>
          </a:solidFill>
          <a:ln w="38100">
            <a:solidFill>
              <a:srgbClr val="588894"/>
            </a:solidFill>
          </a:ln>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fr-FR" sz="1600" b="1" dirty="0"/>
              <a:t>Mises à jour PCI-2017 incluent:</a:t>
            </a:r>
            <a:endParaRPr lang="fr-FR" sz="1600" dirty="0"/>
          </a:p>
          <a:p>
            <a:pPr defTabSz="914400">
              <a:spcBef>
                <a:spcPts val="0"/>
              </a:spcBef>
              <a:buFont typeface="Wingdings" panose="05000000000000000000" pitchFamily="2" charset="2"/>
              <a:buChar char="§"/>
            </a:pPr>
            <a:r>
              <a:rPr lang="fr-FR" sz="1600" dirty="0"/>
              <a:t>Fusion des deux questionnaires de 2011 sur les volumes des logements (Volume et part)  en un seul questionnaire afin de faciliter le remplissage assurer la clarté. </a:t>
            </a:r>
          </a:p>
          <a:p>
            <a:pPr defTabSz="914400">
              <a:spcBef>
                <a:spcPts val="0"/>
              </a:spcBef>
              <a:buFont typeface="Wingdings" panose="05000000000000000000" pitchFamily="2" charset="2"/>
              <a:buChar char="§"/>
            </a:pPr>
            <a:r>
              <a:rPr lang="fr-FR" sz="1600" dirty="0"/>
              <a:t>Les produits sur les loyers ont été réduits de 64 en 2011 à 13.</a:t>
            </a:r>
            <a:endParaRPr lang="fr-FR" sz="1600" b="1" dirty="0">
              <a:solidFill>
                <a:prstClr val="black"/>
              </a:solidFill>
            </a:endParaRPr>
          </a:p>
        </p:txBody>
      </p:sp>
      <p:sp>
        <p:nvSpPr>
          <p:cNvPr id="5" name="Rectangle 1"/>
          <p:cNvSpPr>
            <a:spLocks noChangeArrowheads="1"/>
          </p:cNvSpPr>
          <p:nvPr/>
        </p:nvSpPr>
        <p:spPr bwMode="auto">
          <a:xfrm>
            <a:off x="-23191"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49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267"/>
            <a:ext cx="8898467" cy="791567"/>
          </a:xfrm>
        </p:spPr>
        <p:txBody>
          <a:bodyPr>
            <a:normAutofit/>
          </a:bodyPr>
          <a:lstStyle/>
          <a:p>
            <a:r>
              <a:rPr lang="en-US" sz="2800" b="1" dirty="0" err="1"/>
              <a:t>Enseignement</a:t>
            </a:r>
            <a:r>
              <a:rPr lang="en-US" sz="2800" b="1" dirty="0"/>
              <a:t> </a:t>
            </a:r>
            <a:r>
              <a:rPr lang="en-US" sz="2800" b="1" dirty="0" err="1"/>
              <a:t>privé</a:t>
            </a:r>
            <a:r>
              <a:rPr lang="en-US" sz="2800" b="1" dirty="0"/>
              <a:t> </a:t>
            </a:r>
          </a:p>
        </p:txBody>
      </p:sp>
      <p:sp>
        <p:nvSpPr>
          <p:cNvPr id="3" name="Content Placeholder 2"/>
          <p:cNvSpPr>
            <a:spLocks noGrp="1"/>
          </p:cNvSpPr>
          <p:nvPr>
            <p:ph idx="1"/>
          </p:nvPr>
        </p:nvSpPr>
        <p:spPr>
          <a:xfrm>
            <a:off x="118533" y="927833"/>
            <a:ext cx="8720667" cy="2164197"/>
          </a:xfrm>
          <a:solidFill>
            <a:schemeClr val="bg1"/>
          </a:solidFill>
          <a:ln w="38100">
            <a:solidFill>
              <a:srgbClr val="588894"/>
            </a:solidFill>
          </a:ln>
        </p:spPr>
        <p:txBody>
          <a:bodyPr anchor="ctr">
            <a:noAutofit/>
          </a:bodyPr>
          <a:lstStyle/>
          <a:p>
            <a:pPr marL="0" indent="0">
              <a:lnSpc>
                <a:spcPct val="80000"/>
              </a:lnSpc>
              <a:spcBef>
                <a:spcPts val="0"/>
              </a:spcBef>
              <a:spcAft>
                <a:spcPts val="1200"/>
              </a:spcAft>
              <a:buNone/>
            </a:pPr>
            <a:r>
              <a:rPr lang="fr-FR" altLang="en-US" sz="2200" dirty="0">
                <a:solidFill>
                  <a:srgbClr val="212121"/>
                </a:solidFill>
              </a:rPr>
              <a:t>Données </a:t>
            </a:r>
            <a:r>
              <a:rPr lang="fr-FR" altLang="en-US" sz="2000" dirty="0">
                <a:solidFill>
                  <a:srgbClr val="212121"/>
                </a:solidFill>
              </a:rPr>
              <a:t>requises</a:t>
            </a:r>
            <a:r>
              <a:rPr lang="fr-FR" altLang="en-US" sz="2200" dirty="0">
                <a:solidFill>
                  <a:srgbClr val="212121"/>
                </a:solidFill>
              </a:rPr>
              <a:t>: les frais annuels de scolarité des 7 produits couvrants les différents niveaux et types d’enseignement privé. Ex. «Enseignement primaire», «enseignement secondaire», « Enseignement supérieur », « cours de langues étrangères », </a:t>
            </a:r>
            <a:r>
              <a:rPr lang="fr-FR" altLang="en-US" sz="2200" dirty="0" err="1">
                <a:solidFill>
                  <a:srgbClr val="212121"/>
                </a:solidFill>
              </a:rPr>
              <a:t>etc</a:t>
            </a:r>
            <a:r>
              <a:rPr lang="fr-FR" altLang="en-US" sz="2200" dirty="0">
                <a:solidFill>
                  <a:srgbClr val="212121"/>
                </a:solidFill>
              </a:rPr>
              <a:t>; définis selon les CITE 2011 et 2013. Les frais à collecter doivent exclure tout paiement effectué pour le matériel pédagogique ou les services de soutien à l’éducation fournis par les établissement.</a:t>
            </a:r>
            <a:endParaRPr lang="en-US" sz="2200" dirty="0"/>
          </a:p>
        </p:txBody>
      </p:sp>
      <p:sp>
        <p:nvSpPr>
          <p:cNvPr id="4" name="Slide Number Placeholder 3"/>
          <p:cNvSpPr>
            <a:spLocks noGrp="1"/>
          </p:cNvSpPr>
          <p:nvPr>
            <p:ph type="sldNum" sz="quarter" idx="12"/>
          </p:nvPr>
        </p:nvSpPr>
        <p:spPr/>
        <p:txBody>
          <a:bodyPr/>
          <a:lstStyle/>
          <a:p>
            <a:fld id="{488C707C-1A30-CF4A-A445-BE59E19A5487}" type="slidenum">
              <a:rPr lang="en-US" sz="1400" smtClean="0"/>
              <a:t>7</a:t>
            </a:fld>
            <a:endParaRPr lang="en-US" sz="1400" dirty="0"/>
          </a:p>
        </p:txBody>
      </p:sp>
      <p:sp>
        <p:nvSpPr>
          <p:cNvPr id="5" name="Content Placeholder 2"/>
          <p:cNvSpPr txBox="1">
            <a:spLocks/>
          </p:cNvSpPr>
          <p:nvPr/>
        </p:nvSpPr>
        <p:spPr>
          <a:xfrm>
            <a:off x="94263" y="4552011"/>
            <a:ext cx="8721028" cy="2133600"/>
          </a:xfrm>
          <a:prstGeom prst="rect">
            <a:avLst/>
          </a:prstGeom>
          <a:solidFill>
            <a:schemeClr val="bg1">
              <a:lumMod val="95000"/>
            </a:schemeClr>
          </a:solidFill>
          <a:ln w="38100">
            <a:solidFill>
              <a:srgbClr val="588894"/>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spcAft>
                <a:spcPts val="600"/>
              </a:spcAft>
              <a:buNone/>
            </a:pPr>
            <a:r>
              <a:rPr lang="fr-FR" sz="2000" b="1" dirty="0"/>
              <a:t>Mises à jour PCI-2017 incluent:</a:t>
            </a:r>
            <a:endParaRPr lang="fr-FR" sz="2000" dirty="0"/>
          </a:p>
          <a:p>
            <a:pPr defTabSz="914400">
              <a:spcBef>
                <a:spcPts val="0"/>
              </a:spcBef>
              <a:spcAft>
                <a:spcPts val="600"/>
              </a:spcAft>
              <a:buFont typeface="Wingdings" panose="05000000000000000000" pitchFamily="2" charset="2"/>
              <a:buChar char="§"/>
            </a:pPr>
            <a:r>
              <a:rPr lang="fr-FR" sz="2000" dirty="0"/>
              <a:t>Redéfinition des Descriptions Structurées des Produits (DSP) pour faciliter l’identification des produits, par ex</a:t>
            </a:r>
            <a:r>
              <a:rPr lang="fr-FR" altLang="en-US" sz="2000" dirty="0">
                <a:solidFill>
                  <a:srgbClr val="212121"/>
                </a:solidFill>
                <a:latin typeface="inherit"/>
              </a:rPr>
              <a:t>emple, les niveaux d'éducation définis par le classement du niveau d'éducation de la CITE- UNESCO </a:t>
            </a:r>
            <a:endParaRPr lang="fr-FR" altLang="en-US" sz="2000" dirty="0">
              <a:latin typeface="Arial" panose="020B0604020202020204" pitchFamily="34" charset="0"/>
            </a:endParaRPr>
          </a:p>
          <a:p>
            <a:pPr defTabSz="914400">
              <a:spcBef>
                <a:spcPts val="0"/>
              </a:spcBef>
              <a:spcAft>
                <a:spcPts val="600"/>
              </a:spcAft>
              <a:buFont typeface="Wingdings" panose="05000000000000000000" pitchFamily="2" charset="2"/>
              <a:buChar char="§"/>
            </a:pPr>
            <a:r>
              <a:rPr lang="fr-FR" sz="2000" dirty="0"/>
              <a:t>Informations concernant le nombre total des écoles Privées/ Publiques et le nombre d’élèves dans les écoles Privés/ publiques ne sont plus requises.  </a:t>
            </a:r>
          </a:p>
        </p:txBody>
      </p:sp>
      <p:sp>
        <p:nvSpPr>
          <p:cNvPr id="6" name="Content Placeholder 2"/>
          <p:cNvSpPr txBox="1">
            <a:spLocks/>
          </p:cNvSpPr>
          <p:nvPr/>
        </p:nvSpPr>
        <p:spPr>
          <a:xfrm>
            <a:off x="94263" y="3352800"/>
            <a:ext cx="8744938" cy="1035832"/>
          </a:xfrm>
          <a:prstGeom prst="rect">
            <a:avLst/>
          </a:prstGeom>
          <a:solidFill>
            <a:schemeClr val="bg1"/>
          </a:solidFill>
          <a:ln w="38100">
            <a:solidFill>
              <a:srgbClr val="588894"/>
            </a:solidFill>
          </a:ln>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600"/>
              </a:spcAft>
              <a:buFont typeface="Wingdings" panose="05000000000000000000" pitchFamily="2" charset="2"/>
              <a:buChar char="§"/>
            </a:pPr>
            <a:r>
              <a:rPr lang="fr-FR" sz="2000" dirty="0"/>
              <a:t>Notions techniques à maitriser : Année de référence, année académiques, nombre de jours d’écoles. </a:t>
            </a:r>
          </a:p>
        </p:txBody>
      </p:sp>
      <p:sp>
        <p:nvSpPr>
          <p:cNvPr id="11" name="Rectangle 5"/>
          <p:cNvSpPr>
            <a:spLocks noChangeArrowheads="1"/>
          </p:cNvSpPr>
          <p:nvPr/>
        </p:nvSpPr>
        <p:spPr bwMode="auto">
          <a:xfrm>
            <a:off x="152400" y="273277"/>
            <a:ext cx="65"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400" b="0" i="0" u="none" strike="noStrike" cap="none" normalizeH="0" baseline="0" dirty="0">
              <a:ln>
                <a:noFill/>
              </a:ln>
              <a:solidFill>
                <a:schemeClr val="tx1"/>
              </a:solidFill>
              <a:effectLst/>
              <a:latin typeface="Arial" panose="020B0604020202020204" pitchFamily="34" charset="0"/>
            </a:endParaRPr>
          </a:p>
        </p:txBody>
      </p:sp>
      <p:sp>
        <p:nvSpPr>
          <p:cNvPr id="12" name="Rectangle 6"/>
          <p:cNvSpPr>
            <a:spLocks noChangeArrowheads="1"/>
          </p:cNvSpPr>
          <p:nvPr/>
        </p:nvSpPr>
        <p:spPr bwMode="auto">
          <a:xfrm>
            <a:off x="0" y="120877"/>
            <a:ext cx="65"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147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b="1"/>
              <a:t>Enquêtes sur les Rémunérations des Salariés</a:t>
            </a:r>
          </a:p>
        </p:txBody>
      </p:sp>
      <p:sp>
        <p:nvSpPr>
          <p:cNvPr id="4" name="Slide Number Placeholder 3"/>
          <p:cNvSpPr>
            <a:spLocks noGrp="1"/>
          </p:cNvSpPr>
          <p:nvPr>
            <p:ph type="sldNum" sz="quarter" idx="12"/>
          </p:nvPr>
        </p:nvSpPr>
        <p:spPr/>
        <p:txBody>
          <a:bodyPr/>
          <a:lstStyle/>
          <a:p>
            <a:fld id="{488C707C-1A30-CF4A-A445-BE59E19A5487}" type="slidenum">
              <a:rPr lang="fr-FR" smtClean="0"/>
              <a:t>8</a:t>
            </a:fld>
            <a:endParaRPr lang="fr-FR"/>
          </a:p>
        </p:txBody>
      </p:sp>
      <p:sp>
        <p:nvSpPr>
          <p:cNvPr id="5" name="Content Placeholder 2"/>
          <p:cNvSpPr txBox="1">
            <a:spLocks/>
          </p:cNvSpPr>
          <p:nvPr/>
        </p:nvSpPr>
        <p:spPr>
          <a:xfrm>
            <a:off x="205390" y="1172166"/>
            <a:ext cx="8733220" cy="1771897"/>
          </a:xfrm>
          <a:prstGeom prst="rect">
            <a:avLst/>
          </a:prstGeom>
          <a:solidFill>
            <a:schemeClr val="bg1"/>
          </a:solidFill>
          <a:ln w="38100">
            <a:solidFill>
              <a:srgbClr val="588894"/>
            </a:solidFill>
          </a:ln>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spcAft>
                <a:spcPts val="600"/>
              </a:spcAft>
              <a:buNone/>
            </a:pPr>
            <a:r>
              <a:rPr lang="fr-FR" altLang="en-US" sz="1800" dirty="0">
                <a:solidFill>
                  <a:srgbClr val="212121"/>
                </a:solidFill>
                <a:latin typeface="+mj-lt"/>
              </a:rPr>
              <a:t>- </a:t>
            </a:r>
            <a:r>
              <a:rPr lang="fr-FR" altLang="en-US" sz="1900" dirty="0">
                <a:solidFill>
                  <a:srgbClr val="212121"/>
                </a:solidFill>
                <a:latin typeface="+mj-lt"/>
              </a:rPr>
              <a:t>La rémunération des salariés est généralement la composante la plus importante du coût de la production de services publics pour la santé, l'éducation et les services collectifs</a:t>
            </a:r>
            <a:r>
              <a:rPr lang="fr-FR" altLang="en-US" sz="1900" dirty="0">
                <a:latin typeface="+mj-lt"/>
              </a:rPr>
              <a:t> </a:t>
            </a:r>
          </a:p>
          <a:p>
            <a:pPr marL="0" indent="0" algn="just">
              <a:spcBef>
                <a:spcPts val="0"/>
              </a:spcBef>
              <a:spcAft>
                <a:spcPts val="600"/>
              </a:spcAft>
              <a:buNone/>
            </a:pPr>
            <a:r>
              <a:rPr lang="fr-FR" sz="1900" dirty="0">
                <a:latin typeface="+mj-lt"/>
              </a:rPr>
              <a:t>- Le calcul des PPA pour les services publiques exige le coût de la main-d'œuvre (c'est-à-dire les salaires des employés de la fonction Publiques) afin d'estimer indirectement la valeur de ces services. </a:t>
            </a:r>
          </a:p>
        </p:txBody>
      </p:sp>
      <p:sp>
        <p:nvSpPr>
          <p:cNvPr id="6" name="Content Placeholder 2"/>
          <p:cNvSpPr txBox="1">
            <a:spLocks/>
          </p:cNvSpPr>
          <p:nvPr/>
        </p:nvSpPr>
        <p:spPr>
          <a:xfrm>
            <a:off x="205390" y="3139932"/>
            <a:ext cx="8733220" cy="1445131"/>
          </a:xfrm>
          <a:prstGeom prst="rect">
            <a:avLst/>
          </a:prstGeom>
          <a:solidFill>
            <a:schemeClr val="bg1"/>
          </a:solidFill>
          <a:ln w="38100">
            <a:solidFill>
              <a:srgbClr val="588894"/>
            </a:solidFill>
          </a:ln>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fr-FR" sz="1900" b="1" dirty="0">
                <a:solidFill>
                  <a:srgbClr val="4B808F"/>
                </a:solidFill>
              </a:rPr>
              <a:t>Le questionnaire sur les Rémunérations des Salariés </a:t>
            </a:r>
            <a:r>
              <a:rPr lang="fr-FR" sz="1900" dirty="0"/>
              <a:t> identifie 33 fonctions spécifiées basées la classification CITP- OIT. </a:t>
            </a:r>
          </a:p>
          <a:p>
            <a:pPr marL="0" indent="0">
              <a:spcBef>
                <a:spcPts val="0"/>
              </a:spcBef>
              <a:spcAft>
                <a:spcPts val="1200"/>
              </a:spcAft>
              <a:buNone/>
            </a:pPr>
            <a:r>
              <a:rPr lang="fr-FR" sz="1900" dirty="0"/>
              <a:t>Données requises: Salaire annuel moyen au niveau national, nombre d’heures de travail, et toute autre information connexe</a:t>
            </a:r>
          </a:p>
        </p:txBody>
      </p:sp>
      <p:sp>
        <p:nvSpPr>
          <p:cNvPr id="7" name="Content Placeholder 2"/>
          <p:cNvSpPr txBox="1">
            <a:spLocks/>
          </p:cNvSpPr>
          <p:nvPr/>
        </p:nvSpPr>
        <p:spPr>
          <a:xfrm>
            <a:off x="205390" y="4737092"/>
            <a:ext cx="8720116" cy="1815737"/>
          </a:xfrm>
          <a:prstGeom prst="rect">
            <a:avLst/>
          </a:prstGeom>
          <a:solidFill>
            <a:schemeClr val="bg1">
              <a:lumMod val="95000"/>
            </a:schemeClr>
          </a:solidFill>
          <a:ln w="38100">
            <a:solidFill>
              <a:srgbClr val="588894"/>
            </a:solidFill>
          </a:ln>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1800" b="1" dirty="0"/>
              <a:t>Les mises à jour de 2017 incluent:</a:t>
            </a:r>
          </a:p>
          <a:p>
            <a:pPr>
              <a:spcBef>
                <a:spcPts val="0"/>
              </a:spcBef>
              <a:buFont typeface="Wingdings" panose="05000000000000000000" pitchFamily="2" charset="2"/>
              <a:buChar char="§"/>
            </a:pPr>
            <a:r>
              <a:rPr lang="fr-FR" sz="1800" dirty="0"/>
              <a:t>Un seul questionnaire pour les rémunérations salariales; </a:t>
            </a:r>
          </a:p>
          <a:p>
            <a:pPr>
              <a:spcBef>
                <a:spcPts val="0"/>
              </a:spcBef>
              <a:buFont typeface="Wingdings" panose="05000000000000000000" pitchFamily="2" charset="2"/>
              <a:buChar char="§"/>
            </a:pPr>
            <a:r>
              <a:rPr lang="fr-FR" sz="1800" dirty="0"/>
              <a:t>4 fonctions ont été supprimées comparé à la liste de 2011</a:t>
            </a:r>
          </a:p>
          <a:p>
            <a:pPr>
              <a:spcBef>
                <a:spcPts val="0"/>
              </a:spcBef>
              <a:buFont typeface="Wingdings" panose="05000000000000000000" pitchFamily="2" charset="2"/>
              <a:buChar char="§"/>
            </a:pPr>
            <a:r>
              <a:rPr lang="fr-FR" sz="1800" dirty="0"/>
              <a:t> Différenciation basée sur le niveau d’expérience non requis pour la liaison au niveau mondial- Les données requises concernent uniquement la moyenne annuelle du salaire pour chaque fonction, pour l’année de référence. </a:t>
            </a:r>
          </a:p>
        </p:txBody>
      </p:sp>
      <p:sp>
        <p:nvSpPr>
          <p:cNvPr id="8" name="Rectangle 1"/>
          <p:cNvSpPr>
            <a:spLocks noChangeArrowheads="1"/>
          </p:cNvSpPr>
          <p:nvPr/>
        </p:nvSpPr>
        <p:spPr bwMode="auto">
          <a:xfrm>
            <a:off x="-609600" y="59627"/>
            <a:ext cx="975360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64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b="1" dirty="0"/>
              <a:t>Enquête sur les Machines et Equipements </a:t>
            </a:r>
            <a:endParaRPr lang="fr-FR" sz="3600" b="1" dirty="0">
              <a:solidFill>
                <a:srgbClr val="FF0000"/>
              </a:solidFill>
            </a:endParaRPr>
          </a:p>
        </p:txBody>
      </p:sp>
      <p:sp>
        <p:nvSpPr>
          <p:cNvPr id="3" name="Content Placeholder 2"/>
          <p:cNvSpPr>
            <a:spLocks noGrp="1"/>
          </p:cNvSpPr>
          <p:nvPr>
            <p:ph idx="1"/>
          </p:nvPr>
        </p:nvSpPr>
        <p:spPr>
          <a:xfrm>
            <a:off x="118533" y="1112413"/>
            <a:ext cx="8779934" cy="1069955"/>
          </a:xfrm>
          <a:solidFill>
            <a:schemeClr val="bg1"/>
          </a:solidFill>
          <a:ln w="38100">
            <a:solidFill>
              <a:srgbClr val="588894"/>
            </a:solidFill>
          </a:ln>
        </p:spPr>
        <p:txBody>
          <a:bodyPr>
            <a:noAutofit/>
          </a:bodyPr>
          <a:lstStyle/>
          <a:p>
            <a:pPr marL="0" indent="0">
              <a:lnSpc>
                <a:spcPct val="90000"/>
              </a:lnSpc>
              <a:spcBef>
                <a:spcPts val="0"/>
              </a:spcBef>
              <a:spcAft>
                <a:spcPts val="600"/>
              </a:spcAft>
              <a:buNone/>
            </a:pPr>
            <a:r>
              <a:rPr lang="fr-FR" sz="1600" dirty="0"/>
              <a:t>L’approche de collecte est similaire à celle pour les produits de consommation des ménages: </a:t>
            </a:r>
            <a:r>
              <a:rPr lang="fr-FR" sz="1600" dirty="0" err="1"/>
              <a:t>PMRs</a:t>
            </a:r>
            <a:r>
              <a:rPr lang="fr-FR" sz="1600" dirty="0"/>
              <a:t> collectent les prix des produits “identiques” ou “ très Similaires” </a:t>
            </a:r>
          </a:p>
          <a:p>
            <a:pPr marL="0" indent="0">
              <a:lnSpc>
                <a:spcPct val="90000"/>
              </a:lnSpc>
              <a:spcBef>
                <a:spcPts val="0"/>
              </a:spcBef>
              <a:spcAft>
                <a:spcPts val="600"/>
              </a:spcAft>
              <a:buNone/>
            </a:pPr>
            <a:r>
              <a:rPr lang="fr-FR" sz="1600" dirty="0"/>
              <a:t>Pour assurer la cohérence avec les Comptes Nationaux, les prix collectés doivent inclure les coûts de transport et d’installation, les taxes et toute éventuelle réduction.</a:t>
            </a:r>
          </a:p>
        </p:txBody>
      </p:sp>
      <p:sp>
        <p:nvSpPr>
          <p:cNvPr id="4" name="Slide Number Placeholder 3"/>
          <p:cNvSpPr>
            <a:spLocks noGrp="1"/>
          </p:cNvSpPr>
          <p:nvPr>
            <p:ph type="sldNum" sz="quarter" idx="12"/>
          </p:nvPr>
        </p:nvSpPr>
        <p:spPr/>
        <p:txBody>
          <a:bodyPr/>
          <a:lstStyle/>
          <a:p>
            <a:fld id="{488C707C-1A30-CF4A-A445-BE59E19A5487}" type="slidenum">
              <a:rPr lang="fr-FR" smtClean="0"/>
              <a:t>9</a:t>
            </a:fld>
            <a:endParaRPr lang="fr-FR"/>
          </a:p>
        </p:txBody>
      </p:sp>
      <p:sp>
        <p:nvSpPr>
          <p:cNvPr id="5" name="Content Placeholder 2"/>
          <p:cNvSpPr txBox="1">
            <a:spLocks/>
          </p:cNvSpPr>
          <p:nvPr/>
        </p:nvSpPr>
        <p:spPr>
          <a:xfrm>
            <a:off x="118533" y="2274657"/>
            <a:ext cx="8783247" cy="1030823"/>
          </a:xfrm>
          <a:prstGeom prst="rect">
            <a:avLst/>
          </a:prstGeom>
          <a:solidFill>
            <a:schemeClr val="bg1"/>
          </a:solidFill>
          <a:ln w="38100">
            <a:solidFill>
              <a:srgbClr val="588894"/>
            </a:solidFill>
          </a:ln>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spcAft>
                <a:spcPts val="600"/>
              </a:spcAft>
              <a:buNone/>
            </a:pPr>
            <a:r>
              <a:rPr lang="fr-FR" sz="1600" dirty="0"/>
              <a:t>Pour chaque PE, les prix de </a:t>
            </a:r>
            <a:r>
              <a:rPr lang="fr-FR" sz="1600" b="1" i="1" u="sng" dirty="0"/>
              <a:t>deux types de produits </a:t>
            </a:r>
            <a:r>
              <a:rPr lang="fr-FR" sz="1600" dirty="0"/>
              <a:t>doivent être collectés:</a:t>
            </a:r>
          </a:p>
          <a:p>
            <a:pPr>
              <a:lnSpc>
                <a:spcPct val="90000"/>
              </a:lnSpc>
              <a:spcBef>
                <a:spcPts val="0"/>
              </a:spcBef>
              <a:buFont typeface="Wingdings" panose="05000000000000000000" pitchFamily="2" charset="2"/>
              <a:buChar char="§"/>
            </a:pPr>
            <a:r>
              <a:rPr lang="fr-FR" sz="1600" i="1" dirty="0"/>
              <a:t>Spécifiés = la marque et le modèle doivent être spécifiés</a:t>
            </a:r>
          </a:p>
          <a:p>
            <a:pPr>
              <a:lnSpc>
                <a:spcPct val="90000"/>
              </a:lnSpc>
              <a:spcBef>
                <a:spcPts val="0"/>
              </a:spcBef>
              <a:buFont typeface="Wingdings" panose="05000000000000000000" pitchFamily="2" charset="2"/>
              <a:buChar char="§"/>
            </a:pPr>
            <a:r>
              <a:rPr lang="fr-FR" sz="1600" i="1" dirty="0"/>
              <a:t>Produits non spécifiés= mêmes que les produits spécifiés, mais sans spécifier  la marque ou modèle.</a:t>
            </a:r>
            <a:endParaRPr lang="fr-FR" sz="1800" dirty="0"/>
          </a:p>
        </p:txBody>
      </p:sp>
      <p:sp>
        <p:nvSpPr>
          <p:cNvPr id="6" name="Content Placeholder 2"/>
          <p:cNvSpPr txBox="1">
            <a:spLocks/>
          </p:cNvSpPr>
          <p:nvPr/>
        </p:nvSpPr>
        <p:spPr>
          <a:xfrm>
            <a:off x="156781" y="3397770"/>
            <a:ext cx="8741686" cy="1678380"/>
          </a:xfrm>
          <a:prstGeom prst="rect">
            <a:avLst/>
          </a:prstGeom>
          <a:solidFill>
            <a:schemeClr val="bg1"/>
          </a:solidFill>
          <a:ln w="38100">
            <a:solidFill>
              <a:srgbClr val="588894"/>
            </a:solidFill>
          </a:ln>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Aft>
                <a:spcPts val="600"/>
              </a:spcAft>
              <a:buNone/>
            </a:pPr>
            <a:r>
              <a:rPr lang="fr-FR" sz="1600" b="1" dirty="0">
                <a:solidFill>
                  <a:srgbClr val="4B808F"/>
                </a:solidFill>
              </a:rPr>
              <a:t>Questionnaire sur les Machines et équipements: </a:t>
            </a:r>
            <a:r>
              <a:rPr lang="fr-FR" sz="1600" dirty="0"/>
              <a:t> donnent la liste des produits de Machines et équipements pour lesquels les prix doivent être collectés. Il rassemble les prix des produits pour trois groupes:</a:t>
            </a:r>
          </a:p>
          <a:p>
            <a:pPr>
              <a:spcBef>
                <a:spcPts val="0"/>
              </a:spcBef>
              <a:buFont typeface="Wingdings" panose="05000000000000000000" pitchFamily="2" charset="2"/>
              <a:buChar char="§"/>
            </a:pPr>
            <a:r>
              <a:rPr lang="fr-FR" sz="1600" dirty="0"/>
              <a:t>Production des Métaux et Equipements (4 </a:t>
            </a:r>
            <a:r>
              <a:rPr lang="fr-FR" sz="1600" dirty="0" err="1"/>
              <a:t>PEs</a:t>
            </a:r>
            <a:r>
              <a:rPr lang="fr-FR" sz="1600" dirty="0"/>
              <a:t>) , </a:t>
            </a:r>
          </a:p>
          <a:p>
            <a:pPr>
              <a:spcBef>
                <a:spcPts val="0"/>
              </a:spcBef>
              <a:buFont typeface="Wingdings" panose="05000000000000000000" pitchFamily="2" charset="2"/>
              <a:buChar char="§"/>
            </a:pPr>
            <a:r>
              <a:rPr lang="fr-FR" sz="1600" dirty="0"/>
              <a:t>Equipements de Transport (2 PE), Ex: Tracteur </a:t>
            </a:r>
          </a:p>
          <a:p>
            <a:pPr>
              <a:spcBef>
                <a:spcPts val="0"/>
              </a:spcBef>
              <a:spcAft>
                <a:spcPts val="600"/>
              </a:spcAft>
              <a:buFont typeface="Wingdings" panose="05000000000000000000" pitchFamily="2" charset="2"/>
              <a:buChar char="§"/>
            </a:pPr>
            <a:r>
              <a:rPr lang="fr-FR" sz="1600" dirty="0"/>
              <a:t>Autres produits  (1 PE ), ex: </a:t>
            </a:r>
            <a:r>
              <a:rPr lang="fr-FR" altLang="en-US" sz="1600" dirty="0">
                <a:solidFill>
                  <a:srgbClr val="212121"/>
                </a:solidFill>
              </a:rPr>
              <a:t>Logiciel MS-SQL</a:t>
            </a:r>
            <a:r>
              <a:rPr lang="fr-FR" altLang="en-US" sz="1600" dirty="0"/>
              <a:t> </a:t>
            </a:r>
            <a:endParaRPr lang="fr-FR" sz="1800" dirty="0"/>
          </a:p>
        </p:txBody>
      </p:sp>
      <p:sp>
        <p:nvSpPr>
          <p:cNvPr id="7" name="Content Placeholder 2"/>
          <p:cNvSpPr txBox="1">
            <a:spLocks/>
          </p:cNvSpPr>
          <p:nvPr/>
        </p:nvSpPr>
        <p:spPr>
          <a:xfrm>
            <a:off x="156781" y="5235856"/>
            <a:ext cx="8741686" cy="1389701"/>
          </a:xfrm>
          <a:prstGeom prst="rect">
            <a:avLst/>
          </a:prstGeom>
          <a:solidFill>
            <a:schemeClr val="bg1">
              <a:lumMod val="95000"/>
            </a:schemeClr>
          </a:solidFill>
          <a:ln w="38100">
            <a:solidFill>
              <a:srgbClr val="588894"/>
            </a:solidFill>
          </a:ln>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None/>
            </a:pPr>
            <a:r>
              <a:rPr lang="fr-FR" sz="1600" b="1" dirty="0"/>
              <a:t>Les Mises à jour du PCI 2017 incluent :</a:t>
            </a:r>
          </a:p>
          <a:p>
            <a:pPr>
              <a:lnSpc>
                <a:spcPct val="90000"/>
              </a:lnSpc>
              <a:spcAft>
                <a:spcPts val="600"/>
              </a:spcAft>
              <a:buFont typeface="Wingdings" panose="05000000000000000000" pitchFamily="2" charset="2"/>
              <a:buChar char="§"/>
            </a:pPr>
            <a:r>
              <a:rPr lang="fr-FR" sz="1600" dirty="0"/>
              <a:t>Insertion de c</a:t>
            </a:r>
            <a:r>
              <a:rPr lang="fr-FR" altLang="en-US" sz="1600" dirty="0">
                <a:solidFill>
                  <a:srgbClr val="212121"/>
                </a:solidFill>
                <a:latin typeface="inherit"/>
              </a:rPr>
              <a:t>hamp pour énumérer les caractéristiques de chaque produit afin d'évaluer sa compatibilité avec l'élément répertorié, par ex. Pour le prix du «tracteur»; Spécifier le modèle, la puissance du moteur, </a:t>
            </a:r>
            <a:r>
              <a:rPr lang="fr-FR" altLang="en-US" sz="1600" dirty="0" err="1">
                <a:solidFill>
                  <a:srgbClr val="212121"/>
                </a:solidFill>
                <a:latin typeface="inherit"/>
              </a:rPr>
              <a:t>etc</a:t>
            </a:r>
            <a:r>
              <a:rPr lang="fr-FR" altLang="en-US" sz="1600" dirty="0"/>
              <a:t> </a:t>
            </a:r>
            <a:endParaRPr lang="fr-FR" altLang="en-US" sz="1600" dirty="0">
              <a:latin typeface="Arial" panose="020B0604020202020204" pitchFamily="34" charset="0"/>
            </a:endParaRPr>
          </a:p>
          <a:p>
            <a:pPr>
              <a:lnSpc>
                <a:spcPct val="90000"/>
              </a:lnSpc>
              <a:spcAft>
                <a:spcPts val="600"/>
              </a:spcAft>
              <a:buFont typeface="Wingdings" panose="05000000000000000000" pitchFamily="2" charset="2"/>
              <a:buChar char="§"/>
            </a:pPr>
            <a:r>
              <a:rPr lang="fr-FR" sz="1600" dirty="0"/>
              <a:t> Chaque produit spécifiés a son homologue non spécifié, Si s’applique</a:t>
            </a:r>
          </a:p>
        </p:txBody>
      </p:sp>
      <p:sp>
        <p:nvSpPr>
          <p:cNvPr id="8"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9"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437368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1205</TotalTime>
  <Words>1276</Words>
  <Application>Microsoft Office PowerPoint</Application>
  <PresentationFormat>Affichage à l'écran (4:3)</PresentationFormat>
  <Paragraphs>117</Paragraphs>
  <Slides>19</Slides>
  <Notes>9</Notes>
  <HiddenSlides>8</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Arial Black</vt:lpstr>
      <vt:lpstr>Calibri</vt:lpstr>
      <vt:lpstr>inherit</vt:lpstr>
      <vt:lpstr>Tw Cen MT</vt:lpstr>
      <vt:lpstr>Wingdings</vt:lpstr>
      <vt:lpstr>1_Office Theme</vt:lpstr>
      <vt:lpstr>  </vt:lpstr>
      <vt:lpstr>PLAN</vt:lpstr>
      <vt:lpstr>Introduction </vt:lpstr>
      <vt:lpstr>Présentation PowerPoint</vt:lpstr>
      <vt:lpstr>Données supplémentaires à l’enquête Principale</vt:lpstr>
      <vt:lpstr>Volume des logements et Enquête sur les loyers</vt:lpstr>
      <vt:lpstr>Enseignement privé </vt:lpstr>
      <vt:lpstr>Enquêtes sur les Rémunérations des Salariés</vt:lpstr>
      <vt:lpstr>Enquête sur les Machines et Equipements </vt:lpstr>
      <vt:lpstr>Enquête sur les constructions et les Travaux de Génie civil</vt:lpstr>
      <vt:lpstr>Présentation PowerPoint</vt:lpstr>
      <vt:lpstr>Les Questionnaires pour les enquêtes Spécifiques: Mises à Jour</vt:lpstr>
      <vt:lpstr>Les Questionnaires pour les enqûetes Spécifiques: (Généralités 1)</vt:lpstr>
      <vt:lpstr>Les Questionnaires pour les enqûetes Spécifiques: (Généralités 2)</vt:lpstr>
      <vt:lpstr>Les Questionnaires pour les enqûetes Spécifiques: (Généralités 3)</vt:lpstr>
      <vt:lpstr>Les Questionnaires pour les enqûetes Spécifiques: (Généralités 4)</vt:lpstr>
      <vt:lpstr>Les Questionnaires pour les enqûetes Spécifiques: (Généralités 5)</vt:lpstr>
      <vt:lpstr>Les Questionnaires pour les enqûetes Spécifiques: (Généralités 6)</vt:lpstr>
      <vt:lpstr>Présentation PowerPoint</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Hanan M A Abushanab</dc:creator>
  <cp:lastModifiedBy>Symphorien Tabo</cp:lastModifiedBy>
  <cp:revision>201</cp:revision>
  <cp:lastPrinted>2015-10-23T21:09:28Z</cp:lastPrinted>
  <dcterms:created xsi:type="dcterms:W3CDTF">2015-10-22T20:34:56Z</dcterms:created>
  <dcterms:modified xsi:type="dcterms:W3CDTF">2017-10-11T08:33:51Z</dcterms:modified>
</cp:coreProperties>
</file>