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3" r:id="rId4"/>
    <p:sldId id="283" r:id="rId5"/>
    <p:sldId id="267" r:id="rId6"/>
    <p:sldId id="278" r:id="rId7"/>
    <p:sldId id="279" r:id="rId8"/>
    <p:sldId id="281" r:id="rId9"/>
    <p:sldId id="284" r:id="rId10"/>
    <p:sldId id="270" r:id="rId11"/>
    <p:sldId id="282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Etal_graph!$B$1</c:f>
              <c:strCache>
                <c:ptCount val="1"/>
                <c:pt idx="0">
                  <c:v>Production élevage</c:v>
                </c:pt>
              </c:strCache>
            </c:strRef>
          </c:tx>
          <c:marker>
            <c:symbol val="circle"/>
            <c:size val="5"/>
          </c:marker>
          <c:cat>
            <c:numRef>
              <c:f>Etal_graph!$A$2:$A$15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Etal_graph!$B$2:$B$15</c:f>
              <c:numCache>
                <c:formatCode>0.0</c:formatCode>
                <c:ptCount val="14"/>
                <c:pt idx="0">
                  <c:v>192.06100000000001</c:v>
                </c:pt>
                <c:pt idx="1">
                  <c:v>223.31100000000001</c:v>
                </c:pt>
                <c:pt idx="2">
                  <c:v>210.20750621360986</c:v>
                </c:pt>
                <c:pt idx="3">
                  <c:v>215.67846945848416</c:v>
                </c:pt>
                <c:pt idx="4">
                  <c:v>258.92871078332837</c:v>
                </c:pt>
                <c:pt idx="5">
                  <c:v>276.11407861248784</c:v>
                </c:pt>
                <c:pt idx="6">
                  <c:v>290.66415435915957</c:v>
                </c:pt>
                <c:pt idx="7">
                  <c:v>298.11844289783193</c:v>
                </c:pt>
                <c:pt idx="8">
                  <c:v>312.18092768023337</c:v>
                </c:pt>
                <c:pt idx="9">
                  <c:v>321.11604963739404</c:v>
                </c:pt>
                <c:pt idx="10">
                  <c:v>324.30358262611134</c:v>
                </c:pt>
                <c:pt idx="11">
                  <c:v>335.22584921931519</c:v>
                </c:pt>
                <c:pt idx="12">
                  <c:v>344.6750899213294</c:v>
                </c:pt>
                <c:pt idx="13">
                  <c:v>352.95554853534725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5646464"/>
        <c:axId val="108598400"/>
      </c:lineChart>
      <c:lineChart>
        <c:grouping val="standard"/>
        <c:varyColors val="0"/>
        <c:ser>
          <c:idx val="2"/>
          <c:order val="1"/>
          <c:tx>
            <c:strRef>
              <c:f>Etal_graph!$D$1</c:f>
              <c:strCache>
                <c:ptCount val="1"/>
                <c:pt idx="0">
                  <c:v>Ind_rel_elevage</c:v>
                </c:pt>
              </c:strCache>
            </c:strRef>
          </c:tx>
          <c:spPr>
            <a:ln>
              <a:prstDash val="sysDash"/>
            </a:ln>
          </c:spPr>
          <c:marker>
            <c:symbol val="triangle"/>
            <c:size val="5"/>
          </c:marker>
          <c:cat>
            <c:numRef>
              <c:f>Etal_graph!$A$2:$A$15</c:f>
              <c:numCache>
                <c:formatCode>General</c:formatCode>
                <c:ptCount val="14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</c:numCache>
            </c:numRef>
          </c:cat>
          <c:val>
            <c:numRef>
              <c:f>Etal_graph!$D$2:$D$15</c:f>
              <c:numCache>
                <c:formatCode>0.0</c:formatCode>
                <c:ptCount val="14"/>
                <c:pt idx="0">
                  <c:v>100</c:v>
                </c:pt>
                <c:pt idx="1">
                  <c:v>102.36733401717113</c:v>
                </c:pt>
                <c:pt idx="2">
                  <c:v>104.76510281931866</c:v>
                </c:pt>
                <c:pt idx="3">
                  <c:v>107.2213738103563</c:v>
                </c:pt>
                <c:pt idx="4">
                  <c:v>144.02181522055659</c:v>
                </c:pt>
                <c:pt idx="5">
                  <c:v>147.29277863602834</c:v>
                </c:pt>
                <c:pt idx="6">
                  <c:v>150.64099661641021</c:v>
                </c:pt>
                <c:pt idx="7">
                  <c:v>154.06836888884078</c:v>
                </c:pt>
                <c:pt idx="8">
                  <c:v>157.57676782912662</c:v>
                </c:pt>
                <c:pt idx="9">
                  <c:v>161.16824947582603</c:v>
                </c:pt>
                <c:pt idx="10">
                  <c:v>164.84490541469373</c:v>
                </c:pt>
                <c:pt idx="11">
                  <c:v>168.60884596418546</c:v>
                </c:pt>
                <c:pt idx="12">
                  <c:v>172.46219225826638</c:v>
                </c:pt>
                <c:pt idx="13">
                  <c:v>176.40717852123549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924160"/>
        <c:axId val="112925696"/>
      </c:lineChart>
      <c:catAx>
        <c:axId val="9564646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08598400"/>
        <c:crosses val="autoZero"/>
        <c:auto val="1"/>
        <c:lblAlgn val="ctr"/>
        <c:lblOffset val="100"/>
        <c:noMultiLvlLbl val="0"/>
      </c:catAx>
      <c:valAx>
        <c:axId val="10859840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95646464"/>
        <c:crosses val="autoZero"/>
        <c:crossBetween val="between"/>
      </c:valAx>
      <c:catAx>
        <c:axId val="112924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12925696"/>
        <c:crosses val="autoZero"/>
        <c:auto val="1"/>
        <c:lblAlgn val="ctr"/>
        <c:lblOffset val="100"/>
        <c:noMultiLvlLbl val="0"/>
      </c:catAx>
      <c:valAx>
        <c:axId val="112925696"/>
        <c:scaling>
          <c:orientation val="minMax"/>
          <c:min val="80"/>
        </c:scaling>
        <c:delete val="0"/>
        <c:axPos val="r"/>
        <c:numFmt formatCode="0.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fr-FR"/>
          </a:p>
        </c:txPr>
        <c:crossAx val="112924160"/>
        <c:crosses val="max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fr-FR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fr-FR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98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100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276600"/>
            <a:ext cx="6400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fr-FR" altLang="fr-FR" sz="24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</a:t>
            </a:r>
            <a:r>
              <a:rPr lang="fr-FR" altLang="fr-FR" sz="2400" b="1" dirty="0" smtClean="0">
                <a:solidFill>
                  <a:schemeClr val="accent1"/>
                </a:solidFill>
                <a:latin typeface="Calibri" pitchFamily="34" charset="0"/>
              </a:rPr>
              <a:t>et de la démographie (INSD)  - BURKINA FASO</a:t>
            </a:r>
            <a:endParaRPr lang="fr-FR" altLang="fr-FR" sz="16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</a:t>
            </a:r>
            <a:r>
              <a:rPr lang="fr-FR" b="1" dirty="0" smtClean="0">
                <a:solidFill>
                  <a:schemeClr val="tx1"/>
                </a:solidFill>
              </a:rPr>
              <a:t>l’élevage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6705600" y="53340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</a:t>
            </a:r>
            <a:r>
              <a:rPr lang="fr-FR" altLang="fr-FR" sz="1200" dirty="0" smtClean="0">
                <a:latin typeface="Calibri" pitchFamily="34" charset="0"/>
              </a:rPr>
              <a:t> B. François RAMDE</a:t>
            </a:r>
          </a:p>
          <a:p>
            <a:r>
              <a:rPr lang="fr-FR" altLang="fr-FR" sz="1200" dirty="0">
                <a:latin typeface="Calibri" pitchFamily="34" charset="0"/>
              </a:rPr>
              <a:t> </a:t>
            </a:r>
            <a:r>
              <a:rPr lang="fr-FR" altLang="fr-FR" sz="1200" dirty="0" smtClean="0">
                <a:latin typeface="Calibri" pitchFamily="34" charset="0"/>
              </a:rPr>
              <a:t>         P. Dieudonné SAWADOGO</a:t>
            </a:r>
            <a:endParaRPr lang="fr-FR" altLang="fr-FR" sz="1200" dirty="0">
              <a:latin typeface="Calibri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1/4/2015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443198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La collecte des données pour l’élaboration des comptes nationaux trimestriels se fait 4 fois l’année.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US" altLang="fr-FR" dirty="0" smtClean="0">
                <a:latin typeface="Calibri" pitchFamily="34" charset="0"/>
              </a:rPr>
              <a:t>Un cadre </a:t>
            </a:r>
            <a:r>
              <a:rPr lang="en-US" altLang="fr-FR" dirty="0" err="1" smtClean="0">
                <a:latin typeface="Calibri" pitchFamily="34" charset="0"/>
              </a:rPr>
              <a:t>est</a:t>
            </a:r>
            <a:r>
              <a:rPr lang="en-US" altLang="fr-FR" dirty="0" smtClean="0">
                <a:latin typeface="Calibri" pitchFamily="34" charset="0"/>
              </a:rPr>
              <a:t> chargé de lancer la </a:t>
            </a:r>
            <a:r>
              <a:rPr lang="en-US" altLang="fr-FR" dirty="0" err="1" smtClean="0">
                <a:latin typeface="Calibri" pitchFamily="34" charset="0"/>
              </a:rPr>
              <a:t>collecte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dès</a:t>
            </a:r>
            <a:r>
              <a:rPr lang="en-US" altLang="fr-FR" dirty="0" smtClean="0">
                <a:latin typeface="Calibri" pitchFamily="34" charset="0"/>
              </a:rPr>
              <a:t> la fin du </a:t>
            </a:r>
            <a:r>
              <a:rPr lang="en-US" altLang="fr-FR" dirty="0" err="1" smtClean="0">
                <a:latin typeface="Calibri" pitchFamily="34" charset="0"/>
              </a:rPr>
              <a:t>trimestre</a:t>
            </a:r>
            <a:r>
              <a:rPr lang="en-US" altLang="fr-FR" dirty="0" smtClean="0">
                <a:latin typeface="Calibri" pitchFamily="34" charset="0"/>
              </a:rPr>
              <a:t>. Il </a:t>
            </a:r>
            <a:r>
              <a:rPr lang="en-US" altLang="fr-FR" dirty="0" err="1" smtClean="0">
                <a:latin typeface="Calibri" pitchFamily="34" charset="0"/>
              </a:rPr>
              <a:t>prépare</a:t>
            </a:r>
            <a:r>
              <a:rPr lang="en-US" altLang="fr-FR" dirty="0" smtClean="0">
                <a:latin typeface="Calibri" pitchFamily="34" charset="0"/>
              </a:rPr>
              <a:t> à </a:t>
            </a:r>
            <a:r>
              <a:rPr lang="en-US" altLang="fr-FR" dirty="0" err="1" smtClean="0">
                <a:latin typeface="Calibri" pitchFamily="34" charset="0"/>
              </a:rPr>
              <a:t>cet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effet</a:t>
            </a:r>
            <a:r>
              <a:rPr lang="en-US" altLang="fr-FR" dirty="0" smtClean="0">
                <a:latin typeface="Calibri" pitchFamily="34" charset="0"/>
              </a:rPr>
              <a:t> les </a:t>
            </a:r>
            <a:r>
              <a:rPr lang="en-US" altLang="fr-FR" dirty="0" err="1" smtClean="0">
                <a:latin typeface="Calibri" pitchFamily="34" charset="0"/>
              </a:rPr>
              <a:t>lettres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d’introction</a:t>
            </a:r>
            <a:r>
              <a:rPr lang="en-US" altLang="fr-FR" dirty="0" smtClean="0">
                <a:latin typeface="Calibri" pitchFamily="34" charset="0"/>
              </a:rPr>
              <a:t> et la </a:t>
            </a:r>
            <a:r>
              <a:rPr lang="en-US" altLang="fr-FR" dirty="0" err="1" smtClean="0">
                <a:latin typeface="Calibri" pitchFamily="34" charset="0"/>
              </a:rPr>
              <a:t>liste</a:t>
            </a:r>
            <a:r>
              <a:rPr lang="en-US" altLang="fr-FR" dirty="0" smtClean="0">
                <a:latin typeface="Calibri" pitchFamily="34" charset="0"/>
              </a:rPr>
              <a:t> des </a:t>
            </a:r>
            <a:r>
              <a:rPr lang="en-US" altLang="fr-FR" dirty="0" err="1" smtClean="0">
                <a:latin typeface="Calibri" pitchFamily="34" charset="0"/>
              </a:rPr>
              <a:t>données</a:t>
            </a:r>
            <a:r>
              <a:rPr lang="en-US" altLang="fr-FR" dirty="0" smtClean="0">
                <a:latin typeface="Calibri" pitchFamily="34" charset="0"/>
              </a:rPr>
              <a:t> à </a:t>
            </a:r>
            <a:r>
              <a:rPr lang="en-US" altLang="fr-FR" dirty="0" err="1" smtClean="0">
                <a:latin typeface="Calibri" pitchFamily="34" charset="0"/>
              </a:rPr>
              <a:t>collecter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mise</a:t>
            </a:r>
            <a:r>
              <a:rPr lang="en-US" altLang="fr-FR" dirty="0" smtClean="0">
                <a:latin typeface="Calibri" pitchFamily="34" charset="0"/>
              </a:rPr>
              <a:t> à jour. </a:t>
            </a:r>
            <a:r>
              <a:rPr lang="en-US" altLang="fr-FR" dirty="0" err="1" smtClean="0">
                <a:latin typeface="Calibri" pitchFamily="34" charset="0"/>
              </a:rPr>
              <a:t>Huit</a:t>
            </a:r>
            <a:r>
              <a:rPr lang="en-US" altLang="fr-FR" dirty="0" smtClean="0">
                <a:latin typeface="Calibri" pitchFamily="34" charset="0"/>
              </a:rPr>
              <a:t> (08) cadres </a:t>
            </a:r>
            <a:r>
              <a:rPr lang="en-US" altLang="fr-FR" dirty="0" err="1" smtClean="0">
                <a:latin typeface="Calibri" pitchFamily="34" charset="0"/>
              </a:rPr>
              <a:t>moyens</a:t>
            </a:r>
            <a:r>
              <a:rPr lang="en-US" altLang="fr-FR" dirty="0" smtClean="0">
                <a:latin typeface="Calibri" pitchFamily="34" charset="0"/>
              </a:rPr>
              <a:t> (AD/AT) </a:t>
            </a:r>
            <a:r>
              <a:rPr lang="en-US" altLang="fr-FR" dirty="0" err="1" smtClean="0">
                <a:latin typeface="Calibri" pitchFamily="34" charset="0"/>
              </a:rPr>
              <a:t>sont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mobilisés</a:t>
            </a:r>
            <a:r>
              <a:rPr lang="en-US" altLang="fr-FR" dirty="0" smtClean="0">
                <a:latin typeface="Calibri" pitchFamily="34" charset="0"/>
              </a:rPr>
              <a:t> à </a:t>
            </a:r>
            <a:r>
              <a:rPr lang="en-US" altLang="fr-FR" dirty="0" err="1" smtClean="0">
                <a:latin typeface="Calibri" pitchFamily="34" charset="0"/>
              </a:rPr>
              <a:t>cet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effet</a:t>
            </a:r>
            <a:r>
              <a:rPr lang="en-US" altLang="fr-FR" dirty="0" smtClean="0">
                <a:latin typeface="Calibri" pitchFamily="34" charset="0"/>
              </a:rPr>
              <a:t>;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US" altLang="fr-FR" dirty="0" err="1" smtClean="0">
                <a:latin typeface="Calibri" pitchFamily="34" charset="0"/>
              </a:rPr>
              <a:t>Une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réquisition</a:t>
            </a:r>
            <a:r>
              <a:rPr lang="en-US" altLang="fr-FR" dirty="0" smtClean="0">
                <a:latin typeface="Calibri" pitchFamily="34" charset="0"/>
              </a:rPr>
              <a:t> / </a:t>
            </a:r>
            <a:r>
              <a:rPr lang="en-US" altLang="fr-FR" dirty="0" err="1" smtClean="0">
                <a:latin typeface="Calibri" pitchFamily="34" charset="0"/>
              </a:rPr>
              <a:t>regroupement</a:t>
            </a:r>
            <a:r>
              <a:rPr lang="en-US" altLang="fr-FR" dirty="0" smtClean="0">
                <a:latin typeface="Calibri" pitchFamily="34" charset="0"/>
              </a:rPr>
              <a:t> de </a:t>
            </a:r>
            <a:r>
              <a:rPr lang="en-US" altLang="fr-FR" dirty="0" err="1" smtClean="0">
                <a:latin typeface="Calibri" pitchFamily="34" charset="0"/>
              </a:rPr>
              <a:t>tous</a:t>
            </a:r>
            <a:r>
              <a:rPr lang="en-US" altLang="fr-FR" dirty="0" smtClean="0">
                <a:latin typeface="Calibri" pitchFamily="34" charset="0"/>
              </a:rPr>
              <a:t> les cadres du service (au </a:t>
            </a:r>
            <a:r>
              <a:rPr lang="en-US" altLang="fr-FR" dirty="0" err="1" smtClean="0">
                <a:latin typeface="Calibri" pitchFamily="34" charset="0"/>
              </a:rPr>
              <a:t>nombre</a:t>
            </a:r>
            <a:r>
              <a:rPr lang="en-US" altLang="fr-FR" dirty="0" smtClean="0">
                <a:latin typeface="Calibri" pitchFamily="34" charset="0"/>
              </a:rPr>
              <a:t> de 6) en plus du </a:t>
            </a:r>
            <a:r>
              <a:rPr lang="en-US" altLang="fr-FR" dirty="0" err="1" smtClean="0">
                <a:latin typeface="Calibri" pitchFamily="34" charset="0"/>
              </a:rPr>
              <a:t>Directeur</a:t>
            </a:r>
            <a:r>
              <a:rPr lang="en-US" altLang="fr-FR" dirty="0" smtClean="0">
                <a:latin typeface="Calibri" pitchFamily="34" charset="0"/>
              </a:rPr>
              <a:t> pendant </a:t>
            </a:r>
            <a:r>
              <a:rPr lang="en-US" altLang="fr-FR" dirty="0" err="1" smtClean="0">
                <a:latin typeface="Calibri" pitchFamily="34" charset="0"/>
              </a:rPr>
              <a:t>deux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semaines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est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effectué</a:t>
            </a:r>
            <a:r>
              <a:rPr lang="en-US" altLang="fr-FR" dirty="0" smtClean="0">
                <a:latin typeface="Calibri" pitchFamily="34" charset="0"/>
              </a:rPr>
              <a:t> à T+70 </a:t>
            </a:r>
            <a:r>
              <a:rPr lang="en-US" altLang="fr-FR" dirty="0" err="1" smtClean="0">
                <a:latin typeface="Calibri" pitchFamily="34" charset="0"/>
              </a:rPr>
              <a:t>jours</a:t>
            </a:r>
            <a:r>
              <a:rPr lang="en-US" altLang="fr-FR" dirty="0" smtClean="0">
                <a:latin typeface="Calibri" pitchFamily="34" charset="0"/>
              </a:rPr>
              <a:t>. Ce </a:t>
            </a:r>
            <a:r>
              <a:rPr lang="en-US" altLang="fr-FR" dirty="0" err="1" smtClean="0">
                <a:latin typeface="Calibri" pitchFamily="34" charset="0"/>
              </a:rPr>
              <a:t>regroupement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permet</a:t>
            </a:r>
            <a:r>
              <a:rPr lang="en-US" altLang="fr-FR" dirty="0" smtClean="0">
                <a:latin typeface="Calibri" pitchFamily="34" charset="0"/>
              </a:rPr>
              <a:t> de </a:t>
            </a:r>
            <a:r>
              <a:rPr lang="en-US" altLang="fr-FR" dirty="0" err="1" smtClean="0">
                <a:latin typeface="Calibri" pitchFamily="34" charset="0"/>
              </a:rPr>
              <a:t>calculer</a:t>
            </a:r>
            <a:r>
              <a:rPr lang="en-US" altLang="fr-FR" dirty="0" smtClean="0">
                <a:latin typeface="Calibri" pitchFamily="34" charset="0"/>
              </a:rPr>
              <a:t> le PIB </a:t>
            </a:r>
            <a:r>
              <a:rPr lang="en-US" altLang="fr-FR" dirty="0" err="1" smtClean="0">
                <a:latin typeface="Calibri" pitchFamily="34" charset="0"/>
              </a:rPr>
              <a:t>trimestriel</a:t>
            </a:r>
            <a:r>
              <a:rPr lang="en-US" altLang="fr-FR" dirty="0" smtClean="0">
                <a:latin typeface="Calibri" pitchFamily="34" charset="0"/>
              </a:rPr>
              <a:t>, </a:t>
            </a:r>
            <a:r>
              <a:rPr lang="en-US" altLang="fr-FR" dirty="0" err="1" smtClean="0">
                <a:latin typeface="Calibri" pitchFamily="34" charset="0"/>
              </a:rPr>
              <a:t>préparer</a:t>
            </a:r>
            <a:r>
              <a:rPr lang="en-US" altLang="fr-FR" dirty="0" smtClean="0">
                <a:latin typeface="Calibri" pitchFamily="34" charset="0"/>
              </a:rPr>
              <a:t> et </a:t>
            </a:r>
            <a:r>
              <a:rPr lang="en-US" altLang="fr-FR" dirty="0" err="1" smtClean="0">
                <a:latin typeface="Calibri" pitchFamily="34" charset="0"/>
              </a:rPr>
              <a:t>valider</a:t>
            </a:r>
            <a:r>
              <a:rPr lang="en-US" altLang="fr-FR" dirty="0" smtClean="0">
                <a:latin typeface="Calibri" pitchFamily="34" charset="0"/>
              </a:rPr>
              <a:t> la note </a:t>
            </a:r>
            <a:r>
              <a:rPr lang="en-US" altLang="fr-FR" dirty="0" err="1" smtClean="0">
                <a:latin typeface="Calibri" pitchFamily="34" charset="0"/>
              </a:rPr>
              <a:t>d’analyse</a:t>
            </a:r>
            <a:r>
              <a:rPr lang="en-US" altLang="fr-FR" dirty="0">
                <a:latin typeface="Calibri" pitchFamily="34" charset="0"/>
              </a:rPr>
              <a:t> </a:t>
            </a:r>
            <a:r>
              <a:rPr lang="en-US" altLang="fr-FR" dirty="0" smtClean="0">
                <a:latin typeface="Calibri" pitchFamily="34" charset="0"/>
              </a:rPr>
              <a:t>et </a:t>
            </a:r>
            <a:r>
              <a:rPr lang="en-US" altLang="fr-FR" dirty="0" err="1" smtClean="0">
                <a:latin typeface="Calibri" pitchFamily="34" charset="0"/>
              </a:rPr>
              <a:t>mettre</a:t>
            </a:r>
            <a:r>
              <a:rPr lang="en-US" altLang="fr-FR" dirty="0" smtClean="0">
                <a:latin typeface="Calibri" pitchFamily="34" charset="0"/>
              </a:rPr>
              <a:t> à jour au </a:t>
            </a:r>
            <a:r>
              <a:rPr lang="en-US" altLang="fr-FR" dirty="0" err="1" smtClean="0">
                <a:latin typeface="Calibri" pitchFamily="34" charset="0"/>
              </a:rPr>
              <a:t>besoin</a:t>
            </a:r>
            <a:r>
              <a:rPr lang="en-US" altLang="fr-FR" dirty="0" smtClean="0">
                <a:latin typeface="Calibri" pitchFamily="34" charset="0"/>
              </a:rPr>
              <a:t> les notes </a:t>
            </a:r>
            <a:r>
              <a:rPr lang="en-US" altLang="fr-FR" dirty="0" err="1" smtClean="0">
                <a:latin typeface="Calibri" pitchFamily="34" charset="0"/>
              </a:rPr>
              <a:t>méthodologiques</a:t>
            </a:r>
            <a:r>
              <a:rPr lang="en-US" altLang="fr-FR" dirty="0" smtClean="0">
                <a:latin typeface="Calibri" pitchFamily="34" charset="0"/>
              </a:rPr>
              <a:t>. 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en-US" altLang="fr-FR" dirty="0" smtClean="0">
                <a:latin typeface="Calibri" pitchFamily="34" charset="0"/>
              </a:rPr>
              <a:t>Pour le moment la note </a:t>
            </a:r>
            <a:r>
              <a:rPr lang="en-US" altLang="fr-FR" dirty="0" err="1" smtClean="0">
                <a:latin typeface="Calibri" pitchFamily="34" charset="0"/>
              </a:rPr>
              <a:t>n’est</a:t>
            </a:r>
            <a:r>
              <a:rPr lang="en-US" altLang="fr-FR" dirty="0" smtClean="0">
                <a:latin typeface="Calibri" pitchFamily="34" charset="0"/>
              </a:rPr>
              <a:t> pas </a:t>
            </a:r>
            <a:r>
              <a:rPr lang="en-US" altLang="fr-FR" dirty="0" err="1" smtClean="0">
                <a:latin typeface="Calibri" pitchFamily="34" charset="0"/>
              </a:rPr>
              <a:t>publiée</a:t>
            </a:r>
            <a:r>
              <a:rPr lang="en-US" altLang="fr-FR" dirty="0" smtClean="0">
                <a:latin typeface="Calibri" pitchFamily="34" charset="0"/>
              </a:rPr>
              <a:t>, </a:t>
            </a:r>
            <a:r>
              <a:rPr lang="en-US" altLang="fr-FR" dirty="0" err="1" smtClean="0">
                <a:latin typeface="Calibri" pitchFamily="34" charset="0"/>
              </a:rPr>
              <a:t>mais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il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est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prévu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avant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sa</a:t>
            </a:r>
            <a:r>
              <a:rPr lang="en-US" altLang="fr-FR" dirty="0" smtClean="0">
                <a:latin typeface="Calibri" pitchFamily="34" charset="0"/>
              </a:rPr>
              <a:t> publication </a:t>
            </a:r>
            <a:r>
              <a:rPr lang="en-US" altLang="fr-FR" dirty="0" err="1" smtClean="0">
                <a:latin typeface="Calibri" pitchFamily="34" charset="0"/>
              </a:rPr>
              <a:t>une</a:t>
            </a:r>
            <a:r>
              <a:rPr lang="en-US" altLang="fr-FR" dirty="0" smtClean="0">
                <a:latin typeface="Calibri" pitchFamily="34" charset="0"/>
              </a:rPr>
              <a:t> diffusion à </a:t>
            </a:r>
            <a:r>
              <a:rPr lang="en-US" altLang="fr-FR" dirty="0" err="1" smtClean="0">
                <a:latin typeface="Calibri" pitchFamily="34" charset="0"/>
              </a:rPr>
              <a:t>l’interne</a:t>
            </a:r>
            <a:r>
              <a:rPr lang="en-US" altLang="fr-FR" dirty="0" smtClean="0">
                <a:latin typeface="Calibri" pitchFamily="34" charset="0"/>
              </a:rPr>
              <a:t> (intranet) et </a:t>
            </a:r>
            <a:r>
              <a:rPr lang="en-US" altLang="fr-FR" dirty="0" err="1" smtClean="0">
                <a:latin typeface="Calibri" pitchFamily="34" charset="0"/>
              </a:rPr>
              <a:t>une</a:t>
            </a:r>
            <a:r>
              <a:rPr lang="en-US" altLang="fr-FR" dirty="0" smtClean="0">
                <a:latin typeface="Calibri" pitchFamily="34" charset="0"/>
              </a:rPr>
              <a:t> </a:t>
            </a:r>
            <a:r>
              <a:rPr lang="en-US" altLang="fr-FR" dirty="0" err="1" smtClean="0">
                <a:latin typeface="Calibri" pitchFamily="34" charset="0"/>
              </a:rPr>
              <a:t>réunion</a:t>
            </a:r>
            <a:r>
              <a:rPr lang="en-US" altLang="fr-FR" dirty="0" smtClean="0">
                <a:latin typeface="Calibri" pitchFamily="34" charset="0"/>
              </a:rPr>
              <a:t> du </a:t>
            </a:r>
            <a:r>
              <a:rPr lang="en-US" altLang="fr-FR" dirty="0" err="1" smtClean="0">
                <a:latin typeface="Calibri" pitchFamily="34" charset="0"/>
              </a:rPr>
              <a:t>comité</a:t>
            </a:r>
            <a:r>
              <a:rPr lang="en-US" altLang="fr-FR" dirty="0" smtClean="0">
                <a:latin typeface="Calibri" pitchFamily="34" charset="0"/>
              </a:rPr>
              <a:t> PIB </a:t>
            </a:r>
            <a:r>
              <a:rPr lang="en-US" altLang="fr-FR" dirty="0" err="1" smtClean="0">
                <a:latin typeface="Calibri" pitchFamily="34" charset="0"/>
              </a:rPr>
              <a:t>trimestriel</a:t>
            </a:r>
            <a:r>
              <a:rPr lang="en-US" altLang="fr-FR" dirty="0" smtClean="0">
                <a:latin typeface="Calibri" pitchFamily="34" charset="0"/>
              </a:rPr>
              <a:t> (à </a:t>
            </a:r>
            <a:r>
              <a:rPr lang="en-US" altLang="fr-FR" dirty="0" err="1" smtClean="0">
                <a:latin typeface="Calibri" pitchFamily="34" charset="0"/>
              </a:rPr>
              <a:t>mettre</a:t>
            </a:r>
            <a:r>
              <a:rPr lang="en-US" altLang="fr-FR" dirty="0" smtClean="0">
                <a:latin typeface="Calibri" pitchFamily="34" charset="0"/>
              </a:rPr>
              <a:t> en place) pour la validation </a:t>
            </a:r>
            <a:r>
              <a:rPr lang="en-US" altLang="fr-FR" dirty="0" err="1" smtClean="0">
                <a:latin typeface="Calibri" pitchFamily="34" charset="0"/>
              </a:rPr>
              <a:t>avant</a:t>
            </a:r>
            <a:r>
              <a:rPr lang="en-US" altLang="fr-FR" dirty="0" smtClean="0">
                <a:latin typeface="Calibri" pitchFamily="34" charset="0"/>
              </a:rPr>
              <a:t> diffusion. 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 smtClean="0"/>
              <a:t>11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838200" y="1600200"/>
            <a:ext cx="7010400" cy="233910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Corriger le problème de saut de l’indicateur de l’élevage;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Faire nommer un point focal par le ministère de l’élevage;</a:t>
            </a:r>
          </a:p>
          <a:p>
            <a:pPr>
              <a:spcAft>
                <a:spcPts val="1200"/>
              </a:spcAft>
              <a:buFont typeface="Arial" charset="0"/>
              <a:buChar char="•"/>
            </a:pPr>
            <a:r>
              <a:rPr lang="fr-FR" altLang="fr-FR" dirty="0" smtClean="0">
                <a:latin typeface="Calibri" pitchFamily="34" charset="0"/>
              </a:rPr>
              <a:t>Exploiter les bases de données et études disponibles au ministère de l’élevage pour faire ressortir le profil trimestriel des naissances et </a:t>
            </a:r>
            <a:r>
              <a:rPr lang="fr-FR" altLang="fr-FR" dirty="0" smtClean="0">
                <a:latin typeface="Calibri" pitchFamily="34" charset="0"/>
              </a:rPr>
              <a:t>de l’exploitation animale. Toute chose qui permettra </a:t>
            </a:r>
            <a:r>
              <a:rPr lang="fr-FR" altLang="fr-FR" dirty="0" smtClean="0">
                <a:latin typeface="Calibri" pitchFamily="34" charset="0"/>
              </a:rPr>
              <a:t> de remédier à l’utilisation d’un modèle mathématique pour passer de l’indicateur annuel au trimestriel.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</a:t>
            </a:r>
            <a:r>
              <a:rPr lang="fr-FR" altLang="fr-FR" sz="2400" dirty="0" smtClean="0">
                <a:latin typeface="Calibri" pitchFamily="34" charset="0"/>
              </a:rPr>
              <a:t>branche élevage.</a:t>
            </a:r>
            <a:endParaRPr lang="fr-FR" altLang="fr-FR" sz="2400" dirty="0" smtClean="0">
              <a:latin typeface="Calibri" pitchFamily="34" charset="0"/>
            </a:endParaRP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</a:t>
            </a:r>
            <a:r>
              <a:rPr lang="fr-FR" altLang="fr-FR" sz="2400" dirty="0">
                <a:latin typeface="Calibri" pitchFamily="34" charset="0"/>
              </a:rPr>
              <a:t>de calcul de la VA de la branche </a:t>
            </a:r>
            <a:r>
              <a:rPr lang="fr-FR" altLang="fr-FR" sz="2400" dirty="0" smtClean="0">
                <a:latin typeface="Calibri" pitchFamily="34" charset="0"/>
              </a:rPr>
              <a:t>élevage dans </a:t>
            </a:r>
            <a:r>
              <a:rPr lang="fr-FR" altLang="fr-FR" sz="2400" dirty="0">
                <a:latin typeface="Calibri" pitchFamily="34" charset="0"/>
              </a:rPr>
              <a:t>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Tests 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3481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</a:t>
            </a:r>
            <a:r>
              <a:rPr lang="fr-FR" altLang="fr-FR" sz="1600" dirty="0" smtClean="0">
                <a:latin typeface="Calibri" pitchFamily="34" charset="0"/>
              </a:rPr>
              <a:t>CNA (1)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3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48113"/>
              </p:ext>
            </p:extLst>
          </p:nvPr>
        </p:nvGraphicFramePr>
        <p:xfrm>
          <a:off x="609600" y="1682353"/>
          <a:ext cx="8077200" cy="4687661"/>
        </p:xfrm>
        <a:graphic>
          <a:graphicData uri="http://schemas.openxmlformats.org/drawingml/2006/table">
            <a:tbl>
              <a:tblPr/>
              <a:tblGrid>
                <a:gridCol w="2362200"/>
                <a:gridCol w="5715000"/>
              </a:tblGrid>
              <a:tr h="4204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Elevage</a:t>
                      </a: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8,3% en 2012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0321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9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 du cheptel  : estimations disponibles dans l’annuaire statistique du Ministère de l’élevage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59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-La production dans le sous-secteur de l'élevage est obtenue en valorisant la production en quantité de chaque espèce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fr-FR" sz="18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croit+exploitation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avec les prix au producteur fournis par le système d’informations sur les marchés à bétail (SIM-Bétail).</a:t>
                      </a:r>
                    </a:p>
                    <a:p>
                      <a:endParaRPr 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-Les effectifs de départ 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sont issus de la dernière enquête nationale sur les effectifs du  cheptel ENEC-II. Ces effectifs sont projetés par un taux de croit annuel issus des enquêtes sur les paramètres zootechniques. </a:t>
                      </a:r>
                      <a:endParaRPr lang="fr-FR" alt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2285998" y="948154"/>
            <a:ext cx="4800601" cy="6155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</a:t>
            </a:r>
            <a:r>
              <a:rPr lang="fr-FR" altLang="fr-FR" sz="1600" dirty="0" smtClean="0">
                <a:latin typeface="Calibri" pitchFamily="34" charset="0"/>
              </a:rPr>
              <a:t>CNA (2)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311088"/>
              </p:ext>
            </p:extLst>
          </p:nvPr>
        </p:nvGraphicFramePr>
        <p:xfrm>
          <a:off x="457200" y="1600200"/>
          <a:ext cx="8077200" cy="4724400"/>
        </p:xfrm>
        <a:graphic>
          <a:graphicData uri="http://schemas.openxmlformats.org/drawingml/2006/table">
            <a:tbl>
              <a:tblPr/>
              <a:tblGrid>
                <a:gridCol w="2362200"/>
                <a:gridCol w="5715000"/>
              </a:tblGrid>
              <a:tr h="5596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production  de lait est obtenue en appliquant des normes de production laitières, et la production d'œuf en appliquant des paramètres de ponte.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alt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-Pour la mesure en volume de la production, l’indice de volume utilisé est le taux de croit par espèce. L’indice de prix est dérivé du SIM-Bétail.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altLang="fr-FR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-La demande de CI de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N-1 </a:t>
                      </a: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 projeté par l’indice de volume de la production pour obtenir un prix constant N.  Les indices de prix par détail des produits intermédiaires permettent de passer à une estimation à prix courant. 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-La VAB est obtenu solde : VAB = P -CI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543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Avec l’année de base en vue, il est prévue de mieux cerner l’activité des fermes dites modernes qui ont connu un essor ces dernières années.</a:t>
                      </a:r>
                      <a:endParaRPr kumimoji="0" lang="fr-FR" altLang="fr-F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85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</a:t>
            </a:r>
            <a:r>
              <a:rPr lang="fr-FR" altLang="fr-FR" sz="1400" dirty="0" smtClean="0">
                <a:latin typeface="Calibri" pitchFamily="34" charset="0"/>
              </a:rPr>
              <a:t>Méthodologie de calcul de la VA de la branche </a:t>
            </a:r>
            <a:r>
              <a:rPr lang="fr-FR" altLang="fr-FR" sz="1400" dirty="0" smtClean="0">
                <a:latin typeface="Calibri" pitchFamily="34" charset="0"/>
              </a:rPr>
              <a:t>élevage dans </a:t>
            </a:r>
            <a:r>
              <a:rPr lang="fr-FR" altLang="fr-FR" sz="1400" dirty="0" smtClean="0">
                <a:latin typeface="Calibri" pitchFamily="34" charset="0"/>
              </a:rPr>
              <a:t>les CNT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5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1/4/2015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4388504"/>
              </p:ext>
            </p:extLst>
          </p:nvPr>
        </p:nvGraphicFramePr>
        <p:xfrm>
          <a:off x="475128" y="2667000"/>
          <a:ext cx="8229601" cy="3200396"/>
        </p:xfrm>
        <a:graphic>
          <a:graphicData uri="http://schemas.openxmlformats.org/drawingml/2006/table">
            <a:tbl>
              <a:tblPr/>
              <a:tblGrid>
                <a:gridCol w="1155327"/>
                <a:gridCol w="948477"/>
                <a:gridCol w="920532"/>
                <a:gridCol w="1008112"/>
                <a:gridCol w="1283624"/>
                <a:gridCol w="1219200"/>
                <a:gridCol w="1694329"/>
              </a:tblGrid>
              <a:tr h="533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 du cheptel 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Stock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Annuelle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Décembre de chaque année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Possibilité d’extrapoler par le taux de croit en  cas de non disponibilité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Révision des effectifs en vue (avec la nouvelle enquête sur les effectifs)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Abatages contrôlés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Annuelle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Décembre de chaque année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Nécessite d’être complété par une estimation des abatages non contrôlés dont la proportion est élevée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85800" y="1828799"/>
            <a:ext cx="7620000" cy="61555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Il convient de noter que l’étalonnage se fait d’abord sur la production de la branche « Elevage ». La VA est alors obtenue indirectement à travers le taux de CI/P de la branche.  </a:t>
            </a:r>
            <a:endParaRPr lang="en-US" altLang="fr-FR" sz="1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6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1/6/2015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63706" y="1981200"/>
            <a:ext cx="70372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Le modèle utilisé est basé celui de type </a:t>
            </a:r>
          </a:p>
          <a:p>
            <a:r>
              <a:rPr lang="fr-FR" dirty="0" smtClean="0"/>
              <a:t>a/ Moindres carrés généralisés (MCG)</a:t>
            </a:r>
          </a:p>
          <a:p>
            <a:r>
              <a:rPr lang="fr-FR" dirty="0" smtClean="0"/>
              <a:t>b/ Modèle </a:t>
            </a:r>
            <a:r>
              <a:rPr lang="fr-FR" dirty="0"/>
              <a:t>annuel Y</a:t>
            </a:r>
            <a:r>
              <a:rPr lang="fr-FR" baseline="-25000" dirty="0"/>
              <a:t>A</a:t>
            </a:r>
            <a:r>
              <a:rPr lang="fr-FR" dirty="0"/>
              <a:t>= a I</a:t>
            </a:r>
            <a:r>
              <a:rPr lang="fr-FR" baseline="-25000" dirty="0"/>
              <a:t>A</a:t>
            </a:r>
            <a:r>
              <a:rPr lang="fr-FR" dirty="0"/>
              <a:t>+ b + </a:t>
            </a:r>
            <a:r>
              <a:rPr lang="fr-FR" dirty="0" smtClean="0"/>
              <a:t>r</a:t>
            </a:r>
          </a:p>
          <a:p>
            <a:r>
              <a:rPr lang="fr-FR" dirty="0" smtClean="0"/>
              <a:t>c/ Modèle trimestriel       </a:t>
            </a:r>
            <a:r>
              <a:rPr lang="fr-FR" dirty="0"/>
              <a:t>Y</a:t>
            </a:r>
            <a:r>
              <a:rPr lang="fr-FR" baseline="-25000" dirty="0"/>
              <a:t>T</a:t>
            </a:r>
            <a:r>
              <a:rPr lang="fr-FR" dirty="0"/>
              <a:t>= a I</a:t>
            </a:r>
            <a:r>
              <a:rPr lang="fr-FR" baseline="-25000" dirty="0"/>
              <a:t>T</a:t>
            </a:r>
            <a:r>
              <a:rPr lang="fr-FR" dirty="0"/>
              <a:t>+ b/4 + r/4</a:t>
            </a:r>
          </a:p>
          <a:p>
            <a:pPr marL="742950" indent="-742950"/>
            <a:r>
              <a:rPr lang="fr-FR" dirty="0"/>
              <a:t>      </a:t>
            </a:r>
            <a:r>
              <a:rPr lang="fr-FR" dirty="0" smtClean="0"/>
              <a:t>      </a:t>
            </a:r>
            <a:r>
              <a:rPr lang="fr-FR" dirty="0"/>
              <a:t>avec la contrainte Y</a:t>
            </a:r>
            <a:r>
              <a:rPr lang="fr-FR" baseline="-25000" dirty="0"/>
              <a:t>A</a:t>
            </a:r>
            <a:r>
              <a:rPr lang="fr-FR" dirty="0"/>
              <a:t>= Σ </a:t>
            </a:r>
            <a:r>
              <a:rPr lang="fr-FR" dirty="0" smtClean="0"/>
              <a:t>Y</a:t>
            </a:r>
            <a:r>
              <a:rPr lang="fr-FR" baseline="-25000" dirty="0" smtClean="0"/>
              <a:t>T.</a:t>
            </a:r>
            <a:r>
              <a:rPr lang="fr-FR" dirty="0" smtClean="0"/>
              <a:t> </a:t>
            </a:r>
          </a:p>
          <a:p>
            <a:pPr marL="742950" indent="-742950"/>
            <a:endParaRPr lang="fr-FR" baseline="-25000" dirty="0"/>
          </a:p>
          <a:p>
            <a:pPr marL="742950" indent="-742950"/>
            <a:r>
              <a:rPr lang="fr-FR" dirty="0"/>
              <a:t>L’estimation est faite dans </a:t>
            </a:r>
            <a:r>
              <a:rPr lang="fr-FR" dirty="0" smtClean="0"/>
              <a:t>ECOTRIM avec le modèle </a:t>
            </a:r>
            <a:r>
              <a:rPr lang="en-US" dirty="0">
                <a:latin typeface="Calisto MT" pitchFamily="18" charset="0"/>
              </a:rPr>
              <a:t>Model AR(1) : </a:t>
            </a:r>
            <a:r>
              <a:rPr lang="en-US" dirty="0" smtClean="0">
                <a:latin typeface="Calisto MT" pitchFamily="18" charset="0"/>
              </a:rPr>
              <a:t>Chow </a:t>
            </a:r>
            <a:r>
              <a:rPr lang="en-US" dirty="0">
                <a:latin typeface="Calisto MT" pitchFamily="18" charset="0"/>
              </a:rPr>
              <a:t>and Lin</a:t>
            </a:r>
            <a:endParaRPr lang="fr-FR" baseline="-25000" dirty="0" smtClean="0"/>
          </a:p>
          <a:p>
            <a:pPr marL="742950" indent="-742950"/>
            <a:endParaRPr lang="fr-FR" baseline="-25000" dirty="0"/>
          </a:p>
          <a:p>
            <a:r>
              <a:rPr lang="fr-FR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7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1/6/2015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128663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25535"/>
              </p:ext>
            </p:extLst>
          </p:nvPr>
        </p:nvGraphicFramePr>
        <p:xfrm>
          <a:off x="304800" y="1541348"/>
          <a:ext cx="8581530" cy="4676588"/>
        </p:xfrm>
        <a:graphic>
          <a:graphicData uri="http://schemas.openxmlformats.org/drawingml/2006/table">
            <a:tbl>
              <a:tblPr/>
              <a:tblGrid>
                <a:gridCol w="990600"/>
                <a:gridCol w="504329"/>
                <a:gridCol w="1684907"/>
                <a:gridCol w="2154164"/>
                <a:gridCol w="1525251"/>
                <a:gridCol w="1722279"/>
              </a:tblGrid>
              <a:tr h="2874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</a:t>
                      </a:r>
                      <a:r>
                        <a:rPr kumimoji="0" lang="fr-FR" altLang="fr-F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</a:t>
                      </a:r>
                      <a:endParaRPr kumimoji="0" lang="fr-FR" altLang="fr-F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838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Données élevage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Effectifs par espèce et productions  animales (lait, œufs) par année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Série annuel par type des effectifs et des productions animales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Annuaire statistique de l’élevage.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Annuaire statistique national.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Pour les années récentes où l’annuaire n’est pas disponible, projeter par le taux de croit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82296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Prix moyen élevage 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Prix moyens par espèce en 2011; prix moyens des productions animales en 2011,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Vecteur de prix moyens 2011  pour les espèces et les  productions animales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Annuaire statistique de l’élevage.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Annuaire statistique national.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513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Synthèse TRE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 annuelle de la branche élevage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Série annuelle de la production de l’élevage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Dossier CN_ANALYSE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Feuille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Passage_CN_CNT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Batch_flow_denton_elevage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Programme ECOTRIM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Série trimestrielle de l’indicateur de l’élevage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flow_agg_ind_denton_elev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4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flow_rel_ind_elevage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 trimestriel de l’élevage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Récupère la série trimestrielle de l’indicateur élevage généré par le  </a:t>
                      </a: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Batch_flow_denton_elevage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Flow_res_Ind_denton_elevage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53459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Batch_flow_elevage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Batch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Programme ECOTRIM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Productions trimestrielles de l’élevage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flow_agg_prod_elevage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flow_rel_ind_elevage</a:t>
                      </a: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8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1/6/2015</a:t>
            </a:fld>
            <a:endParaRPr lang="en-US" sz="100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5866161" y="2362200"/>
            <a:ext cx="2745678" cy="397031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dirty="0" smtClean="0">
                <a:latin typeface="Calibri" pitchFamily="34" charset="0"/>
              </a:rPr>
              <a:t>Commentaires</a:t>
            </a:r>
            <a:r>
              <a:rPr lang="fr-FR" altLang="fr-FR" dirty="0" smtClean="0">
                <a:latin typeface="Calibri" pitchFamily="34" charset="0"/>
              </a:rPr>
              <a:t>: L’indicateur et le compte s’ajustent bien globalement.  </a:t>
            </a:r>
            <a:r>
              <a:rPr lang="fr-FR" altLang="fr-FR" b="1" dirty="0" err="1" smtClean="0">
                <a:latin typeface="Calibri" pitchFamily="34" charset="0"/>
              </a:rPr>
              <a:t>Coeff</a:t>
            </a:r>
            <a:r>
              <a:rPr lang="fr-FR" altLang="fr-FR" b="1" dirty="0" smtClean="0">
                <a:latin typeface="Calibri" pitchFamily="34" charset="0"/>
              </a:rPr>
              <a:t> </a:t>
            </a:r>
            <a:r>
              <a:rPr lang="fr-FR" altLang="fr-FR" b="1" dirty="0" err="1" smtClean="0">
                <a:latin typeface="Calibri" pitchFamily="34" charset="0"/>
              </a:rPr>
              <a:t>Corr</a:t>
            </a:r>
            <a:r>
              <a:rPr lang="fr-FR" altLang="fr-FR" b="1" dirty="0" smtClean="0">
                <a:latin typeface="Calibri" pitchFamily="34" charset="0"/>
              </a:rPr>
              <a:t> = 98,1% </a:t>
            </a:r>
            <a:r>
              <a:rPr lang="fr-FR" altLang="fr-FR" dirty="0" smtClean="0">
                <a:latin typeface="Calibri" pitchFamily="34" charset="0"/>
              </a:rPr>
              <a:t>en niveau.</a:t>
            </a:r>
          </a:p>
          <a:p>
            <a:endParaRPr lang="fr-FR" altLang="fr-FR" dirty="0" smtClean="0">
              <a:latin typeface="Calibri" pitchFamily="34" charset="0"/>
            </a:endParaRPr>
          </a:p>
          <a:p>
            <a:r>
              <a:rPr lang="fr-FR" altLang="fr-FR" dirty="0" smtClean="0">
                <a:latin typeface="Calibri" pitchFamily="34" charset="0"/>
              </a:rPr>
              <a:t>Un saut </a:t>
            </a:r>
            <a:r>
              <a:rPr lang="fr-FR" altLang="fr-FR" dirty="0">
                <a:latin typeface="Calibri" pitchFamily="34" charset="0"/>
              </a:rPr>
              <a:t>constaté sur l’indicateur en </a:t>
            </a:r>
            <a:r>
              <a:rPr lang="fr-FR" altLang="fr-FR" dirty="0" smtClean="0">
                <a:latin typeface="Calibri" pitchFamily="34" charset="0"/>
              </a:rPr>
              <a:t>2002-2003. On sait que la dernière enquête sur l’élevage date de 2003 (ENEC-II).  </a:t>
            </a:r>
          </a:p>
          <a:p>
            <a:r>
              <a:rPr lang="fr-FR" altLang="fr-FR" dirty="0" smtClean="0">
                <a:latin typeface="Calibri" pitchFamily="34" charset="0"/>
              </a:rPr>
              <a:t>Probablement que la </a:t>
            </a:r>
            <a:r>
              <a:rPr lang="fr-FR" altLang="fr-FR" dirty="0" err="1" smtClean="0">
                <a:latin typeface="Calibri" pitchFamily="34" charset="0"/>
              </a:rPr>
              <a:t>rétropolation</a:t>
            </a:r>
            <a:r>
              <a:rPr lang="fr-FR" altLang="fr-FR" dirty="0" smtClean="0">
                <a:latin typeface="Calibri" pitchFamily="34" charset="0"/>
              </a:rPr>
              <a:t> des données n’a pas été faite. </a:t>
            </a:r>
            <a:endParaRPr lang="fr-FR" altLang="fr-FR" b="1" dirty="0">
              <a:latin typeface="Calibri" pitchFamily="34" charset="0"/>
            </a:endParaRPr>
          </a:p>
          <a:p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54281" y="1295400"/>
            <a:ext cx="8001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sz="1600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Test </a:t>
            </a:r>
            <a:r>
              <a:rPr lang="fr-FR" altLang="fr-FR" sz="1600" dirty="0" smtClean="0">
                <a:latin typeface="Calibri" pitchFamily="34" charset="0"/>
              </a:rPr>
              <a:t>1 </a:t>
            </a:r>
            <a:r>
              <a:rPr lang="fr-FR" altLang="fr-FR" sz="1600" dirty="0" smtClean="0">
                <a:latin typeface="Calibri" pitchFamily="34" charset="0"/>
              </a:rPr>
              <a:t>(agrégats </a:t>
            </a:r>
            <a:r>
              <a:rPr lang="fr-FR" altLang="fr-FR" sz="1600" dirty="0" smtClean="0">
                <a:latin typeface="Calibri" pitchFamily="34" charset="0"/>
              </a:rPr>
              <a:t>annuels=Production de la branche élevage, indicateur trimestriel = Somme des Effectifs valorisés au prix moyen de chaque espèce en 2011. , </a:t>
            </a:r>
            <a:r>
              <a:rPr lang="fr-FR" altLang="fr-FR" sz="1600" dirty="0" smtClean="0">
                <a:latin typeface="Calibri" pitchFamily="34" charset="0"/>
              </a:rPr>
              <a:t>modèle=, graphique (indicateur(s) annualisés-agrégats annuels)</a:t>
            </a:r>
            <a:endParaRPr lang="en-US" altLang="fr-FR" sz="1600" dirty="0">
              <a:latin typeface="Calibri" pitchFamily="34" charset="0"/>
            </a:endParaRPr>
          </a:p>
        </p:txBody>
      </p:sp>
      <p:graphicFrame>
        <p:nvGraphicFramePr>
          <p:cNvPr id="22" name="Graphiqu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683264"/>
              </p:ext>
            </p:extLst>
          </p:nvPr>
        </p:nvGraphicFramePr>
        <p:xfrm>
          <a:off x="685800" y="2126396"/>
          <a:ext cx="4800600" cy="4206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fr-FR" sz="1200" dirty="0"/>
              <a:t>9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1/6/2015</a:t>
            </a:fld>
            <a:endParaRPr lang="en-US" sz="1000" dirty="0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09600" y="2362200"/>
            <a:ext cx="8002239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dirty="0" smtClean="0">
                <a:latin typeface="Calibri" pitchFamily="34" charset="0"/>
              </a:rPr>
              <a:t>L’</a:t>
            </a:r>
            <a:r>
              <a:rPr lang="fr-FR" altLang="fr-FR" dirty="0" err="1" smtClean="0">
                <a:latin typeface="Calibri" pitchFamily="34" charset="0"/>
              </a:rPr>
              <a:t>étallonnage</a:t>
            </a:r>
            <a:r>
              <a:rPr lang="fr-FR" altLang="fr-FR" dirty="0" smtClean="0">
                <a:latin typeface="Calibri" pitchFamily="34" charset="0"/>
              </a:rPr>
              <a:t> sur ECOTRIM  donne un R2 de 93%. </a:t>
            </a:r>
          </a:p>
          <a:p>
            <a:r>
              <a:rPr lang="fr-FR" altLang="fr-FR" dirty="0" smtClean="0">
                <a:latin typeface="Calibri" pitchFamily="34" charset="0"/>
              </a:rPr>
              <a:t>Le </a:t>
            </a:r>
            <a:r>
              <a:rPr lang="fr-FR" altLang="fr-FR" dirty="0" err="1" smtClean="0">
                <a:latin typeface="Calibri" pitchFamily="34" charset="0"/>
              </a:rPr>
              <a:t>Durbin</a:t>
            </a:r>
            <a:r>
              <a:rPr lang="fr-FR" altLang="fr-FR" dirty="0" smtClean="0">
                <a:latin typeface="Calibri" pitchFamily="34" charset="0"/>
              </a:rPr>
              <a:t> Watson est </a:t>
            </a:r>
            <a:r>
              <a:rPr lang="fr-FR" altLang="fr-FR" dirty="0" smtClean="0">
                <a:latin typeface="Calibri" pitchFamily="34" charset="0"/>
              </a:rPr>
              <a:t>proche de 2 (2,27). </a:t>
            </a:r>
            <a:endParaRPr lang="en-US" altLang="fr-FR" b="1" dirty="0">
              <a:latin typeface="Calibri" pitchFamily="34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454281" y="1295400"/>
            <a:ext cx="8001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sz="1600" dirty="0">
                <a:latin typeface="Calibri" pitchFamily="34" charset="0"/>
              </a:rPr>
              <a:t> </a:t>
            </a:r>
            <a:r>
              <a:rPr lang="fr-FR" altLang="fr-FR" sz="1600" dirty="0" smtClean="0">
                <a:latin typeface="Calibri" pitchFamily="34" charset="0"/>
              </a:rPr>
              <a:t>Test </a:t>
            </a:r>
            <a:r>
              <a:rPr lang="fr-FR" altLang="fr-FR" sz="1600" dirty="0" smtClean="0">
                <a:latin typeface="Calibri" pitchFamily="34" charset="0"/>
              </a:rPr>
              <a:t>1 </a:t>
            </a:r>
            <a:r>
              <a:rPr lang="fr-FR" altLang="fr-FR" sz="1600" dirty="0" smtClean="0">
                <a:latin typeface="Calibri" pitchFamily="34" charset="0"/>
              </a:rPr>
              <a:t>(agrégats </a:t>
            </a:r>
            <a:r>
              <a:rPr lang="fr-FR" altLang="fr-FR" sz="1600" dirty="0" smtClean="0">
                <a:latin typeface="Calibri" pitchFamily="34" charset="0"/>
              </a:rPr>
              <a:t>annuels=Production de la branche élevage, indicateur trimestriel = Somme des Effectifs valorisés au prix moyen de chaque espèce en 2011. , </a:t>
            </a:r>
            <a:r>
              <a:rPr lang="fr-FR" altLang="fr-FR" sz="1600" dirty="0" smtClean="0">
                <a:latin typeface="Calibri" pitchFamily="34" charset="0"/>
              </a:rPr>
              <a:t>modèle=, graphique (indicateur(s) annualisés-agrégats annuels)</a:t>
            </a:r>
            <a:endParaRPr lang="en-US" altLang="fr-FR" sz="16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65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4177</TotalTime>
  <Words>1433</Words>
  <Application>Microsoft Office PowerPoint</Application>
  <PresentationFormat>Affichage à l'écran (4:3)</PresentationFormat>
  <Paragraphs>181</Paragraphs>
  <Slides>12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Office Theme</vt:lpstr>
      <vt:lpstr>METHODOLOGIE DES BRANCHES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International Monetary Fund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Dieudonné</cp:lastModifiedBy>
  <cp:revision>59</cp:revision>
  <dcterms:created xsi:type="dcterms:W3CDTF">2014-11-21T10:25:01Z</dcterms:created>
  <dcterms:modified xsi:type="dcterms:W3CDTF">2015-01-07T08:40:03Z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83613359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