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handoutMasterIdLst>
    <p:handoutMasterId r:id="rId25"/>
  </p:handoutMasterIdLst>
  <p:sldIdLst>
    <p:sldId id="256" r:id="rId2"/>
    <p:sldId id="270" r:id="rId3"/>
    <p:sldId id="257" r:id="rId4"/>
    <p:sldId id="272" r:id="rId5"/>
    <p:sldId id="276" r:id="rId6"/>
    <p:sldId id="277" r:id="rId7"/>
    <p:sldId id="278" r:id="rId8"/>
    <p:sldId id="279" r:id="rId9"/>
    <p:sldId id="258" r:id="rId10"/>
    <p:sldId id="259" r:id="rId11"/>
    <p:sldId id="265" r:id="rId12"/>
    <p:sldId id="260" r:id="rId13"/>
    <p:sldId id="261" r:id="rId14"/>
    <p:sldId id="280" r:id="rId15"/>
    <p:sldId id="263" r:id="rId16"/>
    <p:sldId id="283" r:id="rId17"/>
    <p:sldId id="264" r:id="rId18"/>
    <p:sldId id="281" r:id="rId19"/>
    <p:sldId id="262" r:id="rId20"/>
    <p:sldId id="266" r:id="rId21"/>
    <p:sldId id="271" r:id="rId22"/>
    <p:sldId id="267" r:id="rId23"/>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569" autoAdjust="0"/>
    <p:restoredTop sz="94660"/>
  </p:normalViewPr>
  <p:slideViewPr>
    <p:cSldViewPr>
      <p:cViewPr>
        <p:scale>
          <a:sx n="80" d="100"/>
          <a:sy n="80" d="100"/>
        </p:scale>
        <p:origin x="-786" y="-25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16"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G:\Comptes_trimestriels\Synth&#232;se_Pro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plotArea>
      <c:layout/>
      <c:lineChart>
        <c:grouping val="standard"/>
        <c:ser>
          <c:idx val="3"/>
          <c:order val="0"/>
          <c:tx>
            <c:strRef>
              <c:f>VA_CVS!$V$1</c:f>
              <c:strCache>
                <c:ptCount val="1"/>
                <c:pt idx="0">
                  <c:v>PIB_cvs</c:v>
                </c:pt>
              </c:strCache>
            </c:strRef>
          </c:tx>
          <c:marker>
            <c:symbol val="none"/>
          </c:marker>
          <c:cat>
            <c:numRef>
              <c:f>Primaire_brut!$A$2:$A$63</c:f>
              <c:numCache>
                <c:formatCode>dd/mm/yyyy</c:formatCode>
                <c:ptCount val="62"/>
                <c:pt idx="0">
                  <c:v>36161</c:v>
                </c:pt>
                <c:pt idx="1">
                  <c:v>36251</c:v>
                </c:pt>
                <c:pt idx="2">
                  <c:v>36342</c:v>
                </c:pt>
                <c:pt idx="3">
                  <c:v>36434</c:v>
                </c:pt>
                <c:pt idx="4">
                  <c:v>36526</c:v>
                </c:pt>
                <c:pt idx="5">
                  <c:v>36617</c:v>
                </c:pt>
                <c:pt idx="6">
                  <c:v>36708</c:v>
                </c:pt>
                <c:pt idx="7">
                  <c:v>36800</c:v>
                </c:pt>
                <c:pt idx="8">
                  <c:v>36892</c:v>
                </c:pt>
                <c:pt idx="9">
                  <c:v>36982</c:v>
                </c:pt>
                <c:pt idx="10">
                  <c:v>37073</c:v>
                </c:pt>
                <c:pt idx="11">
                  <c:v>37165</c:v>
                </c:pt>
                <c:pt idx="12">
                  <c:v>37257</c:v>
                </c:pt>
                <c:pt idx="13">
                  <c:v>37347</c:v>
                </c:pt>
                <c:pt idx="14">
                  <c:v>37438</c:v>
                </c:pt>
                <c:pt idx="15">
                  <c:v>37530</c:v>
                </c:pt>
                <c:pt idx="16">
                  <c:v>37622</c:v>
                </c:pt>
                <c:pt idx="17">
                  <c:v>37712</c:v>
                </c:pt>
                <c:pt idx="18">
                  <c:v>37803</c:v>
                </c:pt>
                <c:pt idx="19">
                  <c:v>37895</c:v>
                </c:pt>
                <c:pt idx="20">
                  <c:v>37987</c:v>
                </c:pt>
                <c:pt idx="21">
                  <c:v>38078</c:v>
                </c:pt>
                <c:pt idx="22">
                  <c:v>38169</c:v>
                </c:pt>
                <c:pt idx="23">
                  <c:v>38261</c:v>
                </c:pt>
                <c:pt idx="24">
                  <c:v>38353</c:v>
                </c:pt>
                <c:pt idx="25">
                  <c:v>38443</c:v>
                </c:pt>
                <c:pt idx="26">
                  <c:v>38534</c:v>
                </c:pt>
                <c:pt idx="27">
                  <c:v>38626</c:v>
                </c:pt>
                <c:pt idx="28">
                  <c:v>38718</c:v>
                </c:pt>
                <c:pt idx="29">
                  <c:v>38808</c:v>
                </c:pt>
                <c:pt idx="30">
                  <c:v>38899</c:v>
                </c:pt>
                <c:pt idx="31">
                  <c:v>38991</c:v>
                </c:pt>
                <c:pt idx="32">
                  <c:v>39083</c:v>
                </c:pt>
                <c:pt idx="33">
                  <c:v>39173</c:v>
                </c:pt>
                <c:pt idx="34">
                  <c:v>39264</c:v>
                </c:pt>
                <c:pt idx="35">
                  <c:v>39356</c:v>
                </c:pt>
                <c:pt idx="36">
                  <c:v>39448</c:v>
                </c:pt>
                <c:pt idx="37">
                  <c:v>39539</c:v>
                </c:pt>
                <c:pt idx="38">
                  <c:v>39630</c:v>
                </c:pt>
                <c:pt idx="39">
                  <c:v>39722</c:v>
                </c:pt>
                <c:pt idx="40">
                  <c:v>39814</c:v>
                </c:pt>
                <c:pt idx="41">
                  <c:v>39904</c:v>
                </c:pt>
                <c:pt idx="42">
                  <c:v>39995</c:v>
                </c:pt>
                <c:pt idx="43">
                  <c:v>40087</c:v>
                </c:pt>
                <c:pt idx="44">
                  <c:v>40179</c:v>
                </c:pt>
                <c:pt idx="45">
                  <c:v>40269</c:v>
                </c:pt>
                <c:pt idx="46">
                  <c:v>40360</c:v>
                </c:pt>
                <c:pt idx="47">
                  <c:v>40452</c:v>
                </c:pt>
                <c:pt idx="48">
                  <c:v>40544</c:v>
                </c:pt>
                <c:pt idx="49">
                  <c:v>40634</c:v>
                </c:pt>
                <c:pt idx="50">
                  <c:v>40725</c:v>
                </c:pt>
                <c:pt idx="51">
                  <c:v>40817</c:v>
                </c:pt>
                <c:pt idx="52">
                  <c:v>40909</c:v>
                </c:pt>
                <c:pt idx="53">
                  <c:v>41000</c:v>
                </c:pt>
                <c:pt idx="54">
                  <c:v>41091</c:v>
                </c:pt>
                <c:pt idx="55">
                  <c:v>41183</c:v>
                </c:pt>
                <c:pt idx="56">
                  <c:v>41275</c:v>
                </c:pt>
                <c:pt idx="57">
                  <c:v>41365</c:v>
                </c:pt>
                <c:pt idx="58">
                  <c:v>41456</c:v>
                </c:pt>
                <c:pt idx="59">
                  <c:v>41548</c:v>
                </c:pt>
                <c:pt idx="60">
                  <c:v>41640</c:v>
                </c:pt>
                <c:pt idx="61">
                  <c:v>41730</c:v>
                </c:pt>
              </c:numCache>
            </c:numRef>
          </c:cat>
          <c:val>
            <c:numRef>
              <c:f>VA_CVS!$V$2:$V$63</c:f>
              <c:numCache>
                <c:formatCode>0.00</c:formatCode>
                <c:ptCount val="62"/>
                <c:pt idx="0">
                  <c:v>450.18045086031884</c:v>
                </c:pt>
                <c:pt idx="1">
                  <c:v>466.8608132532695</c:v>
                </c:pt>
                <c:pt idx="2">
                  <c:v>470.10507918566765</c:v>
                </c:pt>
                <c:pt idx="3">
                  <c:v>467.8789017949963</c:v>
                </c:pt>
                <c:pt idx="4">
                  <c:v>456.00639215384876</c:v>
                </c:pt>
                <c:pt idx="5">
                  <c:v>471.7990746402059</c:v>
                </c:pt>
                <c:pt idx="6">
                  <c:v>482.8396308147797</c:v>
                </c:pt>
                <c:pt idx="7">
                  <c:v>479.49927724308662</c:v>
                </c:pt>
                <c:pt idx="8">
                  <c:v>498.33027798252948</c:v>
                </c:pt>
                <c:pt idx="9">
                  <c:v>501.43096218172047</c:v>
                </c:pt>
                <c:pt idx="10">
                  <c:v>503.94330631116276</c:v>
                </c:pt>
                <c:pt idx="11">
                  <c:v>511.24537690590779</c:v>
                </c:pt>
                <c:pt idx="12">
                  <c:v>520.64955800517782</c:v>
                </c:pt>
                <c:pt idx="13">
                  <c:v>524.86630847211347</c:v>
                </c:pt>
                <c:pt idx="14">
                  <c:v>529.44677287339823</c:v>
                </c:pt>
                <c:pt idx="15">
                  <c:v>528.37034388715449</c:v>
                </c:pt>
                <c:pt idx="16">
                  <c:v>544.63792458239777</c:v>
                </c:pt>
                <c:pt idx="17">
                  <c:v>563.33866588875935</c:v>
                </c:pt>
                <c:pt idx="18">
                  <c:v>580.27886716397302</c:v>
                </c:pt>
                <c:pt idx="19">
                  <c:v>578.04170912329823</c:v>
                </c:pt>
                <c:pt idx="20">
                  <c:v>575.82327278876539</c:v>
                </c:pt>
                <c:pt idx="21">
                  <c:v>592.56129783657332</c:v>
                </c:pt>
                <c:pt idx="22">
                  <c:v>597.00289909394371</c:v>
                </c:pt>
                <c:pt idx="23">
                  <c:v>602.70700195556333</c:v>
                </c:pt>
                <c:pt idx="24">
                  <c:v>620.0863234473145</c:v>
                </c:pt>
                <c:pt idx="25">
                  <c:v>633.62606261773089</c:v>
                </c:pt>
                <c:pt idx="26">
                  <c:v>635.4078123613773</c:v>
                </c:pt>
                <c:pt idx="27">
                  <c:v>646.05903332076343</c:v>
                </c:pt>
                <c:pt idx="28">
                  <c:v>657.06504914386551</c:v>
                </c:pt>
                <c:pt idx="29">
                  <c:v>680.59581387715389</c:v>
                </c:pt>
                <c:pt idx="30">
                  <c:v>695.01184203349794</c:v>
                </c:pt>
                <c:pt idx="31">
                  <c:v>701.46504758465244</c:v>
                </c:pt>
                <c:pt idx="32">
                  <c:v>686.79080069871304</c:v>
                </c:pt>
                <c:pt idx="33">
                  <c:v>714.41181743591039</c:v>
                </c:pt>
                <c:pt idx="34">
                  <c:v>717.4230805825606</c:v>
                </c:pt>
                <c:pt idx="35">
                  <c:v>727.13388566751496</c:v>
                </c:pt>
                <c:pt idx="36">
                  <c:v>744.5775285563542</c:v>
                </c:pt>
                <c:pt idx="37">
                  <c:v>749.78946259920747</c:v>
                </c:pt>
                <c:pt idx="38">
                  <c:v>753.74981436999565</c:v>
                </c:pt>
                <c:pt idx="39">
                  <c:v>762.8620467997963</c:v>
                </c:pt>
                <c:pt idx="40">
                  <c:v>758.98993765492003</c:v>
                </c:pt>
                <c:pt idx="41">
                  <c:v>769.49251867114253</c:v>
                </c:pt>
                <c:pt idx="42">
                  <c:v>778.11421374337124</c:v>
                </c:pt>
                <c:pt idx="43">
                  <c:v>794.58940260745021</c:v>
                </c:pt>
                <c:pt idx="44">
                  <c:v>805.47441513660453</c:v>
                </c:pt>
                <c:pt idx="45">
                  <c:v>824.05360805495832</c:v>
                </c:pt>
                <c:pt idx="46">
                  <c:v>852.2508542285027</c:v>
                </c:pt>
                <c:pt idx="47">
                  <c:v>880.9070215927577</c:v>
                </c:pt>
                <c:pt idx="48">
                  <c:v>883.19374507324312</c:v>
                </c:pt>
                <c:pt idx="49">
                  <c:v>877.35005393205847</c:v>
                </c:pt>
                <c:pt idx="50">
                  <c:v>905.86187530831353</c:v>
                </c:pt>
                <c:pt idx="51">
                  <c:v>920.02615145240213</c:v>
                </c:pt>
                <c:pt idx="52">
                  <c:v>958.04127215581116</c:v>
                </c:pt>
                <c:pt idx="53">
                  <c:v>973.1980395089804</c:v>
                </c:pt>
                <c:pt idx="54">
                  <c:v>978.43723818039621</c:v>
                </c:pt>
                <c:pt idx="55">
                  <c:v>987.85775192959386</c:v>
                </c:pt>
                <c:pt idx="56">
                  <c:v>1015.7692138509404</c:v>
                </c:pt>
                <c:pt idx="57">
                  <c:v>1037.5858523509798</c:v>
                </c:pt>
                <c:pt idx="58">
                  <c:v>1039.2868903910228</c:v>
                </c:pt>
                <c:pt idx="59">
                  <c:v>1048.9721957481822</c:v>
                </c:pt>
                <c:pt idx="60">
                  <c:v>1057.1048806722843</c:v>
                </c:pt>
                <c:pt idx="61">
                  <c:v>1082.0268732687086</c:v>
                </c:pt>
              </c:numCache>
            </c:numRef>
          </c:val>
        </c:ser>
        <c:ser>
          <c:idx val="0"/>
          <c:order val="1"/>
          <c:tx>
            <c:strRef>
              <c:f>VA_brut!$V$1</c:f>
              <c:strCache>
                <c:ptCount val="1"/>
                <c:pt idx="0">
                  <c:v>PIB_brut</c:v>
                </c:pt>
              </c:strCache>
            </c:strRef>
          </c:tx>
          <c:spPr>
            <a:ln w="25400" cap="flat" cmpd="sng" algn="ctr">
              <a:solidFill>
                <a:schemeClr val="dk1">
                  <a:shade val="50000"/>
                </a:schemeClr>
              </a:solidFill>
              <a:prstDash val="solid"/>
            </a:ln>
            <a:effectLst/>
          </c:spPr>
          <c:marker>
            <c:symbol val="none"/>
          </c:marker>
          <c:cat>
            <c:numRef>
              <c:f>Primaire_brut!$A$2:$A$63</c:f>
              <c:numCache>
                <c:formatCode>dd/mm/yyyy</c:formatCode>
                <c:ptCount val="62"/>
                <c:pt idx="0">
                  <c:v>36161</c:v>
                </c:pt>
                <c:pt idx="1">
                  <c:v>36251</c:v>
                </c:pt>
                <c:pt idx="2">
                  <c:v>36342</c:v>
                </c:pt>
                <c:pt idx="3">
                  <c:v>36434</c:v>
                </c:pt>
                <c:pt idx="4">
                  <c:v>36526</c:v>
                </c:pt>
                <c:pt idx="5">
                  <c:v>36617</c:v>
                </c:pt>
                <c:pt idx="6">
                  <c:v>36708</c:v>
                </c:pt>
                <c:pt idx="7">
                  <c:v>36800</c:v>
                </c:pt>
                <c:pt idx="8">
                  <c:v>36892</c:v>
                </c:pt>
                <c:pt idx="9">
                  <c:v>36982</c:v>
                </c:pt>
                <c:pt idx="10">
                  <c:v>37073</c:v>
                </c:pt>
                <c:pt idx="11">
                  <c:v>37165</c:v>
                </c:pt>
                <c:pt idx="12">
                  <c:v>37257</c:v>
                </c:pt>
                <c:pt idx="13">
                  <c:v>37347</c:v>
                </c:pt>
                <c:pt idx="14">
                  <c:v>37438</c:v>
                </c:pt>
                <c:pt idx="15">
                  <c:v>37530</c:v>
                </c:pt>
                <c:pt idx="16">
                  <c:v>37622</c:v>
                </c:pt>
                <c:pt idx="17">
                  <c:v>37712</c:v>
                </c:pt>
                <c:pt idx="18">
                  <c:v>37803</c:v>
                </c:pt>
                <c:pt idx="19">
                  <c:v>37895</c:v>
                </c:pt>
                <c:pt idx="20">
                  <c:v>37987</c:v>
                </c:pt>
                <c:pt idx="21">
                  <c:v>38078</c:v>
                </c:pt>
                <c:pt idx="22">
                  <c:v>38169</c:v>
                </c:pt>
                <c:pt idx="23">
                  <c:v>38261</c:v>
                </c:pt>
                <c:pt idx="24">
                  <c:v>38353</c:v>
                </c:pt>
                <c:pt idx="25">
                  <c:v>38443</c:v>
                </c:pt>
                <c:pt idx="26">
                  <c:v>38534</c:v>
                </c:pt>
                <c:pt idx="27">
                  <c:v>38626</c:v>
                </c:pt>
                <c:pt idx="28">
                  <c:v>38718</c:v>
                </c:pt>
                <c:pt idx="29">
                  <c:v>38808</c:v>
                </c:pt>
                <c:pt idx="30">
                  <c:v>38899</c:v>
                </c:pt>
                <c:pt idx="31">
                  <c:v>38991</c:v>
                </c:pt>
                <c:pt idx="32">
                  <c:v>39083</c:v>
                </c:pt>
                <c:pt idx="33">
                  <c:v>39173</c:v>
                </c:pt>
                <c:pt idx="34">
                  <c:v>39264</c:v>
                </c:pt>
                <c:pt idx="35">
                  <c:v>39356</c:v>
                </c:pt>
                <c:pt idx="36">
                  <c:v>39448</c:v>
                </c:pt>
                <c:pt idx="37">
                  <c:v>39539</c:v>
                </c:pt>
                <c:pt idx="38">
                  <c:v>39630</c:v>
                </c:pt>
                <c:pt idx="39">
                  <c:v>39722</c:v>
                </c:pt>
                <c:pt idx="40">
                  <c:v>39814</c:v>
                </c:pt>
                <c:pt idx="41">
                  <c:v>39904</c:v>
                </c:pt>
                <c:pt idx="42">
                  <c:v>39995</c:v>
                </c:pt>
                <c:pt idx="43">
                  <c:v>40087</c:v>
                </c:pt>
                <c:pt idx="44">
                  <c:v>40179</c:v>
                </c:pt>
                <c:pt idx="45">
                  <c:v>40269</c:v>
                </c:pt>
                <c:pt idx="46">
                  <c:v>40360</c:v>
                </c:pt>
                <c:pt idx="47">
                  <c:v>40452</c:v>
                </c:pt>
                <c:pt idx="48">
                  <c:v>40544</c:v>
                </c:pt>
                <c:pt idx="49">
                  <c:v>40634</c:v>
                </c:pt>
                <c:pt idx="50">
                  <c:v>40725</c:v>
                </c:pt>
                <c:pt idx="51">
                  <c:v>40817</c:v>
                </c:pt>
                <c:pt idx="52">
                  <c:v>40909</c:v>
                </c:pt>
                <c:pt idx="53">
                  <c:v>41000</c:v>
                </c:pt>
                <c:pt idx="54">
                  <c:v>41091</c:v>
                </c:pt>
                <c:pt idx="55">
                  <c:v>41183</c:v>
                </c:pt>
                <c:pt idx="56">
                  <c:v>41275</c:v>
                </c:pt>
                <c:pt idx="57">
                  <c:v>41365</c:v>
                </c:pt>
                <c:pt idx="58">
                  <c:v>41456</c:v>
                </c:pt>
                <c:pt idx="59">
                  <c:v>41548</c:v>
                </c:pt>
                <c:pt idx="60">
                  <c:v>41640</c:v>
                </c:pt>
                <c:pt idx="61">
                  <c:v>41730</c:v>
                </c:pt>
              </c:numCache>
            </c:numRef>
          </c:cat>
          <c:val>
            <c:numRef>
              <c:f>VA_brut!$V$2:$V$63</c:f>
              <c:numCache>
                <c:formatCode>0.00</c:formatCode>
                <c:ptCount val="62"/>
                <c:pt idx="0">
                  <c:v>415.97327394710123</c:v>
                </c:pt>
                <c:pt idx="1">
                  <c:v>412.43912970930961</c:v>
                </c:pt>
                <c:pt idx="2">
                  <c:v>493.22807535989369</c:v>
                </c:pt>
                <c:pt idx="3">
                  <c:v>534.2861036234865</c:v>
                </c:pt>
                <c:pt idx="4">
                  <c:v>433.89534656634049</c:v>
                </c:pt>
                <c:pt idx="5">
                  <c:v>433.91624881906648</c:v>
                </c:pt>
                <c:pt idx="6">
                  <c:v>499.06592809827407</c:v>
                </c:pt>
                <c:pt idx="7">
                  <c:v>523.61418543672175</c:v>
                </c:pt>
                <c:pt idx="8">
                  <c:v>459.44555454194006</c:v>
                </c:pt>
                <c:pt idx="9">
                  <c:v>438.75041701158722</c:v>
                </c:pt>
                <c:pt idx="10">
                  <c:v>531.86111113018774</c:v>
                </c:pt>
                <c:pt idx="11">
                  <c:v>583.48235362094601</c:v>
                </c:pt>
                <c:pt idx="12">
                  <c:v>485.43113005380224</c:v>
                </c:pt>
                <c:pt idx="13">
                  <c:v>462.81545154877813</c:v>
                </c:pt>
                <c:pt idx="14">
                  <c:v>558.15560615450852</c:v>
                </c:pt>
                <c:pt idx="15">
                  <c:v>596.89042955921957</c:v>
                </c:pt>
                <c:pt idx="16">
                  <c:v>504.70337381842279</c:v>
                </c:pt>
                <c:pt idx="17">
                  <c:v>491.42834932935443</c:v>
                </c:pt>
                <c:pt idx="18">
                  <c:v>613.4086952023481</c:v>
                </c:pt>
                <c:pt idx="19">
                  <c:v>655.58924782303279</c:v>
                </c:pt>
                <c:pt idx="20">
                  <c:v>548.17434542860462</c:v>
                </c:pt>
                <c:pt idx="21">
                  <c:v>535.40551252066484</c:v>
                </c:pt>
                <c:pt idx="22">
                  <c:v>619.12641555527671</c:v>
                </c:pt>
                <c:pt idx="23">
                  <c:v>665.26399798496016</c:v>
                </c:pt>
                <c:pt idx="24">
                  <c:v>577.75117627666521</c:v>
                </c:pt>
                <c:pt idx="25">
                  <c:v>563.73451997734605</c:v>
                </c:pt>
                <c:pt idx="26">
                  <c:v>664.18761975547409</c:v>
                </c:pt>
                <c:pt idx="27">
                  <c:v>729.36880014216956</c:v>
                </c:pt>
                <c:pt idx="28">
                  <c:v>614.96691153593508</c:v>
                </c:pt>
                <c:pt idx="29">
                  <c:v>609.24435362778411</c:v>
                </c:pt>
                <c:pt idx="30">
                  <c:v>725.41785253653779</c:v>
                </c:pt>
                <c:pt idx="31">
                  <c:v>785.02963058588853</c:v>
                </c:pt>
                <c:pt idx="32">
                  <c:v>651.20723033858769</c:v>
                </c:pt>
                <c:pt idx="33">
                  <c:v>658.84652825412149</c:v>
                </c:pt>
                <c:pt idx="34">
                  <c:v>741.03742680609139</c:v>
                </c:pt>
                <c:pt idx="35">
                  <c:v>794.22482682500345</c:v>
                </c:pt>
                <c:pt idx="36">
                  <c:v>690.41006811184263</c:v>
                </c:pt>
                <c:pt idx="37">
                  <c:v>670.94515648492904</c:v>
                </c:pt>
                <c:pt idx="38">
                  <c:v>790.6913670912852</c:v>
                </c:pt>
                <c:pt idx="39">
                  <c:v>857.81898800846704</c:v>
                </c:pt>
                <c:pt idx="40">
                  <c:v>710.35927814621709</c:v>
                </c:pt>
                <c:pt idx="41">
                  <c:v>699.81810983226296</c:v>
                </c:pt>
                <c:pt idx="42">
                  <c:v>805.12326417962549</c:v>
                </c:pt>
                <c:pt idx="43">
                  <c:v>886.36879305902232</c:v>
                </c:pt>
                <c:pt idx="44">
                  <c:v>742.2389039306961</c:v>
                </c:pt>
                <c:pt idx="45">
                  <c:v>735.69297065420085</c:v>
                </c:pt>
                <c:pt idx="46">
                  <c:v>892.26778113230944</c:v>
                </c:pt>
                <c:pt idx="47">
                  <c:v>992.4069461285294</c:v>
                </c:pt>
                <c:pt idx="48">
                  <c:v>831.1565848820153</c:v>
                </c:pt>
                <c:pt idx="49">
                  <c:v>804.86941162245819</c:v>
                </c:pt>
                <c:pt idx="50">
                  <c:v>937.30044770888162</c:v>
                </c:pt>
                <c:pt idx="51">
                  <c:v>1011.8473372560873</c:v>
                </c:pt>
                <c:pt idx="52">
                  <c:v>906.59767734476054</c:v>
                </c:pt>
                <c:pt idx="53">
                  <c:v>887.43520288294997</c:v>
                </c:pt>
                <c:pt idx="54">
                  <c:v>1010.4930150372479</c:v>
                </c:pt>
                <c:pt idx="55">
                  <c:v>1096.523880792902</c:v>
                </c:pt>
                <c:pt idx="56">
                  <c:v>949.18085473947951</c:v>
                </c:pt>
                <c:pt idx="57">
                  <c:v>952.11451876655167</c:v>
                </c:pt>
                <c:pt idx="58">
                  <c:v>1075.1532457734777</c:v>
                </c:pt>
                <c:pt idx="59">
                  <c:v>1171.5245013462818</c:v>
                </c:pt>
                <c:pt idx="60">
                  <c:v>975.05555779609278</c:v>
                </c:pt>
                <c:pt idx="61">
                  <c:v>980.45618907592302</c:v>
                </c:pt>
              </c:numCache>
            </c:numRef>
          </c:val>
        </c:ser>
        <c:marker val="1"/>
        <c:axId val="60937728"/>
        <c:axId val="60939264"/>
      </c:lineChart>
      <c:dateAx>
        <c:axId val="60937728"/>
        <c:scaling>
          <c:orientation val="minMax"/>
        </c:scaling>
        <c:axPos val="b"/>
        <c:majorGridlines/>
        <c:numFmt formatCode="dd/mm/yyyy" sourceLinked="1"/>
        <c:tickLblPos val="nextTo"/>
        <c:crossAx val="60939264"/>
        <c:crosses val="autoZero"/>
        <c:auto val="1"/>
        <c:lblOffset val="100"/>
        <c:majorUnit val="1"/>
        <c:majorTimeUnit val="years"/>
      </c:dateAx>
      <c:valAx>
        <c:axId val="60939264"/>
        <c:scaling>
          <c:orientation val="minMax"/>
        </c:scaling>
        <c:axPos val="l"/>
        <c:majorGridlines/>
        <c:numFmt formatCode="0.00" sourceLinked="1"/>
        <c:tickLblPos val="nextTo"/>
        <c:crossAx val="60937728"/>
        <c:crosses val="autoZero"/>
        <c:crossBetween val="between"/>
      </c:valAx>
    </c:plotArea>
    <c:legend>
      <c:legendPos val="b"/>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412"/>
          </a:xfrm>
          <a:prstGeom prst="rect">
            <a:avLst/>
          </a:prstGeom>
        </p:spPr>
        <p:txBody>
          <a:bodyPr vert="horz" lIns="91440" tIns="45720" rIns="91440" bIns="45720" rtlCol="0"/>
          <a:lstStyle>
            <a:lvl1pPr algn="r">
              <a:defRPr sz="1200"/>
            </a:lvl1pPr>
          </a:lstStyle>
          <a:p>
            <a:fld id="{C110EA52-AFCB-4178-B524-D5D9F591D22F}" type="datetimeFigureOut">
              <a:rPr lang="fr-FR" smtClean="0"/>
              <a:pPr/>
              <a:t>14/10/2014</a:t>
            </a:fld>
            <a:endParaRPr lang="fr-FR"/>
          </a:p>
        </p:txBody>
      </p:sp>
      <p:sp>
        <p:nvSpPr>
          <p:cNvPr id="4" name="Espace réservé du pied de page 3"/>
          <p:cNvSpPr>
            <a:spLocks noGrp="1"/>
          </p:cNvSpPr>
          <p:nvPr>
            <p:ph type="ftr" sz="quarter" idx="2"/>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30218"/>
            <a:ext cx="2946400" cy="496412"/>
          </a:xfrm>
          <a:prstGeom prst="rect">
            <a:avLst/>
          </a:prstGeom>
        </p:spPr>
        <p:txBody>
          <a:bodyPr vert="horz" lIns="91440" tIns="45720" rIns="91440" bIns="45720" rtlCol="0" anchor="b"/>
          <a:lstStyle>
            <a:lvl1pPr algn="r">
              <a:defRPr sz="1200"/>
            </a:lvl1pPr>
          </a:lstStyle>
          <a:p>
            <a:fld id="{64D7D970-3B7F-4169-8A39-6221694E8528}" type="slidenum">
              <a:rPr lang="fr-FR" smtClean="0"/>
              <a:pPr/>
              <a:t>‹N°›</a:t>
            </a:fld>
            <a:endParaRPr lang="fr-FR"/>
          </a:p>
        </p:txBody>
      </p:sp>
    </p:spTree>
    <p:extLst>
      <p:ext uri="{BB962C8B-B14F-4D97-AF65-F5344CB8AC3E}">
        <p14:creationId xmlns="" xmlns:p14="http://schemas.microsoft.com/office/powerpoint/2010/main" val="2576186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412"/>
          </a:xfrm>
          <a:prstGeom prst="rect">
            <a:avLst/>
          </a:prstGeom>
        </p:spPr>
        <p:txBody>
          <a:bodyPr vert="horz" lIns="91440" tIns="45720" rIns="91440" bIns="45720" rtlCol="0"/>
          <a:lstStyle>
            <a:lvl1pPr algn="r">
              <a:defRPr sz="1200"/>
            </a:lvl1pPr>
          </a:lstStyle>
          <a:p>
            <a:fld id="{3BA411DB-170A-4A9A-A17E-675BC889AB75}" type="datetimeFigureOut">
              <a:rPr lang="fr-FR" smtClean="0"/>
              <a:pPr/>
              <a:t>14/10/2014</a:t>
            </a:fld>
            <a:endParaRPr lang="fr-FR"/>
          </a:p>
        </p:txBody>
      </p:sp>
      <p:sp>
        <p:nvSpPr>
          <p:cNvPr id="4" name="Espace réservé de l'image des diapositives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6705"/>
            <a:ext cx="5438775" cy="446770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30218"/>
            <a:ext cx="2946400" cy="496412"/>
          </a:xfrm>
          <a:prstGeom prst="rect">
            <a:avLst/>
          </a:prstGeom>
        </p:spPr>
        <p:txBody>
          <a:bodyPr vert="horz" lIns="91440" tIns="45720" rIns="91440" bIns="45720" rtlCol="0" anchor="b"/>
          <a:lstStyle>
            <a:lvl1pPr algn="r">
              <a:defRPr sz="1200"/>
            </a:lvl1pPr>
          </a:lstStyle>
          <a:p>
            <a:fld id="{652A6695-3744-4B39-B17C-0A5275FEDB37}" type="slidenum">
              <a:rPr lang="fr-FR" smtClean="0"/>
              <a:pPr/>
              <a:t>‹N°›</a:t>
            </a:fld>
            <a:endParaRPr lang="fr-FR"/>
          </a:p>
        </p:txBody>
      </p:sp>
    </p:spTree>
    <p:extLst>
      <p:ext uri="{BB962C8B-B14F-4D97-AF65-F5344CB8AC3E}">
        <p14:creationId xmlns="" xmlns:p14="http://schemas.microsoft.com/office/powerpoint/2010/main" val="4199908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D500CBEA-550F-4251-B707-0A1311D36B8E}" type="datetime1">
              <a:rPr lang="fr-FR" smtClean="0"/>
              <a:pPr/>
              <a:t>14/10/2014</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BE"/>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‹N°›</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2" name="Image 1"/>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3342325" y="260649"/>
            <a:ext cx="2459350" cy="1296144"/>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B0B8815-1444-492A-A3D3-3D22D97ECC15}" type="datetime1">
              <a:rPr lang="fr-FR" smtClean="0"/>
              <a:pPr/>
              <a:t>14/10/2014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E123C83-805E-4EFB-BCB4-7B65658949B4}" type="datetime1">
              <a:rPr lang="fr-FR" smtClean="0"/>
              <a:pPr/>
              <a:t>14/10/2014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32E4609D-E051-4536-95AE-50E4EF3D9FA1}" type="datetime1">
              <a:rPr lang="fr-FR" smtClean="0"/>
              <a:pPr/>
              <a:t>14/10/2014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pic>
        <p:nvPicPr>
          <p:cNvPr id="3" name="Image 2"/>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028384" y="6309320"/>
            <a:ext cx="805492" cy="424516"/>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75B51744-AEC2-4704-9B69-09D9000339AB}" type="datetime1">
              <a:rPr lang="fr-FR" smtClean="0"/>
              <a:pPr/>
              <a:t>14/10/2014</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endParaRPr lang="fr-BE"/>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‹N°›</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0434978C-8792-4063-A338-E43913D9F319}" type="datetime1">
              <a:rPr lang="fr-FR" smtClean="0"/>
              <a:pPr/>
              <a:t>14/10/2014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E142E0F9-7C0F-4A89-8D43-197119B03ADA}" type="datetime1">
              <a:rPr lang="fr-FR" smtClean="0"/>
              <a:pPr/>
              <a:t>14/10/2014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F122ECD7-B278-4C3F-9AB2-F05AE80BA61D}" type="datetime1">
              <a:rPr lang="fr-FR" smtClean="0"/>
              <a:pPr/>
              <a:t>14/10/2014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FE4180-AF1A-4BA0-A04C-B5E246BF7AFA}" type="datetime1">
              <a:rPr lang="fr-FR" smtClean="0"/>
              <a:pPr/>
              <a:t>14/10/2014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D670E69-3C6A-4703-B95E-021EC95A3619}" type="datetime1">
              <a:rPr lang="fr-FR" smtClean="0"/>
              <a:pPr/>
              <a:t>14/10/2014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C2C9594-5F66-4737-B7A4-03FE8BDFD7BC}" type="datetime1">
              <a:rPr lang="fr-FR" smtClean="0"/>
              <a:pPr/>
              <a:t>14/10/2014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3A52940-C81A-47C2-8C7D-F9B760A7AEB2}" type="datetime1">
              <a:rPr lang="fr-FR" smtClean="0"/>
              <a:pPr/>
              <a:t>14/10/2014</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BE"/>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‹N°›</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9200" y="3717032"/>
            <a:ext cx="7097216" cy="1159768"/>
          </a:xfrm>
        </p:spPr>
        <p:txBody>
          <a:bodyPr>
            <a:noAutofit/>
          </a:bodyPr>
          <a:lstStyle/>
          <a:p>
            <a:pPr algn="l"/>
            <a:r>
              <a:rPr lang="fr-FR" sz="2800" dirty="0" smtClean="0"/>
              <a:t>Projet d’implémentation des comptes nationaux trimestriels au Burkina Faso</a:t>
            </a:r>
            <a:endParaRPr lang="fr-FR" sz="2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a:t>
            </a:fld>
            <a:endParaRPr lang="fr-BE" dirty="0"/>
          </a:p>
        </p:txBody>
      </p:sp>
    </p:spTree>
    <p:extLst>
      <p:ext uri="{BB962C8B-B14F-4D97-AF65-F5344CB8AC3E}">
        <p14:creationId xmlns="" xmlns:p14="http://schemas.microsoft.com/office/powerpoint/2010/main" val="18191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APPERCU METHODOLOGIQUE </a:t>
            </a:r>
            <a:r>
              <a:rPr lang="fr-FR" dirty="0" smtClean="0"/>
              <a:t>(5)</a:t>
            </a:r>
            <a:endParaRPr lang="fr-FR" dirty="0"/>
          </a:p>
        </p:txBody>
      </p:sp>
      <p:sp>
        <p:nvSpPr>
          <p:cNvPr id="3" name="Espace réservé du contenu 2"/>
          <p:cNvSpPr>
            <a:spLocks noGrp="1"/>
          </p:cNvSpPr>
          <p:nvPr>
            <p:ph sz="quarter" idx="1"/>
          </p:nvPr>
        </p:nvSpPr>
        <p:spPr>
          <a:xfrm>
            <a:off x="457200" y="1219200"/>
            <a:ext cx="8229600" cy="625624"/>
          </a:xfrm>
        </p:spPr>
        <p:txBody>
          <a:bodyPr>
            <a:normAutofit/>
          </a:bodyPr>
          <a:lstStyle/>
          <a:p>
            <a:pPr>
              <a:buNone/>
            </a:pPr>
            <a:r>
              <a:rPr lang="fr-FR" dirty="0"/>
              <a:t>Maquette des comptes trimestriels (secteur </a:t>
            </a:r>
            <a:r>
              <a:rPr lang="fr-FR" dirty="0" smtClean="0"/>
              <a:t>secondaire)</a:t>
            </a:r>
            <a:endParaRPr lang="fr-FR" dirty="0"/>
          </a:p>
          <a:p>
            <a:pPr marL="0" indent="0">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10</a:t>
            </a:fld>
            <a:endParaRPr lang="fr-BE" dirty="0"/>
          </a:p>
        </p:txBody>
      </p:sp>
      <p:graphicFrame>
        <p:nvGraphicFramePr>
          <p:cNvPr id="4" name="Tableau 3"/>
          <p:cNvGraphicFramePr>
            <a:graphicFrameLocks noGrp="1"/>
          </p:cNvGraphicFramePr>
          <p:nvPr>
            <p:extLst>
              <p:ext uri="{D42A27DB-BD31-4B8C-83A1-F6EECF244321}">
                <p14:modId xmlns="" xmlns:p14="http://schemas.microsoft.com/office/powerpoint/2010/main" val="58853383"/>
              </p:ext>
            </p:extLst>
          </p:nvPr>
        </p:nvGraphicFramePr>
        <p:xfrm>
          <a:off x="755576" y="1772816"/>
          <a:ext cx="6408712" cy="4450794"/>
        </p:xfrm>
        <a:graphic>
          <a:graphicData uri="http://schemas.openxmlformats.org/drawingml/2006/table">
            <a:tbl>
              <a:tblPr/>
              <a:tblGrid>
                <a:gridCol w="2327854"/>
                <a:gridCol w="3073961"/>
                <a:gridCol w="1006897"/>
              </a:tblGrid>
              <a:tr h="339466">
                <a:tc>
                  <a:txBody>
                    <a:bodyPr/>
                    <a:lstStyle/>
                    <a:p>
                      <a:pPr algn="l" fontAlgn="b"/>
                      <a:r>
                        <a:rPr lang="fr-FR" sz="1600" b="0" i="0" u="none" strike="noStrike" dirty="0">
                          <a:solidFill>
                            <a:srgbClr val="000000"/>
                          </a:solidFill>
                          <a:effectLst/>
                          <a:latin typeface="+mn-lt"/>
                        </a:rPr>
                        <a:t>Libellé</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l" fontAlgn="b"/>
                      <a:r>
                        <a:rPr lang="fr-FR" sz="1600" b="0" i="0" u="none" strike="noStrike" dirty="0">
                          <a:solidFill>
                            <a:srgbClr val="000000"/>
                          </a:solidFill>
                          <a:effectLst/>
                          <a:latin typeface="+mn-lt"/>
                        </a:rPr>
                        <a:t>Méthodes / indicateurs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600" b="0" i="0" u="none" strike="noStrike" dirty="0">
                          <a:solidFill>
                            <a:srgbClr val="000000"/>
                          </a:solidFill>
                          <a:effectLst/>
                          <a:latin typeface="+mn-lt"/>
                        </a:rPr>
                        <a:t>%  du </a:t>
                      </a:r>
                      <a:r>
                        <a:rPr lang="fr-FR" sz="1600" b="0" i="0" u="none" strike="noStrike" dirty="0" smtClean="0">
                          <a:solidFill>
                            <a:srgbClr val="000000"/>
                          </a:solidFill>
                          <a:effectLst/>
                          <a:latin typeface="+mn-lt"/>
                        </a:rPr>
                        <a:t>PIB en 2011</a:t>
                      </a:r>
                      <a:endParaRPr lang="fr-FR" sz="1600" b="0" i="0" u="none" strike="noStrike" dirty="0">
                        <a:solidFill>
                          <a:srgbClr val="000000"/>
                        </a:solidFill>
                        <a:effectLst/>
                        <a:latin typeface="+mn-lt"/>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339466">
                <a:tc>
                  <a:txBody>
                    <a:bodyPr/>
                    <a:lstStyle/>
                    <a:p>
                      <a:pPr algn="l" fontAlgn="b"/>
                      <a:r>
                        <a:rPr lang="fr-FR" sz="1600" b="1" i="0" u="none" strike="noStrike" dirty="0">
                          <a:solidFill>
                            <a:srgbClr val="000000"/>
                          </a:solidFill>
                          <a:effectLst/>
                          <a:latin typeface="+mn-lt"/>
                        </a:rPr>
                        <a:t>Secteur secondaire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E6F1"/>
                    </a:solidFill>
                  </a:tcPr>
                </a:tc>
                <a:tc>
                  <a:txBody>
                    <a:bodyPr/>
                    <a:lstStyle/>
                    <a:p>
                      <a:pPr algn="l" fontAlgn="b"/>
                      <a:r>
                        <a:rPr lang="fr-FR" sz="1600" b="1" i="0" u="none" strike="noStrike" dirty="0">
                          <a:solidFill>
                            <a:srgbClr val="000000"/>
                          </a:solidFill>
                          <a:effectLst/>
                          <a:latin typeface="+mn-lt"/>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E6F1"/>
                    </a:solidFill>
                  </a:tcPr>
                </a:tc>
                <a:tc>
                  <a:txBody>
                    <a:bodyPr/>
                    <a:lstStyle/>
                    <a:p>
                      <a:pPr algn="ctr" fontAlgn="b"/>
                      <a:r>
                        <a:rPr lang="fr-FR" sz="1600" b="1" i="0" u="none" strike="noStrike" dirty="0">
                          <a:solidFill>
                            <a:srgbClr val="000000"/>
                          </a:solidFill>
                          <a:effectLst/>
                          <a:latin typeface="+mn-lt"/>
                        </a:rPr>
                        <a:t>21%</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E6F1"/>
                    </a:solidFill>
                  </a:tcPr>
                </a:tc>
              </a:tr>
              <a:tr h="324036">
                <a:tc>
                  <a:txBody>
                    <a:bodyPr/>
                    <a:lstStyle/>
                    <a:p>
                      <a:pPr algn="l" fontAlgn="ctr"/>
                      <a:r>
                        <a:rPr lang="fr-FR" sz="1600" b="0" i="0" u="none" strike="noStrike" dirty="0">
                          <a:solidFill>
                            <a:srgbClr val="000000"/>
                          </a:solidFill>
                          <a:effectLst/>
                          <a:latin typeface="+mn-lt"/>
                        </a:rPr>
                        <a:t>Extraction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600" b="0" i="0" u="none" strike="noStrike" dirty="0">
                          <a:solidFill>
                            <a:srgbClr val="000000"/>
                          </a:solidFill>
                          <a:effectLst/>
                          <a:latin typeface="+mn-lt"/>
                        </a:rPr>
                        <a:t>Production industrielle d'or</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600" b="0" i="0" u="none" strike="noStrike" dirty="0">
                          <a:solidFill>
                            <a:srgbClr val="000000"/>
                          </a:solidFill>
                          <a:effectLst/>
                          <a:latin typeface="+mn-lt"/>
                        </a:rPr>
                        <a:t>3%</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308606">
                <a:tc>
                  <a:txBody>
                    <a:bodyPr/>
                    <a:lstStyle/>
                    <a:p>
                      <a:pPr algn="l" fontAlgn="ctr"/>
                      <a:r>
                        <a:rPr lang="fr-FR" sz="1600" b="0" i="0" u="none" strike="noStrike" dirty="0">
                          <a:solidFill>
                            <a:srgbClr val="000000"/>
                          </a:solidFill>
                          <a:effectLst/>
                          <a:latin typeface="+mn-lt"/>
                        </a:rPr>
                        <a:t>Industrie manufacturière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600" b="0" i="0" u="none" strike="noStrike" dirty="0">
                          <a:solidFill>
                            <a:srgbClr val="000000"/>
                          </a:solidFill>
                          <a:effectLst/>
                          <a:latin typeface="+mn-lt"/>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600" b="0" i="0" u="none" strike="noStrike" dirty="0">
                          <a:solidFill>
                            <a:srgbClr val="000000"/>
                          </a:solidFill>
                          <a:effectLst/>
                          <a:latin typeface="+mn-lt"/>
                        </a:rPr>
                        <a:t>9%</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308606">
                <a:tc>
                  <a:txBody>
                    <a:bodyPr/>
                    <a:lstStyle/>
                    <a:p>
                      <a:pPr algn="l" fontAlgn="ctr"/>
                      <a:r>
                        <a:rPr lang="fr-FR" sz="1600" b="0" i="1" u="none" strike="noStrike" dirty="0">
                          <a:solidFill>
                            <a:srgbClr val="000000"/>
                          </a:solidFill>
                          <a:effectLst/>
                          <a:latin typeface="+mn-lt"/>
                        </a:rPr>
                        <a:t>Agroalimentaire</a:t>
                      </a:r>
                    </a:p>
                  </a:txBody>
                  <a:tcPr marL="171450"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ctr"/>
                      <a:r>
                        <a:rPr lang="fr-FR" sz="1600" b="0" i="1" u="none" strike="noStrike" dirty="0">
                          <a:solidFill>
                            <a:srgbClr val="000000"/>
                          </a:solidFill>
                          <a:effectLst/>
                          <a:latin typeface="+mn-lt"/>
                        </a:rPr>
                        <a:t>IHPI Agroalimentaire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fr-FR" sz="1600" b="0" i="1" u="none" strike="noStrike" dirty="0">
                          <a:solidFill>
                            <a:srgbClr val="000000"/>
                          </a:solidFill>
                          <a:effectLst/>
                          <a:latin typeface="+mn-lt"/>
                        </a:rPr>
                        <a:t>5%</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r>
              <a:tr h="617211">
                <a:tc>
                  <a:txBody>
                    <a:bodyPr/>
                    <a:lstStyle/>
                    <a:p>
                      <a:pPr algn="l" fontAlgn="ctr"/>
                      <a:r>
                        <a:rPr lang="fr-FR" sz="1600" b="0" i="1" u="none" strike="noStrike" dirty="0">
                          <a:solidFill>
                            <a:srgbClr val="000000"/>
                          </a:solidFill>
                          <a:effectLst/>
                          <a:latin typeface="+mn-lt"/>
                        </a:rPr>
                        <a:t>Egrenage et fabrication de textiles</a:t>
                      </a:r>
                    </a:p>
                  </a:txBody>
                  <a:tcPr marL="171450"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600" b="0" i="1" u="none" strike="noStrike" dirty="0">
                          <a:solidFill>
                            <a:srgbClr val="000000"/>
                          </a:solidFill>
                          <a:effectLst/>
                          <a:latin typeface="+mn-lt"/>
                        </a:rPr>
                        <a:t>Production de coton fibre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1600" b="0" i="1" u="none" strike="noStrike" dirty="0">
                          <a:solidFill>
                            <a:srgbClr val="000000"/>
                          </a:solidFill>
                          <a:effectLst/>
                          <a:latin typeface="+mn-lt"/>
                        </a:rPr>
                        <a:t>1%</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08606">
                <a:tc>
                  <a:txBody>
                    <a:bodyPr/>
                    <a:lstStyle/>
                    <a:p>
                      <a:pPr algn="l" fontAlgn="ctr"/>
                      <a:r>
                        <a:rPr lang="fr-FR" sz="1600" b="0" i="1" u="none" strike="noStrike" dirty="0">
                          <a:solidFill>
                            <a:srgbClr val="000000"/>
                          </a:solidFill>
                          <a:effectLst/>
                          <a:latin typeface="+mn-lt"/>
                        </a:rPr>
                        <a:t>Bois et métaux</a:t>
                      </a:r>
                    </a:p>
                  </a:txBody>
                  <a:tcPr marL="171450"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600" b="0" i="1" u="none" strike="noStrike" dirty="0">
                          <a:solidFill>
                            <a:srgbClr val="000000"/>
                          </a:solidFill>
                          <a:effectLst/>
                          <a:latin typeface="+mn-lt"/>
                        </a:rPr>
                        <a:t>IHPI - Bois et métaux</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1600" b="0" i="1" u="none" strike="noStrike" dirty="0">
                          <a:solidFill>
                            <a:srgbClr val="000000"/>
                          </a:solidFill>
                          <a:effectLst/>
                          <a:latin typeface="+mn-lt"/>
                        </a:rPr>
                        <a:t>2%</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08606">
                <a:tc>
                  <a:txBody>
                    <a:bodyPr/>
                    <a:lstStyle/>
                    <a:p>
                      <a:pPr algn="l" fontAlgn="ctr"/>
                      <a:r>
                        <a:rPr lang="fr-FR" sz="1600" b="0" i="1" u="none" strike="noStrike" dirty="0">
                          <a:solidFill>
                            <a:srgbClr val="000000"/>
                          </a:solidFill>
                          <a:effectLst/>
                          <a:latin typeface="+mn-lt"/>
                        </a:rPr>
                        <a:t>Autres industries </a:t>
                      </a:r>
                      <a:r>
                        <a:rPr lang="fr-FR" sz="1600" b="0" i="1" u="none" strike="noStrike" dirty="0" smtClean="0">
                          <a:solidFill>
                            <a:srgbClr val="000000"/>
                          </a:solidFill>
                          <a:effectLst/>
                          <a:latin typeface="+mn-lt"/>
                        </a:rPr>
                        <a:t>manufacturières</a:t>
                      </a:r>
                      <a:endParaRPr lang="fr-FR" sz="1600" b="0" i="1" u="none" strike="noStrike" dirty="0">
                        <a:solidFill>
                          <a:srgbClr val="000000"/>
                        </a:solidFill>
                        <a:effectLst/>
                        <a:latin typeface="+mn-lt"/>
                      </a:endParaRPr>
                    </a:p>
                  </a:txBody>
                  <a:tcPr marL="171450"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fr-FR" sz="1600" b="0" i="1" u="none" strike="noStrike" dirty="0">
                          <a:solidFill>
                            <a:srgbClr val="000000"/>
                          </a:solidFill>
                          <a:effectLst/>
                          <a:latin typeface="+mn-lt"/>
                        </a:rPr>
                        <a:t>Indicateur de tendance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fr-FR" sz="1600" b="0" i="1" u="none" strike="noStrike">
                          <a:solidFill>
                            <a:srgbClr val="000000"/>
                          </a:solidFill>
                          <a:effectLst/>
                          <a:latin typeface="+mn-lt"/>
                        </a:rPr>
                        <a:t>1%</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r>
              <a:tr h="617211">
                <a:tc>
                  <a:txBody>
                    <a:bodyPr/>
                    <a:lstStyle/>
                    <a:p>
                      <a:pPr algn="l" fontAlgn="ctr"/>
                      <a:r>
                        <a:rPr lang="fr-FR" sz="1600" b="0" i="0" u="none" strike="noStrike" dirty="0">
                          <a:solidFill>
                            <a:srgbClr val="000000"/>
                          </a:solidFill>
                          <a:effectLst/>
                          <a:latin typeface="+mn-lt"/>
                        </a:rPr>
                        <a:t>Energie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600" b="0" i="0" u="none" strike="noStrike" dirty="0">
                          <a:solidFill>
                            <a:srgbClr val="000000"/>
                          </a:solidFill>
                          <a:effectLst/>
                          <a:latin typeface="+mn-lt"/>
                        </a:rPr>
                        <a:t>consommation et importation </a:t>
                      </a:r>
                      <a:r>
                        <a:rPr lang="fr-FR" sz="1600" b="0" i="0" u="none" strike="noStrike" dirty="0" smtClean="0">
                          <a:solidFill>
                            <a:srgbClr val="000000"/>
                          </a:solidFill>
                          <a:effectLst/>
                          <a:latin typeface="+mn-lt"/>
                        </a:rPr>
                        <a:t>d'électricité</a:t>
                      </a:r>
                      <a:r>
                        <a:rPr lang="fr-FR" sz="1600" b="0" i="0" u="none" strike="noStrike" dirty="0">
                          <a:solidFill>
                            <a:srgbClr val="000000"/>
                          </a:solidFill>
                          <a:effectLst/>
                          <a:latin typeface="+mn-lt"/>
                        </a:rPr>
                        <a:t>, consommation d'eau</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600" b="0" i="0" u="none" strike="noStrike">
                          <a:solidFill>
                            <a:srgbClr val="000000"/>
                          </a:solidFill>
                          <a:effectLst/>
                          <a:latin typeface="+mn-lt"/>
                        </a:rPr>
                        <a:t>2%</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632642">
                <a:tc>
                  <a:txBody>
                    <a:bodyPr/>
                    <a:lstStyle/>
                    <a:p>
                      <a:pPr algn="l" fontAlgn="ctr"/>
                      <a:r>
                        <a:rPr lang="fr-FR" sz="1600" b="0" i="0" u="none" strike="noStrike" dirty="0">
                          <a:solidFill>
                            <a:srgbClr val="000000"/>
                          </a:solidFill>
                          <a:effectLst/>
                          <a:latin typeface="+mn-lt"/>
                        </a:rPr>
                        <a:t>BTP</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fontAlgn="ctr"/>
                      <a:r>
                        <a:rPr lang="fr-FR" sz="1600" b="0" i="0" u="none" strike="noStrike" dirty="0">
                          <a:solidFill>
                            <a:srgbClr val="000000"/>
                          </a:solidFill>
                          <a:effectLst/>
                          <a:latin typeface="+mn-lt"/>
                        </a:rPr>
                        <a:t>Production, importations et exportations de ciment</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fr-FR" sz="1600" b="0" i="0" u="none" strike="noStrike" dirty="0">
                          <a:solidFill>
                            <a:srgbClr val="000000"/>
                          </a:solidFill>
                          <a:effectLst/>
                          <a:latin typeface="+mn-lt"/>
                        </a:rPr>
                        <a:t>7%</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 xmlns:p14="http://schemas.microsoft.com/office/powerpoint/2010/main" val="55727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APPERCU METHODOLOGIQUE </a:t>
            </a:r>
            <a:r>
              <a:rPr lang="fr-FR" dirty="0" smtClean="0"/>
              <a:t>(</a:t>
            </a:r>
            <a:r>
              <a:rPr lang="fr-FR" dirty="0"/>
              <a:t>6</a:t>
            </a:r>
            <a:r>
              <a:rPr lang="fr-FR" dirty="0" smtClean="0"/>
              <a:t>)</a:t>
            </a:r>
            <a:endParaRPr lang="fr-FR" dirty="0"/>
          </a:p>
        </p:txBody>
      </p:sp>
      <p:sp>
        <p:nvSpPr>
          <p:cNvPr id="3" name="Espace réservé du contenu 2"/>
          <p:cNvSpPr>
            <a:spLocks noGrp="1"/>
          </p:cNvSpPr>
          <p:nvPr>
            <p:ph sz="quarter" idx="1"/>
          </p:nvPr>
        </p:nvSpPr>
        <p:spPr>
          <a:xfrm>
            <a:off x="457200" y="1219200"/>
            <a:ext cx="8229600" cy="625624"/>
          </a:xfrm>
        </p:spPr>
        <p:txBody>
          <a:bodyPr>
            <a:normAutofit/>
          </a:bodyPr>
          <a:lstStyle/>
          <a:p>
            <a:pPr>
              <a:buNone/>
            </a:pPr>
            <a:r>
              <a:rPr lang="fr-FR" dirty="0"/>
              <a:t>Maquette des comptes trimestriels (secteur </a:t>
            </a:r>
            <a:r>
              <a:rPr lang="fr-FR" dirty="0" smtClean="0"/>
              <a:t>tertiaire)</a:t>
            </a:r>
            <a:endParaRPr lang="fr-FR" dirty="0"/>
          </a:p>
          <a:p>
            <a:pPr marL="0" indent="0">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11</a:t>
            </a:fld>
            <a:endParaRPr lang="fr-BE" dirty="0"/>
          </a:p>
        </p:txBody>
      </p:sp>
      <p:graphicFrame>
        <p:nvGraphicFramePr>
          <p:cNvPr id="7" name="Tableau 6"/>
          <p:cNvGraphicFramePr>
            <a:graphicFrameLocks noGrp="1"/>
          </p:cNvGraphicFramePr>
          <p:nvPr>
            <p:extLst>
              <p:ext uri="{D42A27DB-BD31-4B8C-83A1-F6EECF244321}">
                <p14:modId xmlns="" xmlns:p14="http://schemas.microsoft.com/office/powerpoint/2010/main" val="3197326843"/>
              </p:ext>
            </p:extLst>
          </p:nvPr>
        </p:nvGraphicFramePr>
        <p:xfrm>
          <a:off x="611560" y="1700808"/>
          <a:ext cx="7344816" cy="4993256"/>
        </p:xfrm>
        <a:graphic>
          <a:graphicData uri="http://schemas.openxmlformats.org/drawingml/2006/table">
            <a:tbl>
              <a:tblPr/>
              <a:tblGrid>
                <a:gridCol w="2571466"/>
                <a:gridCol w="3693230"/>
                <a:gridCol w="1080120"/>
              </a:tblGrid>
              <a:tr h="469682">
                <a:tc>
                  <a:txBody>
                    <a:bodyPr/>
                    <a:lstStyle/>
                    <a:p>
                      <a:pPr algn="ctr" fontAlgn="b"/>
                      <a:r>
                        <a:rPr lang="fr-FR" sz="1600" b="0" i="0" u="none" strike="noStrike" dirty="0">
                          <a:solidFill>
                            <a:srgbClr val="000000"/>
                          </a:solidFill>
                          <a:effectLst/>
                          <a:latin typeface="+mn-lt"/>
                        </a:rPr>
                        <a:t>Libellé</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600" b="0" i="0" u="none" strike="noStrike" dirty="0">
                          <a:solidFill>
                            <a:srgbClr val="000000"/>
                          </a:solidFill>
                          <a:effectLst/>
                          <a:latin typeface="+mn-lt"/>
                        </a:rPr>
                        <a:t>Méthodes / indicateurs</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600" b="0" i="0" u="none" strike="noStrike" dirty="0">
                          <a:solidFill>
                            <a:srgbClr val="000000"/>
                          </a:solidFill>
                          <a:effectLst/>
                          <a:latin typeface="+mn-lt"/>
                        </a:rPr>
                        <a:t>%  du </a:t>
                      </a:r>
                      <a:r>
                        <a:rPr lang="fr-FR" sz="1600" b="0" i="0" u="none" strike="noStrike" dirty="0" smtClean="0">
                          <a:solidFill>
                            <a:srgbClr val="000000"/>
                          </a:solidFill>
                          <a:effectLst/>
                          <a:latin typeface="+mn-lt"/>
                        </a:rPr>
                        <a:t>PIB en 2011</a:t>
                      </a:r>
                      <a:endParaRPr lang="fr-FR" sz="1600" b="0" i="0" u="none" strike="noStrike" dirty="0">
                        <a:solidFill>
                          <a:srgbClr val="000000"/>
                        </a:solidFill>
                        <a:effectLst/>
                        <a:latin typeface="+mn-lt"/>
                      </a:endParaRP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242139">
                <a:tc>
                  <a:txBody>
                    <a:bodyPr/>
                    <a:lstStyle/>
                    <a:p>
                      <a:pPr algn="l" fontAlgn="ctr"/>
                      <a:r>
                        <a:rPr lang="fr-FR" sz="1400" b="1" i="0" u="none" strike="noStrike" dirty="0">
                          <a:solidFill>
                            <a:srgbClr val="000000"/>
                          </a:solidFill>
                          <a:effectLst/>
                          <a:latin typeface="+mn-lt"/>
                        </a:rPr>
                        <a:t>Secteur tertiaire</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400" b="1" i="0" u="none" strike="noStrike" dirty="0">
                          <a:solidFill>
                            <a:srgbClr val="000000"/>
                          </a:solidFill>
                          <a:effectLst/>
                          <a:latin typeface="+mn-lt"/>
                        </a:rPr>
                        <a:t> </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400" b="1" i="0" u="none" strike="noStrike" dirty="0">
                          <a:solidFill>
                            <a:srgbClr val="000000"/>
                          </a:solidFill>
                          <a:effectLst/>
                          <a:latin typeface="+mn-lt"/>
                        </a:rPr>
                        <a:t>44%</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E6F1"/>
                    </a:solidFill>
                  </a:tcPr>
                </a:tc>
              </a:tr>
              <a:tr h="238026">
                <a:tc>
                  <a:txBody>
                    <a:bodyPr/>
                    <a:lstStyle/>
                    <a:p>
                      <a:pPr algn="l" fontAlgn="ctr"/>
                      <a:r>
                        <a:rPr lang="fr-FR" sz="1400" b="1" i="0" u="none" strike="noStrike" dirty="0">
                          <a:solidFill>
                            <a:srgbClr val="000000"/>
                          </a:solidFill>
                          <a:effectLst/>
                          <a:latin typeface="+mn-lt"/>
                        </a:rPr>
                        <a:t>Services marchands</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l" fontAlgn="ctr"/>
                      <a:r>
                        <a:rPr lang="fr-FR" sz="1400" b="1" i="0" u="none" strike="noStrike">
                          <a:solidFill>
                            <a:srgbClr val="000000"/>
                          </a:solidFill>
                          <a:effectLst/>
                          <a:latin typeface="+mn-lt"/>
                        </a:rPr>
                        <a:t> </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ctr" fontAlgn="ctr"/>
                      <a:r>
                        <a:rPr lang="fr-FR" sz="1400" b="1" i="0" u="none" strike="noStrike" dirty="0">
                          <a:solidFill>
                            <a:srgbClr val="000000"/>
                          </a:solidFill>
                          <a:effectLst/>
                          <a:latin typeface="+mn-lt"/>
                        </a:rPr>
                        <a:t>26%</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r>
              <a:tr h="469682">
                <a:tc>
                  <a:txBody>
                    <a:bodyPr/>
                    <a:lstStyle/>
                    <a:p>
                      <a:pPr algn="l" fontAlgn="ctr"/>
                      <a:r>
                        <a:rPr lang="fr-FR" sz="1400" b="0" i="0" u="none" strike="noStrike" dirty="0">
                          <a:solidFill>
                            <a:srgbClr val="000000"/>
                          </a:solidFill>
                          <a:effectLst/>
                          <a:latin typeface="+mn-lt"/>
                        </a:rPr>
                        <a:t>Commerce</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400" b="0" i="0" u="none" strike="noStrike" dirty="0">
                          <a:solidFill>
                            <a:srgbClr val="000000"/>
                          </a:solidFill>
                          <a:effectLst/>
                          <a:latin typeface="+mn-lt"/>
                        </a:rPr>
                        <a:t>Lissage indirect à partir du primaire et du secondaire</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400" b="0" i="0" u="none" strike="noStrike">
                          <a:solidFill>
                            <a:srgbClr val="000000"/>
                          </a:solidFill>
                          <a:effectLst/>
                          <a:latin typeface="+mn-lt"/>
                        </a:rPr>
                        <a:t>12%</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38026">
                <a:tc>
                  <a:txBody>
                    <a:bodyPr/>
                    <a:lstStyle/>
                    <a:p>
                      <a:pPr algn="l" fontAlgn="ctr"/>
                      <a:r>
                        <a:rPr lang="fr-FR" sz="1400" b="0" i="0" u="none" strike="noStrike">
                          <a:solidFill>
                            <a:srgbClr val="000000"/>
                          </a:solidFill>
                          <a:effectLst/>
                          <a:latin typeface="+mn-lt"/>
                        </a:rPr>
                        <a:t>Hotellerie et restauration</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400" b="0" i="0" u="none" strike="noStrike">
                          <a:solidFill>
                            <a:srgbClr val="000000"/>
                          </a:solidFill>
                          <a:effectLst/>
                          <a:latin typeface="+mn-lt"/>
                        </a:rPr>
                        <a:t>Arrivée de touristes </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400" b="0" i="0" u="none" strike="noStrike">
                          <a:solidFill>
                            <a:srgbClr val="000000"/>
                          </a:solidFill>
                          <a:effectLst/>
                          <a:latin typeface="+mn-lt"/>
                        </a:rPr>
                        <a:t>2%</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469682">
                <a:tc>
                  <a:txBody>
                    <a:bodyPr/>
                    <a:lstStyle/>
                    <a:p>
                      <a:pPr algn="l" fontAlgn="ctr"/>
                      <a:r>
                        <a:rPr lang="fr-FR" sz="1400" b="0" i="0" u="none" strike="noStrike" dirty="0">
                          <a:solidFill>
                            <a:srgbClr val="000000"/>
                          </a:solidFill>
                          <a:effectLst/>
                          <a:latin typeface="+mn-lt"/>
                        </a:rPr>
                        <a:t>Transports</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400" b="0" i="0" u="none" strike="noStrike" dirty="0">
                          <a:solidFill>
                            <a:srgbClr val="000000"/>
                          </a:solidFill>
                          <a:effectLst/>
                          <a:latin typeface="+mn-lt"/>
                        </a:rPr>
                        <a:t>Lissage indirect à partir du primaire et du secondaire</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400" b="0" i="0" u="none" strike="noStrike">
                          <a:solidFill>
                            <a:srgbClr val="000000"/>
                          </a:solidFill>
                          <a:effectLst/>
                          <a:latin typeface="+mn-lt"/>
                        </a:rPr>
                        <a:t>1%</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469682">
                <a:tc>
                  <a:txBody>
                    <a:bodyPr/>
                    <a:lstStyle/>
                    <a:p>
                      <a:pPr algn="l" fontAlgn="ctr"/>
                      <a:r>
                        <a:rPr lang="fr-FR" sz="1400" b="0" i="0" u="none" strike="noStrike">
                          <a:solidFill>
                            <a:srgbClr val="000000"/>
                          </a:solidFill>
                          <a:effectLst/>
                          <a:latin typeface="+mn-lt"/>
                        </a:rPr>
                        <a:t>Télécommunication</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400" b="0" i="0" u="none" strike="noStrike" dirty="0" smtClean="0">
                          <a:solidFill>
                            <a:srgbClr val="000000"/>
                          </a:solidFill>
                          <a:effectLst/>
                          <a:latin typeface="+mn-lt"/>
                        </a:rPr>
                        <a:t>Chiffres</a:t>
                      </a:r>
                      <a:r>
                        <a:rPr lang="fr-FR" sz="1400" b="0" i="0" u="none" strike="noStrike" baseline="0" dirty="0" smtClean="0">
                          <a:solidFill>
                            <a:srgbClr val="000000"/>
                          </a:solidFill>
                          <a:effectLst/>
                          <a:latin typeface="+mn-lt"/>
                        </a:rPr>
                        <a:t> d’affaires déflatées par l’indice de prix de la communication</a:t>
                      </a:r>
                      <a:endParaRPr lang="fr-FR" sz="1400" b="0" i="0" u="none" strike="noStrike" dirty="0">
                        <a:solidFill>
                          <a:srgbClr val="000000"/>
                        </a:solidFill>
                        <a:effectLst/>
                        <a:latin typeface="+mn-lt"/>
                      </a:endParaRP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400" b="0" i="0" u="none" strike="noStrike">
                          <a:solidFill>
                            <a:srgbClr val="000000"/>
                          </a:solidFill>
                          <a:effectLst/>
                          <a:latin typeface="+mn-lt"/>
                        </a:rPr>
                        <a:t>5%</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38026">
                <a:tc>
                  <a:txBody>
                    <a:bodyPr/>
                    <a:lstStyle/>
                    <a:p>
                      <a:pPr algn="l" fontAlgn="ctr"/>
                      <a:r>
                        <a:rPr lang="fr-FR" sz="1400" b="0" i="0" u="none" strike="noStrike">
                          <a:solidFill>
                            <a:srgbClr val="000000"/>
                          </a:solidFill>
                          <a:effectLst/>
                          <a:latin typeface="+mn-lt"/>
                        </a:rPr>
                        <a:t>Services financiers</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400" b="0" i="0" u="none" strike="noStrike" dirty="0">
                          <a:solidFill>
                            <a:srgbClr val="000000"/>
                          </a:solidFill>
                          <a:effectLst/>
                          <a:latin typeface="+mn-lt"/>
                        </a:rPr>
                        <a:t>Crédits  à l'économie déflaté par l'IHPC</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400" b="0" i="0" u="none" strike="noStrike">
                          <a:solidFill>
                            <a:srgbClr val="000000"/>
                          </a:solidFill>
                          <a:effectLst/>
                          <a:latin typeface="+mn-lt"/>
                        </a:rPr>
                        <a:t>2%</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38026">
                <a:tc>
                  <a:txBody>
                    <a:bodyPr/>
                    <a:lstStyle/>
                    <a:p>
                      <a:pPr algn="l" fontAlgn="ctr"/>
                      <a:r>
                        <a:rPr lang="fr-FR" sz="1400" b="0" i="0" u="none" strike="noStrike">
                          <a:solidFill>
                            <a:srgbClr val="000000"/>
                          </a:solidFill>
                          <a:effectLst/>
                          <a:latin typeface="+mn-lt"/>
                        </a:rPr>
                        <a:t>Autres services marchands</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400" b="0" i="0" u="none" strike="noStrike" dirty="0">
                          <a:solidFill>
                            <a:srgbClr val="000000"/>
                          </a:solidFill>
                          <a:effectLst/>
                          <a:latin typeface="+mn-lt"/>
                        </a:rPr>
                        <a:t>Lissage direct</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400" b="0" i="0" u="none" strike="noStrike">
                          <a:solidFill>
                            <a:srgbClr val="000000"/>
                          </a:solidFill>
                          <a:effectLst/>
                          <a:latin typeface="+mn-lt"/>
                        </a:rPr>
                        <a:t>4%</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38026">
                <a:tc>
                  <a:txBody>
                    <a:bodyPr/>
                    <a:lstStyle/>
                    <a:p>
                      <a:pPr algn="l" fontAlgn="ctr"/>
                      <a:r>
                        <a:rPr lang="fr-FR" sz="1400" b="1" i="0" u="none" strike="noStrike">
                          <a:solidFill>
                            <a:srgbClr val="000000"/>
                          </a:solidFill>
                          <a:effectLst/>
                          <a:latin typeface="+mn-lt"/>
                        </a:rPr>
                        <a:t>Services non marchands</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l" fontAlgn="ctr"/>
                      <a:r>
                        <a:rPr lang="fr-FR" sz="1400" b="1" i="0" u="none" strike="noStrike" dirty="0">
                          <a:solidFill>
                            <a:srgbClr val="000000"/>
                          </a:solidFill>
                          <a:effectLst/>
                          <a:latin typeface="+mn-lt"/>
                        </a:rPr>
                        <a:t> </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ctr" fontAlgn="ctr"/>
                      <a:r>
                        <a:rPr lang="fr-FR" sz="1400" b="1" i="0" u="none" strike="noStrike" dirty="0">
                          <a:solidFill>
                            <a:srgbClr val="000000"/>
                          </a:solidFill>
                          <a:effectLst/>
                          <a:latin typeface="+mn-lt"/>
                        </a:rPr>
                        <a:t>19%</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r>
              <a:tr h="238026">
                <a:tc>
                  <a:txBody>
                    <a:bodyPr/>
                    <a:lstStyle/>
                    <a:p>
                      <a:pPr algn="l" fontAlgn="ctr"/>
                      <a:r>
                        <a:rPr lang="fr-FR" sz="1400" b="0" i="0" u="none" strike="noStrike">
                          <a:solidFill>
                            <a:srgbClr val="000000"/>
                          </a:solidFill>
                          <a:effectLst/>
                          <a:latin typeface="+mn-lt"/>
                        </a:rPr>
                        <a:t>Administrations publiques</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400" b="0" i="0" u="none" strike="noStrike" dirty="0">
                          <a:solidFill>
                            <a:srgbClr val="000000"/>
                          </a:solidFill>
                          <a:effectLst/>
                          <a:latin typeface="+mn-lt"/>
                        </a:rPr>
                        <a:t>Effectifs de la fonction publique</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400" b="0" i="0" u="none" strike="noStrike">
                          <a:solidFill>
                            <a:srgbClr val="000000"/>
                          </a:solidFill>
                          <a:effectLst/>
                          <a:latin typeface="+mn-lt"/>
                        </a:rPr>
                        <a:t>17%</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469682">
                <a:tc>
                  <a:txBody>
                    <a:bodyPr/>
                    <a:lstStyle/>
                    <a:p>
                      <a:pPr algn="l" fontAlgn="ctr"/>
                      <a:r>
                        <a:rPr lang="fr-FR" sz="1400" b="0" i="0" u="none" strike="noStrike">
                          <a:solidFill>
                            <a:srgbClr val="000000"/>
                          </a:solidFill>
                          <a:effectLst/>
                          <a:latin typeface="+mn-lt"/>
                        </a:rPr>
                        <a:t>Autres services non marchands</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400" b="0" i="0" u="none" strike="noStrike" dirty="0">
                          <a:solidFill>
                            <a:srgbClr val="000000"/>
                          </a:solidFill>
                          <a:effectLst/>
                          <a:latin typeface="+mn-lt"/>
                        </a:rPr>
                        <a:t>Lissage direct</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400" b="0" i="0" u="none" strike="noStrike" dirty="0">
                          <a:solidFill>
                            <a:srgbClr val="000000"/>
                          </a:solidFill>
                          <a:effectLst/>
                          <a:latin typeface="+mn-lt"/>
                        </a:rPr>
                        <a:t>2%</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38026">
                <a:tc>
                  <a:txBody>
                    <a:bodyPr/>
                    <a:lstStyle/>
                    <a:p>
                      <a:pPr algn="l" fontAlgn="ctr"/>
                      <a:r>
                        <a:rPr lang="fr-FR" sz="1400" b="0" i="0" u="none" strike="noStrike" dirty="0">
                          <a:solidFill>
                            <a:srgbClr val="000000"/>
                          </a:solidFill>
                          <a:effectLst/>
                          <a:latin typeface="+mn-lt"/>
                        </a:rPr>
                        <a:t>SIFIM</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l" fontAlgn="ctr"/>
                      <a:r>
                        <a:rPr lang="fr-FR" sz="1400" b="0" i="0" u="none" strike="noStrike" dirty="0">
                          <a:solidFill>
                            <a:srgbClr val="000000"/>
                          </a:solidFill>
                          <a:effectLst/>
                          <a:latin typeface="+mn-lt"/>
                        </a:rPr>
                        <a:t>Crédits  à l'économie déflaté par l'IHPC</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ctr" fontAlgn="ctr"/>
                      <a:r>
                        <a:rPr lang="fr-FR" sz="1400" b="0" i="0" u="none" strike="noStrike" dirty="0">
                          <a:solidFill>
                            <a:srgbClr val="000000"/>
                          </a:solidFill>
                          <a:effectLst/>
                          <a:latin typeface="+mn-lt"/>
                        </a:rPr>
                        <a:t>-1%</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r>
              <a:tr h="469682">
                <a:tc>
                  <a:txBody>
                    <a:bodyPr/>
                    <a:lstStyle/>
                    <a:p>
                      <a:pPr marL="0" algn="l" rtl="0" eaLnBrk="1" fontAlgn="ctr" latinLnBrk="0" hangingPunct="1"/>
                      <a:r>
                        <a:rPr kumimoji="0" lang="fr-FR" sz="1400" b="1" i="0" u="none" strike="noStrike" kern="1200" dirty="0">
                          <a:solidFill>
                            <a:srgbClr val="000000"/>
                          </a:solidFill>
                          <a:effectLst/>
                          <a:latin typeface="+mn-lt"/>
                          <a:ea typeface="+mn-ea"/>
                          <a:cs typeface="+mn-cs"/>
                        </a:rPr>
                        <a:t>Impôts et taxes</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l" rtl="0" eaLnBrk="1" fontAlgn="ctr" latinLnBrk="0" hangingPunct="1"/>
                      <a:r>
                        <a:rPr kumimoji="0" lang="fr-FR" sz="1400" b="0" i="0" u="none" strike="noStrike" kern="1200" dirty="0">
                          <a:solidFill>
                            <a:srgbClr val="000000"/>
                          </a:solidFill>
                          <a:effectLst/>
                          <a:latin typeface="+mn-lt"/>
                          <a:ea typeface="+mn-ea"/>
                          <a:cs typeface="+mn-cs"/>
                        </a:rPr>
                        <a:t>Taxes sur les produits déflatés par l'IHPC + Droits de douanes déflatés par l'IHPC</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r>
                        <a:rPr kumimoji="0" lang="fr-FR" sz="1400" b="1" i="0" u="none" strike="noStrike" kern="1200" dirty="0">
                          <a:solidFill>
                            <a:srgbClr val="000000"/>
                          </a:solidFill>
                          <a:effectLst/>
                          <a:latin typeface="+mn-lt"/>
                          <a:ea typeface="+mn-ea"/>
                          <a:cs typeface="+mn-cs"/>
                        </a:rPr>
                        <a:t>10%</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r>
              <a:tr h="242139">
                <a:tc>
                  <a:txBody>
                    <a:bodyPr/>
                    <a:lstStyle/>
                    <a:p>
                      <a:pPr algn="l" fontAlgn="ctr"/>
                      <a:r>
                        <a:rPr lang="fr-FR" sz="1400" b="1" i="0" u="none" strike="noStrike">
                          <a:solidFill>
                            <a:srgbClr val="000000"/>
                          </a:solidFill>
                          <a:effectLst/>
                          <a:latin typeface="+mn-lt"/>
                        </a:rPr>
                        <a:t>PIB</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1400" b="1" i="0" u="none" strike="noStrike">
                          <a:solidFill>
                            <a:srgbClr val="000000"/>
                          </a:solidFill>
                          <a:effectLst/>
                          <a:latin typeface="+mn-lt"/>
                        </a:rPr>
                        <a:t> </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400" b="1" i="0" u="none" strike="noStrike" dirty="0">
                          <a:solidFill>
                            <a:srgbClr val="000000"/>
                          </a:solidFill>
                          <a:effectLst/>
                          <a:latin typeface="+mn-lt"/>
                        </a:rPr>
                        <a:t>100%</a:t>
                      </a:r>
                    </a:p>
                  </a:txBody>
                  <a:tcPr marL="6706" marR="6706" marT="67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 xmlns:p14="http://schemas.microsoft.com/office/powerpoint/2010/main" val="146725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heel(1)">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APPERCU METHODOLOGIQUE </a:t>
            </a:r>
            <a:r>
              <a:rPr lang="fr-FR" dirty="0" smtClean="0"/>
              <a:t>(7)</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Collecte des indicateurs de base : mensuels ou trimestriels </a:t>
            </a:r>
          </a:p>
          <a:p>
            <a:pPr marL="0" indent="0">
              <a:buNone/>
            </a:pPr>
            <a:endParaRPr lang="fr-FR" dirty="0" smtClean="0"/>
          </a:p>
          <a:p>
            <a:r>
              <a:rPr lang="fr-FR" dirty="0" smtClean="0"/>
              <a:t>Validation par un comité des fournisseurs de données </a:t>
            </a:r>
            <a:r>
              <a:rPr lang="fr-FR" b="1" dirty="0" smtClean="0">
                <a:solidFill>
                  <a:srgbClr val="FF0000"/>
                </a:solidFill>
              </a:rPr>
              <a:t>(à mettre en place) </a:t>
            </a:r>
          </a:p>
          <a:p>
            <a:endParaRPr lang="fr-FR" dirty="0"/>
          </a:p>
          <a:p>
            <a:r>
              <a:rPr lang="fr-FR" dirty="0" smtClean="0"/>
              <a:t>Utilisation des logiciels ECOTRIM (</a:t>
            </a:r>
            <a:r>
              <a:rPr lang="fr-FR" dirty="0" err="1" smtClean="0"/>
              <a:t>trimestrialisation</a:t>
            </a:r>
            <a:r>
              <a:rPr lang="fr-FR" dirty="0" smtClean="0"/>
              <a:t>) et DEMETRA+ (dessaisonalisation) , développés par la commission statistique de l’Union européenne (EUROSTAT)</a:t>
            </a:r>
          </a:p>
          <a:p>
            <a:endParaRPr lang="fr-FR" dirty="0"/>
          </a:p>
          <a:p>
            <a:r>
              <a:rPr lang="fr-FR" dirty="0" smtClean="0"/>
              <a:t>Assistance technique d’AFRITAC – OUEST (FMI) </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12</a:t>
            </a:fld>
            <a:endParaRPr lang="fr-BE" dirty="0"/>
          </a:p>
        </p:txBody>
      </p:sp>
    </p:spTree>
    <p:extLst>
      <p:ext uri="{BB962C8B-B14F-4D97-AF65-F5344CB8AC3E}">
        <p14:creationId xmlns="" xmlns:p14="http://schemas.microsoft.com/office/powerpoint/2010/main" val="299750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Résultats atteints à fin </a:t>
            </a:r>
            <a:r>
              <a:rPr lang="fr-FR" dirty="0" smtClean="0"/>
              <a:t>septembre</a:t>
            </a:r>
            <a:r>
              <a:rPr lang="fr-FR" dirty="0" smtClean="0"/>
              <a:t> </a:t>
            </a:r>
            <a:r>
              <a:rPr lang="fr-FR" dirty="0" smtClean="0"/>
              <a:t>2014 (1)</a:t>
            </a:r>
            <a:endParaRPr lang="fr-FR" dirty="0"/>
          </a:p>
        </p:txBody>
      </p:sp>
      <p:sp>
        <p:nvSpPr>
          <p:cNvPr id="3" name="Espace réservé du contenu 2"/>
          <p:cNvSpPr>
            <a:spLocks noGrp="1"/>
          </p:cNvSpPr>
          <p:nvPr>
            <p:ph sz="quarter" idx="1"/>
          </p:nvPr>
        </p:nvSpPr>
        <p:spPr/>
        <p:txBody>
          <a:bodyPr>
            <a:normAutofit/>
          </a:bodyPr>
          <a:lstStyle/>
          <a:p>
            <a:r>
              <a:rPr lang="fr-FR" dirty="0" smtClean="0"/>
              <a:t>La maquette d’estimation du PIB trimestriel à prix constant est finalisée.</a:t>
            </a:r>
          </a:p>
          <a:p>
            <a:pPr marL="0" indent="0">
              <a:buNone/>
            </a:pPr>
            <a:endParaRPr lang="fr-FR" dirty="0" smtClean="0"/>
          </a:p>
          <a:p>
            <a:r>
              <a:rPr lang="fr-FR" dirty="0" smtClean="0"/>
              <a:t>Les données collectées ont permis d’estimer les valeurs ajoutées trimestrielles à prix constant selon l’optique production du 1</a:t>
            </a:r>
            <a:r>
              <a:rPr lang="fr-FR" baseline="30000" dirty="0" smtClean="0"/>
              <a:t>ier</a:t>
            </a:r>
            <a:r>
              <a:rPr lang="fr-FR" dirty="0" smtClean="0"/>
              <a:t> trimestre de 1999 au 1I</a:t>
            </a:r>
            <a:r>
              <a:rPr lang="fr-FR" baseline="30000" dirty="0" smtClean="0"/>
              <a:t>ième</a:t>
            </a:r>
            <a:r>
              <a:rPr lang="fr-FR" dirty="0" smtClean="0"/>
              <a:t> trimestre de 2014.</a:t>
            </a:r>
          </a:p>
          <a:p>
            <a:pPr marL="0" indent="0">
              <a:buNone/>
            </a:pPr>
            <a:endParaRPr lang="fr-FR" dirty="0" smtClean="0"/>
          </a:p>
          <a:p>
            <a:r>
              <a:rPr lang="fr-FR" dirty="0" smtClean="0"/>
              <a:t>Des notes d’analyse des résultats des comptes nationaux trimestriels sont disponibles pour le 4</a:t>
            </a:r>
            <a:r>
              <a:rPr lang="fr-FR" baseline="30000" dirty="0" smtClean="0"/>
              <a:t>ième</a:t>
            </a:r>
            <a:r>
              <a:rPr lang="fr-FR" dirty="0" smtClean="0"/>
              <a:t> trimestre de 2013 et pour le 1</a:t>
            </a:r>
            <a:r>
              <a:rPr lang="fr-FR" baseline="30000" dirty="0" smtClean="0"/>
              <a:t>ier </a:t>
            </a:r>
            <a:r>
              <a:rPr lang="fr-FR" dirty="0" smtClean="0"/>
              <a:t> et 1I</a:t>
            </a:r>
            <a:r>
              <a:rPr lang="fr-FR" baseline="30000" dirty="0" smtClean="0"/>
              <a:t>ième</a:t>
            </a:r>
            <a:r>
              <a:rPr lang="fr-FR" dirty="0" smtClean="0"/>
              <a:t> trimestre de 2014.</a:t>
            </a:r>
          </a:p>
          <a:p>
            <a:endParaRPr lang="fr-FR" dirty="0"/>
          </a:p>
          <a:p>
            <a:pPr marL="0" indent="0">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13</a:t>
            </a:fld>
            <a:endParaRPr lang="fr-BE" dirty="0"/>
          </a:p>
        </p:txBody>
      </p:sp>
    </p:spTree>
    <p:extLst>
      <p:ext uri="{BB962C8B-B14F-4D97-AF65-F5344CB8AC3E}">
        <p14:creationId xmlns="" xmlns:p14="http://schemas.microsoft.com/office/powerpoint/2010/main" val="289149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Résultats atteints à fin </a:t>
            </a:r>
            <a:r>
              <a:rPr lang="fr-FR" dirty="0" smtClean="0"/>
              <a:t>septembre </a:t>
            </a:r>
            <a:r>
              <a:rPr lang="fr-FR" dirty="0" smtClean="0"/>
              <a:t>2014 (2)</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Une première version du document de méthodologie générale des comptes nationaux trimestriels est disponible;</a:t>
            </a:r>
          </a:p>
          <a:p>
            <a:endParaRPr lang="fr-FR" dirty="0" smtClean="0"/>
          </a:p>
          <a:p>
            <a:r>
              <a:rPr lang="fr-FR" dirty="0" smtClean="0"/>
              <a:t>Les résultats obtenus (qui sont expérimentaux pour le moment) seront diffusés auprès des principaux utilisateurs pour informations et recueil des observations;</a:t>
            </a:r>
          </a:p>
          <a:p>
            <a:endParaRPr lang="fr-FR" dirty="0"/>
          </a:p>
          <a:p>
            <a:r>
              <a:rPr lang="fr-FR" dirty="0" smtClean="0"/>
              <a:t>En attendant la publication officielle (prévue pour 2015), l’INSD a déjà engagé des travaux de développement des comptes nationaux trimestriels, notamment le calcul du PIB en valeur selon l’optique demande. </a:t>
            </a:r>
          </a:p>
          <a:p>
            <a:endParaRPr lang="fr-FR" dirty="0"/>
          </a:p>
          <a:p>
            <a:pPr marL="0" indent="0">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14</a:t>
            </a:fld>
            <a:endParaRPr lang="fr-BE" dirty="0"/>
          </a:p>
        </p:txBody>
      </p:sp>
    </p:spTree>
    <p:extLst>
      <p:ext uri="{BB962C8B-B14F-4D97-AF65-F5344CB8AC3E}">
        <p14:creationId xmlns="" xmlns:p14="http://schemas.microsoft.com/office/powerpoint/2010/main" val="161335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Résultats atteints à fin </a:t>
            </a:r>
            <a:r>
              <a:rPr lang="fr-FR" dirty="0" smtClean="0"/>
              <a:t>septembre </a:t>
            </a:r>
            <a:r>
              <a:rPr lang="fr-FR" dirty="0" smtClean="0"/>
              <a:t>2014 (3)</a:t>
            </a:r>
            <a:endParaRPr lang="fr-FR" dirty="0"/>
          </a:p>
        </p:txBody>
      </p:sp>
      <p:sp>
        <p:nvSpPr>
          <p:cNvPr id="3" name="Espace réservé du contenu 2"/>
          <p:cNvSpPr>
            <a:spLocks noGrp="1"/>
          </p:cNvSpPr>
          <p:nvPr>
            <p:ph sz="quarter" idx="1"/>
          </p:nvPr>
        </p:nvSpPr>
        <p:spPr>
          <a:xfrm>
            <a:off x="5940152" y="1268760"/>
            <a:ext cx="2880320" cy="4968552"/>
          </a:xfrm>
        </p:spPr>
        <p:txBody>
          <a:bodyPr>
            <a:normAutofit fontScale="62500" lnSpcReduction="20000"/>
          </a:bodyPr>
          <a:lstStyle/>
          <a:p>
            <a:r>
              <a:rPr lang="fr-FR" dirty="0" smtClean="0"/>
              <a:t>Les premiers résultats ont mis en lumière une série du PIB trimestriel qui est saisonnière au Burkina Faso.</a:t>
            </a:r>
          </a:p>
          <a:p>
            <a:endParaRPr lang="fr-FR" dirty="0"/>
          </a:p>
          <a:p>
            <a:r>
              <a:rPr lang="fr-FR" dirty="0" smtClean="0"/>
              <a:t>Ce résultat est lié au fait que les principales récoltes agricoles interviennent au 4</a:t>
            </a:r>
            <a:r>
              <a:rPr lang="fr-FR" baseline="30000" dirty="0" smtClean="0"/>
              <a:t>ième</a:t>
            </a:r>
            <a:r>
              <a:rPr lang="fr-FR" dirty="0" smtClean="0"/>
              <a:t> trimestre. </a:t>
            </a:r>
          </a:p>
          <a:p>
            <a:pPr marL="0" indent="0">
              <a:buNone/>
            </a:pPr>
            <a:endParaRPr lang="fr-FR" dirty="0"/>
          </a:p>
          <a:p>
            <a:r>
              <a:rPr lang="fr-FR" dirty="0" smtClean="0"/>
              <a:t>En outre,  des saisonnalités ont été constatées sur certaines branches d’activité du secondaire et du tertiaire. </a:t>
            </a:r>
          </a:p>
          <a:p>
            <a:pPr marL="0" indent="0">
              <a:buNone/>
            </a:pPr>
            <a:endParaRPr lang="fr-FR" dirty="0" smtClean="0"/>
          </a:p>
          <a:p>
            <a:r>
              <a:rPr lang="fr-FR" dirty="0" smtClean="0"/>
              <a:t>D ’où  l’intérêt de calculer un PIB trimestriel corrigé des variations saisonnières.</a:t>
            </a: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15</a:t>
            </a:fld>
            <a:endParaRPr lang="fr-BE" dirty="0"/>
          </a:p>
        </p:txBody>
      </p:sp>
      <p:graphicFrame>
        <p:nvGraphicFramePr>
          <p:cNvPr id="8" name="Graphique 7"/>
          <p:cNvGraphicFramePr>
            <a:graphicFrameLocks noGrp="1"/>
          </p:cNvGraphicFramePr>
          <p:nvPr/>
        </p:nvGraphicFramePr>
        <p:xfrm>
          <a:off x="357158" y="1214422"/>
          <a:ext cx="5500726" cy="4000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09284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amond(in)">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Graphic spid="8"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Résultats atteints à fin </a:t>
            </a:r>
            <a:r>
              <a:rPr lang="fr-FR" dirty="0" smtClean="0"/>
              <a:t>septembre </a:t>
            </a:r>
            <a:r>
              <a:rPr lang="fr-FR" dirty="0" smtClean="0"/>
              <a:t>2014 (3)</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16</a:t>
            </a:fld>
            <a:endParaRPr lang="fr-BE" dirty="0"/>
          </a:p>
        </p:txBody>
      </p:sp>
      <p:graphicFrame>
        <p:nvGraphicFramePr>
          <p:cNvPr id="5" name="Tableau 4"/>
          <p:cNvGraphicFramePr>
            <a:graphicFrameLocks noGrp="1"/>
          </p:cNvGraphicFramePr>
          <p:nvPr/>
        </p:nvGraphicFramePr>
        <p:xfrm>
          <a:off x="428596" y="1262025"/>
          <a:ext cx="8286807" cy="5197040"/>
        </p:xfrm>
        <a:graphic>
          <a:graphicData uri="http://schemas.openxmlformats.org/drawingml/2006/table">
            <a:tbl>
              <a:tblPr/>
              <a:tblGrid>
                <a:gridCol w="2024362"/>
                <a:gridCol w="516420"/>
                <a:gridCol w="516420"/>
                <a:gridCol w="516420"/>
                <a:gridCol w="516420"/>
                <a:gridCol w="516420"/>
                <a:gridCol w="526747"/>
                <a:gridCol w="454448"/>
                <a:gridCol w="454448"/>
                <a:gridCol w="454448"/>
                <a:gridCol w="454448"/>
                <a:gridCol w="454448"/>
                <a:gridCol w="440679"/>
                <a:gridCol w="440679"/>
              </a:tblGrid>
              <a:tr h="316659">
                <a:tc gridSpan="6">
                  <a:txBody>
                    <a:bodyPr/>
                    <a:lstStyle/>
                    <a:p>
                      <a:pPr algn="ctr" fontAlgn="ctr"/>
                      <a:r>
                        <a:rPr lang="fr-FR" sz="1200" b="1" i="0" u="none" strike="noStrike" dirty="0">
                          <a:solidFill>
                            <a:srgbClr val="000000"/>
                          </a:solidFill>
                          <a:latin typeface="Calibri"/>
                        </a:rPr>
                        <a:t>PIB Trimestriel CVS à prix constant de 1999, selon l'optique production</a:t>
                      </a:r>
                    </a:p>
                  </a:txBody>
                  <a:tcPr marL="6538" marR="6538" marT="653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algn="ctr" fontAlgn="b"/>
                      <a:r>
                        <a:rPr lang="fr-FR" sz="1000" b="0" i="0" u="none" strike="noStrike" dirty="0">
                          <a:solidFill>
                            <a:srgbClr val="000000"/>
                          </a:solidFill>
                          <a:latin typeface="Calibri"/>
                        </a:rPr>
                        <a:t>Evolutions par rapport au trimestre précédent</a:t>
                      </a:r>
                    </a:p>
                  </a:txBody>
                  <a:tcPr marL="6538" marR="6538" marT="653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b"/>
                      <a:r>
                        <a:rPr lang="fr-FR" sz="1000" b="0" i="0" u="none" strike="noStrike" dirty="0">
                          <a:solidFill>
                            <a:srgbClr val="000000"/>
                          </a:solidFill>
                          <a:latin typeface="Calibri"/>
                        </a:rPr>
                        <a:t>Evolutions en glissements annuels</a:t>
                      </a:r>
                    </a:p>
                  </a:txBody>
                  <a:tcPr marL="6538" marR="6538" marT="6538"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ctr" fontAlgn="ctr"/>
                      <a:r>
                        <a:rPr lang="fr-FR" sz="1000" b="0" i="0" u="none" strike="noStrike" dirty="0">
                          <a:solidFill>
                            <a:srgbClr val="000000"/>
                          </a:solidFill>
                          <a:latin typeface="Calibri"/>
                        </a:rPr>
                        <a:t>Croissances annuelles</a:t>
                      </a:r>
                    </a:p>
                  </a:txBody>
                  <a:tcPr marL="6538" marR="6538" marT="6538"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250381">
                <a:tc>
                  <a:txBody>
                    <a:bodyPr/>
                    <a:lstStyle/>
                    <a:p>
                      <a:pPr algn="l" fontAlgn="ctr"/>
                      <a:r>
                        <a:rPr lang="fr-FR" sz="1200" b="0" i="0" u="none" strike="noStrike" dirty="0">
                          <a:solidFill>
                            <a:srgbClr val="000000"/>
                          </a:solidFill>
                          <a:latin typeface="Calibri"/>
                        </a:rPr>
                        <a:t>Libellé</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0" i="0" u="none" strike="noStrike" dirty="0">
                          <a:solidFill>
                            <a:srgbClr val="000000"/>
                          </a:solidFill>
                          <a:latin typeface="Calibri"/>
                        </a:rPr>
                        <a:t>T2_2013</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0" i="0" u="none" strike="noStrike" dirty="0">
                          <a:solidFill>
                            <a:srgbClr val="000000"/>
                          </a:solidFill>
                          <a:latin typeface="Calibri"/>
                        </a:rPr>
                        <a:t>T3_2013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0" i="0" u="none" strike="noStrike">
                          <a:solidFill>
                            <a:srgbClr val="000000"/>
                          </a:solidFill>
                          <a:latin typeface="Calibri"/>
                        </a:rPr>
                        <a:t>T4_2013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0" i="0" u="none" strike="noStrike" dirty="0">
                          <a:solidFill>
                            <a:srgbClr val="000000"/>
                          </a:solidFill>
                          <a:latin typeface="Calibri"/>
                        </a:rPr>
                        <a:t>T1_2014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0" i="0" u="none" strike="noStrike" dirty="0">
                          <a:solidFill>
                            <a:srgbClr val="000000"/>
                          </a:solidFill>
                          <a:latin typeface="Calibri"/>
                        </a:rPr>
                        <a:t>T2_2014</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dirty="0">
                          <a:solidFill>
                            <a:srgbClr val="000000"/>
                          </a:solidFill>
                          <a:latin typeface="Calibri"/>
                        </a:rPr>
                        <a:t>T2_2013</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dirty="0">
                          <a:solidFill>
                            <a:srgbClr val="000000"/>
                          </a:solidFill>
                          <a:latin typeface="Calibri"/>
                        </a:rPr>
                        <a:t>T1_2014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dirty="0">
                          <a:solidFill>
                            <a:srgbClr val="000000"/>
                          </a:solidFill>
                          <a:latin typeface="Calibri"/>
                        </a:rPr>
                        <a:t>T2_2014</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dirty="0">
                          <a:solidFill>
                            <a:srgbClr val="000000"/>
                          </a:solidFill>
                          <a:latin typeface="Calibri"/>
                        </a:rPr>
                        <a:t>T2_2013</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dirty="0">
                          <a:solidFill>
                            <a:srgbClr val="000000"/>
                          </a:solidFill>
                          <a:latin typeface="Calibri"/>
                        </a:rPr>
                        <a:t>T1_2014</a:t>
                      </a:r>
                    </a:p>
                  </a:txBody>
                  <a:tcPr marL="6538" marR="6538" marT="6538"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dirty="0">
                          <a:solidFill>
                            <a:srgbClr val="000000"/>
                          </a:solidFill>
                          <a:latin typeface="Calibri"/>
                        </a:rPr>
                        <a:t>T2_2014</a:t>
                      </a:r>
                    </a:p>
                  </a:txBody>
                  <a:tcPr marL="6538" marR="6538" marT="6538"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dirty="0">
                          <a:solidFill>
                            <a:srgbClr val="000000"/>
                          </a:solidFill>
                          <a:latin typeface="Calibri"/>
                        </a:rPr>
                        <a:t>2012 / 2011</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900" b="0" i="0" u="none" strike="noStrike" dirty="0">
                          <a:solidFill>
                            <a:srgbClr val="000000"/>
                          </a:solidFill>
                          <a:latin typeface="Calibri"/>
                        </a:rPr>
                        <a:t>2013 / 2012</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162011">
                <a:tc>
                  <a:txBody>
                    <a:bodyPr/>
                    <a:lstStyle/>
                    <a:p>
                      <a:pPr algn="l" fontAlgn="ctr"/>
                      <a:r>
                        <a:rPr lang="fr-FR" sz="1000" b="1" i="0" u="none" strike="noStrike">
                          <a:solidFill>
                            <a:srgbClr val="000000"/>
                          </a:solidFill>
                          <a:latin typeface="Calibri"/>
                        </a:rPr>
                        <a:t>Secteur primaire</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242,5</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dirty="0">
                          <a:solidFill>
                            <a:srgbClr val="000000"/>
                          </a:solidFill>
                          <a:latin typeface="Calibri"/>
                        </a:rPr>
                        <a:t>243,6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dirty="0">
                          <a:solidFill>
                            <a:srgbClr val="000000"/>
                          </a:solidFill>
                          <a:latin typeface="Calibri"/>
                        </a:rPr>
                        <a:t>245,7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dirty="0">
                          <a:solidFill>
                            <a:srgbClr val="000000"/>
                          </a:solidFill>
                          <a:latin typeface="Calibri"/>
                        </a:rPr>
                        <a:t>253,8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255,2</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0,5</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3,3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0,6</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1,8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5,1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5,2</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8,0</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dirty="0">
                          <a:solidFill>
                            <a:srgbClr val="000000"/>
                          </a:solidFill>
                          <a:latin typeface="Calibri"/>
                        </a:rPr>
                        <a:t>1,9</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r>
              <a:tr h="144691">
                <a:tc>
                  <a:txBody>
                    <a:bodyPr/>
                    <a:lstStyle/>
                    <a:p>
                      <a:pPr algn="l" fontAlgn="ctr"/>
                      <a:r>
                        <a:rPr lang="fr-FR" sz="1000" b="0" i="0" u="none" strike="noStrike">
                          <a:solidFill>
                            <a:srgbClr val="000000"/>
                          </a:solidFill>
                          <a:latin typeface="Calibri"/>
                        </a:rPr>
                        <a:t>Agriculture</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135,3</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136,0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dirty="0">
                          <a:solidFill>
                            <a:srgbClr val="000000"/>
                          </a:solidFill>
                          <a:latin typeface="Calibri"/>
                        </a:rPr>
                        <a:t>137,5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144,8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dirty="0">
                          <a:solidFill>
                            <a:srgbClr val="000000"/>
                          </a:solidFill>
                          <a:latin typeface="Calibri"/>
                        </a:rPr>
                        <a:t>145,7</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0,5</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0,6</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1,9</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7,5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7,7</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14,8</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2,0</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0" u="none" strike="noStrike">
                          <a:solidFill>
                            <a:srgbClr val="000000"/>
                          </a:solidFill>
                          <a:latin typeface="Calibri"/>
                        </a:rPr>
                        <a:t>Elevage</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79,2</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79,4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79,9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dirty="0">
                          <a:solidFill>
                            <a:srgbClr val="000000"/>
                          </a:solidFill>
                          <a:latin typeface="Calibri"/>
                        </a:rPr>
                        <a:t>80,4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80,8</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0,5</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1,5</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2,0</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0,1</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1,5</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0" u="none" strike="noStrike">
                          <a:solidFill>
                            <a:srgbClr val="000000"/>
                          </a:solidFill>
                          <a:latin typeface="Calibri"/>
                        </a:rPr>
                        <a:t>Sylviculture, pêche et chasse</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28,0</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28,2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28,4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28,6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28,7</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0,6</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0,6</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2,8</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1,8</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dirty="0">
                          <a:solidFill>
                            <a:srgbClr val="000000"/>
                          </a:solidFill>
                          <a:latin typeface="Calibri"/>
                        </a:rPr>
                        <a:t>2,5</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r>
              <a:tr h="169375">
                <a:tc>
                  <a:txBody>
                    <a:bodyPr/>
                    <a:lstStyle/>
                    <a:p>
                      <a:pPr algn="l" fontAlgn="ctr"/>
                      <a:r>
                        <a:rPr lang="fr-FR" sz="1000" b="1" i="0" u="none" strike="noStrike">
                          <a:solidFill>
                            <a:srgbClr val="000000"/>
                          </a:solidFill>
                          <a:latin typeface="Calibri"/>
                        </a:rPr>
                        <a:t>Secteur secondaire</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220,9</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218,4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214,3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220,1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228,2</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4,5</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2,7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3,7</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11,6</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4,2</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3,3</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3,7</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dirty="0">
                          <a:solidFill>
                            <a:srgbClr val="000000"/>
                          </a:solidFill>
                          <a:latin typeface="Calibri"/>
                        </a:rPr>
                        <a:t>9,4</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r>
              <a:tr h="144691">
                <a:tc>
                  <a:txBody>
                    <a:bodyPr/>
                    <a:lstStyle/>
                    <a:p>
                      <a:pPr algn="l" fontAlgn="ctr"/>
                      <a:r>
                        <a:rPr lang="fr-FR" sz="1000" b="0" i="0" u="none" strike="noStrike">
                          <a:solidFill>
                            <a:srgbClr val="000000"/>
                          </a:solidFill>
                          <a:latin typeface="Calibri"/>
                        </a:rPr>
                        <a:t>Extraction</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31,2</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30,3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31,9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32,5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36,5</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12,3</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14,8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6,3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16,9</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-4,0</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11,7</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0" u="none" strike="noStrike">
                          <a:solidFill>
                            <a:srgbClr val="000000"/>
                          </a:solidFill>
                          <a:latin typeface="Calibri"/>
                        </a:rPr>
                        <a:t>Industrie manufacturière</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84,0</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87,0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85,9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86,1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85,7</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-0,5</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2,1</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5,0</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5,0</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1" u="none" strike="noStrike">
                          <a:solidFill>
                            <a:srgbClr val="000000"/>
                          </a:solidFill>
                          <a:latin typeface="Calibri"/>
                        </a:rPr>
                        <a:t>Agroalimentaire</a:t>
                      </a:r>
                    </a:p>
                  </a:txBody>
                  <a:tcPr marL="117683"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fr-FR" sz="1000" b="0" i="1" u="none" strike="noStrike">
                          <a:solidFill>
                            <a:srgbClr val="000000"/>
                          </a:solidFill>
                          <a:latin typeface="Calibri"/>
                        </a:rPr>
                        <a:t>46,4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46,9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47,3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47,3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47,6</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fr-FR" sz="1000" b="0" i="1" u="none" strike="noStrike">
                          <a:solidFill>
                            <a:srgbClr val="000000"/>
                          </a:solidFill>
                          <a:latin typeface="Calibri"/>
                        </a:rPr>
                        <a:t>0,0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fr-FR" sz="1000" b="0" i="1" u="none" strike="noStrike">
                          <a:solidFill>
                            <a:srgbClr val="000000"/>
                          </a:solidFill>
                          <a:latin typeface="Calibri"/>
                        </a:rPr>
                        <a:t>0,6</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fr-FR" sz="1000" b="0" i="1" u="none" strike="noStrike">
                          <a:solidFill>
                            <a:srgbClr val="000000"/>
                          </a:solidFill>
                          <a:latin typeface="Calibri"/>
                        </a:rPr>
                        <a:t>4,8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fr-FR" sz="1000" b="0" i="1" u="none" strike="noStrike">
                          <a:solidFill>
                            <a:srgbClr val="000000"/>
                          </a:solidFill>
                          <a:latin typeface="Calibri"/>
                        </a:rPr>
                        <a:t>3,2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fr-FR" sz="1000" b="0" i="1" u="none" strike="noStrike">
                          <a:solidFill>
                            <a:srgbClr val="000000"/>
                          </a:solidFill>
                          <a:latin typeface="Calibri"/>
                        </a:rPr>
                        <a:t>2,5</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fr-FR" sz="1000" b="0" i="1" u="none" strike="noStrike">
                          <a:solidFill>
                            <a:srgbClr val="000000"/>
                          </a:solidFill>
                          <a:latin typeface="Calibri"/>
                        </a:rPr>
                        <a:t>3,9</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ctr"/>
                      <a:r>
                        <a:rPr lang="fr-FR" sz="1000" b="0" i="1" u="none" strike="noStrike">
                          <a:solidFill>
                            <a:srgbClr val="000000"/>
                          </a:solidFill>
                          <a:latin typeface="Calibri"/>
                        </a:rPr>
                        <a:t>4,9</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r>
              <a:tr h="247686">
                <a:tc>
                  <a:txBody>
                    <a:bodyPr/>
                    <a:lstStyle/>
                    <a:p>
                      <a:pPr algn="l" fontAlgn="ctr"/>
                      <a:r>
                        <a:rPr lang="fr-FR" sz="1000" b="0" i="1" u="none" strike="noStrike">
                          <a:solidFill>
                            <a:srgbClr val="000000"/>
                          </a:solidFill>
                          <a:latin typeface="Calibri"/>
                        </a:rPr>
                        <a:t>Egrenage et fabrication de textiles</a:t>
                      </a:r>
                    </a:p>
                  </a:txBody>
                  <a:tcPr marL="117683"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5,9</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dirty="0">
                          <a:solidFill>
                            <a:srgbClr val="000000"/>
                          </a:solidFill>
                          <a:latin typeface="Calibri"/>
                        </a:rPr>
                        <a:t>7,9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5,9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6,0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6,0</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0,8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1,3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0,9</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14,0</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2,6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2,7</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0,5</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19,0</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44691">
                <a:tc>
                  <a:txBody>
                    <a:bodyPr/>
                    <a:lstStyle/>
                    <a:p>
                      <a:pPr algn="l" fontAlgn="ctr"/>
                      <a:r>
                        <a:rPr lang="fr-FR" sz="1000" b="0" i="1" u="none" strike="noStrike">
                          <a:solidFill>
                            <a:srgbClr val="000000"/>
                          </a:solidFill>
                          <a:latin typeface="Calibri"/>
                        </a:rPr>
                        <a:t>Bois et métaux</a:t>
                      </a:r>
                    </a:p>
                  </a:txBody>
                  <a:tcPr marL="117683"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17,9</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18,2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18,5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18,5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17,6</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1,7</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0,0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-5,0</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-5,0</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5,2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-1,7</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5,6</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fontAlgn="ctr"/>
                      <a:r>
                        <a:rPr lang="fr-FR" sz="1000" b="0" i="1" u="none" strike="noStrike">
                          <a:solidFill>
                            <a:srgbClr val="000000"/>
                          </a:solidFill>
                          <a:latin typeface="Calibri"/>
                        </a:rPr>
                        <a:t>0,0</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44691">
                <a:tc>
                  <a:txBody>
                    <a:bodyPr/>
                    <a:lstStyle/>
                    <a:p>
                      <a:pPr algn="l" fontAlgn="ctr"/>
                      <a:r>
                        <a:rPr lang="fr-FR" sz="1000" b="0" i="1" u="none" strike="noStrike">
                          <a:solidFill>
                            <a:srgbClr val="000000"/>
                          </a:solidFill>
                          <a:latin typeface="Calibri"/>
                        </a:rPr>
                        <a:t>Autres industries manufacturiés</a:t>
                      </a:r>
                    </a:p>
                  </a:txBody>
                  <a:tcPr marL="117683"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13,8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14,0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14,1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14,3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14,5</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1,2</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6,8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5,4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5,3</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10,1</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ctr"/>
                      <a:r>
                        <a:rPr lang="fr-FR" sz="1000" b="0" i="1" u="none" strike="noStrike">
                          <a:solidFill>
                            <a:srgbClr val="000000"/>
                          </a:solidFill>
                          <a:latin typeface="Calibri"/>
                        </a:rPr>
                        <a:t>6,6</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r>
              <a:tr h="144691">
                <a:tc>
                  <a:txBody>
                    <a:bodyPr/>
                    <a:lstStyle/>
                    <a:p>
                      <a:pPr algn="l" fontAlgn="ctr"/>
                      <a:r>
                        <a:rPr lang="fr-FR" sz="1000" b="0" i="0" u="none" strike="noStrike">
                          <a:solidFill>
                            <a:srgbClr val="000000"/>
                          </a:solidFill>
                          <a:latin typeface="Calibri"/>
                        </a:rPr>
                        <a:t>Energie</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20,6</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21,9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19,8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dirty="0">
                          <a:solidFill>
                            <a:srgbClr val="000000"/>
                          </a:solidFill>
                          <a:latin typeface="Calibri"/>
                        </a:rPr>
                        <a:t>21,4</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4,5</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10,6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7,9</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6,4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3,9</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5,3</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5,4</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0" u="none" strike="noStrike">
                          <a:solidFill>
                            <a:srgbClr val="000000"/>
                          </a:solidFill>
                          <a:latin typeface="Calibri"/>
                        </a:rPr>
                        <a:t>BTP</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85,1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79,2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78,6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81,7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84,6</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3,6</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21,4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-0,6</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5,2</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r" fontAlgn="ctr"/>
                      <a:r>
                        <a:rPr lang="fr-FR" sz="1000" b="0" i="0" u="none" strike="noStrike" dirty="0">
                          <a:solidFill>
                            <a:srgbClr val="000000"/>
                          </a:solidFill>
                          <a:latin typeface="Calibri"/>
                        </a:rPr>
                        <a:t>14,6</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r>
              <a:tr h="162011">
                <a:tc>
                  <a:txBody>
                    <a:bodyPr/>
                    <a:lstStyle/>
                    <a:p>
                      <a:pPr algn="l" fontAlgn="ctr"/>
                      <a:r>
                        <a:rPr lang="fr-FR" sz="1000" b="1" i="0" u="none" strike="noStrike" dirty="0">
                          <a:solidFill>
                            <a:srgbClr val="000000"/>
                          </a:solidFill>
                          <a:latin typeface="Calibri"/>
                        </a:rPr>
                        <a:t>Secteur tertiaire</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454,1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459,8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465,8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472,5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483,5</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1,2</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1,5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2,3</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6,5</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5,3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6,5</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8,4</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dirty="0">
                          <a:solidFill>
                            <a:srgbClr val="000000"/>
                          </a:solidFill>
                          <a:latin typeface="Calibri"/>
                        </a:rPr>
                        <a:t>6,2</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r>
              <a:tr h="144691">
                <a:tc>
                  <a:txBody>
                    <a:bodyPr/>
                    <a:lstStyle/>
                    <a:p>
                      <a:pPr algn="l" fontAlgn="ctr"/>
                      <a:r>
                        <a:rPr lang="fr-FR" sz="1000" b="1" i="0" u="none" strike="noStrike">
                          <a:solidFill>
                            <a:srgbClr val="000000"/>
                          </a:solidFill>
                          <a:latin typeface="Calibri"/>
                        </a:rPr>
                        <a:t>Services marchands</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279,2</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284,3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290,0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295,6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305,8</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1,7</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1,9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3,5</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9,0</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7,7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9,5</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10,3</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dirty="0">
                          <a:solidFill>
                            <a:srgbClr val="000000"/>
                          </a:solidFill>
                          <a:latin typeface="Calibri"/>
                        </a:rPr>
                        <a:t>8,6</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r>
              <a:tr h="144691">
                <a:tc>
                  <a:txBody>
                    <a:bodyPr/>
                    <a:lstStyle/>
                    <a:p>
                      <a:pPr algn="l" fontAlgn="ctr"/>
                      <a:r>
                        <a:rPr lang="fr-FR" sz="1000" b="0" i="0" u="none" strike="noStrike">
                          <a:solidFill>
                            <a:srgbClr val="000000"/>
                          </a:solidFill>
                          <a:latin typeface="Calibri"/>
                        </a:rPr>
                        <a:t>Commerce</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126,6</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128,6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130,3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132,0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136,8</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3,7</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9,1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8,1</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12,4</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8,4</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0" u="none" strike="noStrike">
                          <a:solidFill>
                            <a:srgbClr val="000000"/>
                          </a:solidFill>
                          <a:latin typeface="Calibri"/>
                        </a:rPr>
                        <a:t>Hotellerie et restauration</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17,4</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2,4</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-2,6</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1,8</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1,9</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-2,4</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0" u="none" strike="noStrike">
                          <a:solidFill>
                            <a:srgbClr val="000000"/>
                          </a:solidFill>
                          <a:latin typeface="Calibri"/>
                        </a:rPr>
                        <a:t>Transports</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10,4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10,4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10,4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10,3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10,9</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5,0</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2,2</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4,2</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9,0</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2,1</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0" u="none" strike="noStrike">
                          <a:solidFill>
                            <a:srgbClr val="000000"/>
                          </a:solidFill>
                          <a:latin typeface="Calibri"/>
                        </a:rPr>
                        <a:t>Télécommunication</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51,3</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51,5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dirty="0">
                          <a:solidFill>
                            <a:srgbClr val="000000"/>
                          </a:solidFill>
                          <a:latin typeface="Calibri"/>
                        </a:rPr>
                        <a:t>51,6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51,9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52,3</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0,6</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0,8</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2,5</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2,0</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2,3</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2,3</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0" u="none" strike="noStrike">
                          <a:solidFill>
                            <a:srgbClr val="000000"/>
                          </a:solidFill>
                          <a:latin typeface="Calibri"/>
                        </a:rPr>
                        <a:t>Services financiers</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29,8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31,2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33,4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35,2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37,8</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4,3</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7,4</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26,8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23,2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26,9</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20,6</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24,8</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0" u="none" strike="noStrike">
                          <a:solidFill>
                            <a:srgbClr val="000000"/>
                          </a:solidFill>
                          <a:latin typeface="Calibri"/>
                        </a:rPr>
                        <a:t>Autres services marchands</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44,1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45,6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47,3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49,3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50,7</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3,0</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3,0</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13,0</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15,1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15,1</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13,6</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dirty="0">
                          <a:solidFill>
                            <a:srgbClr val="000000"/>
                          </a:solidFill>
                          <a:latin typeface="Calibri"/>
                        </a:rPr>
                        <a:t>13,3</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1" i="0" u="none" strike="noStrike">
                          <a:solidFill>
                            <a:srgbClr val="000000"/>
                          </a:solidFill>
                          <a:latin typeface="Calibri"/>
                        </a:rPr>
                        <a:t>Services non marchands</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194,4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196,0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197,7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200,0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202,4</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0,8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1,2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1,2</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4,8</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3,7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4,1</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a:solidFill>
                            <a:srgbClr val="000000"/>
                          </a:solidFill>
                          <a:latin typeface="Calibri"/>
                        </a:rPr>
                        <a:t>6,9</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c>
                  <a:txBody>
                    <a:bodyPr/>
                    <a:lstStyle/>
                    <a:p>
                      <a:pPr algn="r" fontAlgn="ctr"/>
                      <a:r>
                        <a:rPr lang="fr-FR" sz="1000" b="1" i="0" u="none" strike="noStrike" dirty="0">
                          <a:solidFill>
                            <a:srgbClr val="000000"/>
                          </a:solidFill>
                          <a:latin typeface="Calibri"/>
                        </a:rPr>
                        <a:t>4,5</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CECFF"/>
                    </a:solidFill>
                  </a:tcPr>
                </a:tc>
              </a:tr>
              <a:tr h="144691">
                <a:tc>
                  <a:txBody>
                    <a:bodyPr/>
                    <a:lstStyle/>
                    <a:p>
                      <a:pPr algn="l" fontAlgn="ctr"/>
                      <a:r>
                        <a:rPr lang="fr-FR" sz="1000" b="0" i="0" u="none" strike="noStrike">
                          <a:solidFill>
                            <a:srgbClr val="000000"/>
                          </a:solidFill>
                          <a:latin typeface="Calibri"/>
                        </a:rPr>
                        <a:t>Administrations publiques</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174,0</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175,5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177,0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179,2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181,5</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0,9</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1,2</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1,3</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5,1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3,9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4,3</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7,5</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4,7</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82017">
                <a:tc>
                  <a:txBody>
                    <a:bodyPr/>
                    <a:lstStyle/>
                    <a:p>
                      <a:pPr algn="l" fontAlgn="ctr"/>
                      <a:r>
                        <a:rPr lang="fr-FR" sz="1000" b="0" i="0" u="none" strike="noStrike">
                          <a:solidFill>
                            <a:srgbClr val="000000"/>
                          </a:solidFill>
                          <a:latin typeface="Calibri"/>
                        </a:rPr>
                        <a:t>Autres services non marchands</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20,4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20,5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20,6</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20,8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20,9</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0,6</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0,6</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2,4</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2,7</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2,4</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ctr"/>
                      <a:r>
                        <a:rPr lang="fr-FR" sz="1000" b="0" i="0" u="none" strike="noStrike">
                          <a:solidFill>
                            <a:srgbClr val="000000"/>
                          </a:solidFill>
                          <a:latin typeface="Calibri"/>
                        </a:rPr>
                        <a:t>2,4</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691">
                <a:tc>
                  <a:txBody>
                    <a:bodyPr/>
                    <a:lstStyle/>
                    <a:p>
                      <a:pPr algn="l" fontAlgn="ctr"/>
                      <a:r>
                        <a:rPr lang="fr-FR" sz="1000" b="0" i="0" u="none" strike="noStrike">
                          <a:solidFill>
                            <a:srgbClr val="000000"/>
                          </a:solidFill>
                          <a:latin typeface="Calibri"/>
                        </a:rPr>
                        <a:t>SIFIM</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-19,6</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-20,5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-21,9</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-23,1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-24,8</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4,3</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5,3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7,4</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27,1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23,1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a:solidFill>
                            <a:srgbClr val="000000"/>
                          </a:solidFill>
                          <a:latin typeface="Calibri"/>
                        </a:rPr>
                        <a:t>26,7</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dirty="0">
                          <a:solidFill>
                            <a:srgbClr val="000000"/>
                          </a:solidFill>
                          <a:latin typeface="Calibri"/>
                        </a:rPr>
                        <a:t>23,0</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a:txBody>
                    <a:bodyPr/>
                    <a:lstStyle/>
                    <a:p>
                      <a:pPr algn="r" fontAlgn="ctr"/>
                      <a:r>
                        <a:rPr lang="fr-FR" sz="1000" b="0" i="0" u="none" strike="noStrike" dirty="0">
                          <a:solidFill>
                            <a:srgbClr val="000000"/>
                          </a:solidFill>
                          <a:latin typeface="Calibri"/>
                        </a:rPr>
                        <a:t>25,0</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r>
              <a:tr h="176739">
                <a:tc>
                  <a:txBody>
                    <a:bodyPr/>
                    <a:lstStyle/>
                    <a:p>
                      <a:pPr algn="l" fontAlgn="ctr"/>
                      <a:r>
                        <a:rPr lang="fr-FR" sz="1000" b="1" i="0" u="none" strike="noStrike">
                          <a:solidFill>
                            <a:srgbClr val="000000"/>
                          </a:solidFill>
                          <a:latin typeface="Calibri"/>
                        </a:rPr>
                        <a:t>Impôts et taxes</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120,1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117,5</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123,1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110,7</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115,1</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4,9</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-10,1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4,0</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8,3</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-3,4</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-4,2</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a:solidFill>
                            <a:srgbClr val="000000"/>
                          </a:solidFill>
                          <a:latin typeface="Calibri"/>
                        </a:rPr>
                        <a:t>22,4</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algn="r" fontAlgn="ctr"/>
                      <a:r>
                        <a:rPr lang="fr-FR" sz="1000" b="1" i="0" u="none" strike="noStrike" dirty="0">
                          <a:solidFill>
                            <a:srgbClr val="000000"/>
                          </a:solidFill>
                          <a:latin typeface="Calibri"/>
                        </a:rPr>
                        <a:t>10,6</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r>
              <a:tr h="220924">
                <a:tc>
                  <a:txBody>
                    <a:bodyPr/>
                    <a:lstStyle/>
                    <a:p>
                      <a:pPr algn="l" fontAlgn="ctr"/>
                      <a:r>
                        <a:rPr lang="fr-FR" sz="1000" b="1" i="0" u="none" strike="noStrike" dirty="0">
                          <a:solidFill>
                            <a:srgbClr val="000000"/>
                          </a:solidFill>
                          <a:latin typeface="Calibri"/>
                        </a:rPr>
                        <a:t>PIB</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1 037,6</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1 039,3</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1 049,0</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1 057,1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1 082,0</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2,1</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0,8</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2,4</a:t>
                      </a:r>
                    </a:p>
                  </a:txBody>
                  <a:tcPr marL="6538" marR="6538" marT="6538"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6,6</a:t>
                      </a:r>
                    </a:p>
                  </a:txBody>
                  <a:tcPr marL="6538" marR="6538" marT="6538"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4,1</a:t>
                      </a:r>
                    </a:p>
                  </a:txBody>
                  <a:tcPr marL="6538" marR="6538" marT="653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4,3</a:t>
                      </a:r>
                    </a:p>
                  </a:txBody>
                  <a:tcPr marL="6538" marR="6538" marT="653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a:solidFill>
                            <a:srgbClr val="000000"/>
                          </a:solidFill>
                          <a:latin typeface="Calibri"/>
                        </a:rPr>
                        <a:t>8,7</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ctr"/>
                      <a:r>
                        <a:rPr lang="fr-FR" sz="1000" b="1" i="0" u="none" strike="noStrike" dirty="0">
                          <a:solidFill>
                            <a:srgbClr val="000000"/>
                          </a:solidFill>
                          <a:latin typeface="Calibri"/>
                        </a:rPr>
                        <a:t>6,3</a:t>
                      </a:r>
                    </a:p>
                  </a:txBody>
                  <a:tcPr marL="6538" marR="6538" marT="653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Perspectives (1)</a:t>
            </a:r>
            <a:endParaRPr lang="fr-FR" dirty="0"/>
          </a:p>
        </p:txBody>
      </p:sp>
      <p:sp>
        <p:nvSpPr>
          <p:cNvPr id="3" name="Espace réservé du contenu 2"/>
          <p:cNvSpPr>
            <a:spLocks noGrp="1"/>
          </p:cNvSpPr>
          <p:nvPr>
            <p:ph sz="quarter" idx="1"/>
          </p:nvPr>
        </p:nvSpPr>
        <p:spPr/>
        <p:txBody>
          <a:bodyPr>
            <a:normAutofit/>
          </a:bodyPr>
          <a:lstStyle/>
          <a:p>
            <a:r>
              <a:rPr lang="fr-FR" dirty="0" smtClean="0"/>
              <a:t>Mise en place d’un comité regroupant les fournisseurs de données en vue de collecter et valider les données sources utilisées pour l’élaboration des CNT.</a:t>
            </a:r>
          </a:p>
          <a:p>
            <a:endParaRPr lang="fr-FR" dirty="0"/>
          </a:p>
          <a:p>
            <a:r>
              <a:rPr lang="fr-FR" dirty="0" smtClean="0"/>
              <a:t>Tenue de session de présentations et d’échanges sur les comptes nationaux trimestriels avec : </a:t>
            </a:r>
          </a:p>
          <a:p>
            <a:pPr lvl="1"/>
            <a:r>
              <a:rPr lang="fr-FR" dirty="0" smtClean="0"/>
              <a:t>Les principaux fournisseurs de données;  </a:t>
            </a:r>
          </a:p>
          <a:p>
            <a:pPr lvl="1"/>
            <a:r>
              <a:rPr lang="fr-FR" dirty="0" smtClean="0"/>
              <a:t>Les principaux utilisateurs de données;</a:t>
            </a:r>
          </a:p>
          <a:p>
            <a:pPr lvl="1"/>
            <a:r>
              <a:rPr lang="fr-FR" dirty="0" smtClean="0"/>
              <a:t>Le COSED</a:t>
            </a:r>
          </a:p>
          <a:p>
            <a:pPr lvl="1"/>
            <a:r>
              <a:rPr lang="fr-FR" dirty="0" smtClean="0"/>
              <a:t>Les groupes techniques de la POSEF;</a:t>
            </a:r>
          </a:p>
          <a:p>
            <a:pPr lvl="1"/>
            <a:r>
              <a:rPr lang="fr-FR" dirty="0" smtClean="0"/>
              <a:t>Le système statistique nationale;</a:t>
            </a:r>
          </a:p>
          <a:p>
            <a:endParaRPr lang="fr-FR" dirty="0" smtClean="0"/>
          </a:p>
          <a:p>
            <a:endParaRPr lang="fr-FR" dirty="0" smtClean="0"/>
          </a:p>
          <a:p>
            <a:pPr marL="274320" lvl="1" indent="0">
              <a:buNone/>
            </a:pPr>
            <a:endParaRPr lang="fr-FR" dirty="0"/>
          </a:p>
          <a:p>
            <a:endParaRPr lang="fr-FR" dirty="0"/>
          </a:p>
          <a:p>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17</a:t>
            </a:fld>
            <a:endParaRPr lang="fr-BE" dirty="0"/>
          </a:p>
        </p:txBody>
      </p:sp>
    </p:spTree>
    <p:extLst>
      <p:ext uri="{BB962C8B-B14F-4D97-AF65-F5344CB8AC3E}">
        <p14:creationId xmlns="" xmlns:p14="http://schemas.microsoft.com/office/powerpoint/2010/main" val="167433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Perspectives (2)</a:t>
            </a:r>
            <a:endParaRPr lang="fr-FR" dirty="0"/>
          </a:p>
        </p:txBody>
      </p:sp>
      <p:sp>
        <p:nvSpPr>
          <p:cNvPr id="3" name="Espace réservé du contenu 2"/>
          <p:cNvSpPr>
            <a:spLocks noGrp="1"/>
          </p:cNvSpPr>
          <p:nvPr>
            <p:ph sz="quarter" idx="1"/>
          </p:nvPr>
        </p:nvSpPr>
        <p:spPr/>
        <p:txBody>
          <a:bodyPr>
            <a:normAutofit fontScale="92500" lnSpcReduction="10000"/>
          </a:bodyPr>
          <a:lstStyle/>
          <a:p>
            <a:pPr marL="274320" lvl="1" indent="0">
              <a:buNone/>
            </a:pPr>
            <a:endParaRPr lang="fr-FR" dirty="0"/>
          </a:p>
          <a:p>
            <a:r>
              <a:rPr lang="fr-FR" dirty="0" smtClean="0"/>
              <a:t>Le développement </a:t>
            </a:r>
            <a:r>
              <a:rPr lang="fr-FR" dirty="0"/>
              <a:t>des autres statistiques </a:t>
            </a:r>
            <a:r>
              <a:rPr lang="fr-FR" dirty="0" smtClean="0"/>
              <a:t>conjoncturelles:</a:t>
            </a:r>
          </a:p>
          <a:p>
            <a:pPr lvl="1"/>
            <a:r>
              <a:rPr lang="fr-FR" dirty="0" smtClean="0"/>
              <a:t>Au niveau de l’INSD;</a:t>
            </a:r>
          </a:p>
          <a:p>
            <a:pPr lvl="1"/>
            <a:r>
              <a:rPr lang="fr-FR" dirty="0" smtClean="0"/>
              <a:t>Et au niveau des autres structures</a:t>
            </a:r>
            <a:r>
              <a:rPr lang="fr-FR" dirty="0"/>
              <a:t> </a:t>
            </a:r>
            <a:r>
              <a:rPr lang="fr-FR" dirty="0" smtClean="0"/>
              <a:t>de productions statistiques; </a:t>
            </a:r>
          </a:p>
          <a:p>
            <a:pPr lvl="1"/>
            <a:endParaRPr lang="fr-FR" dirty="0"/>
          </a:p>
          <a:p>
            <a:r>
              <a:rPr lang="fr-FR" dirty="0" smtClean="0"/>
              <a:t>Notamment la poursuite des efforts pour la mise en place des nouveaux indicateurs nécessaires pour l’élaboration des CNT : IPPI, ICA, etc.</a:t>
            </a:r>
          </a:p>
          <a:p>
            <a:endParaRPr lang="fr-FR" dirty="0"/>
          </a:p>
          <a:p>
            <a:r>
              <a:rPr lang="fr-FR" dirty="0" smtClean="0"/>
              <a:t>La sensibilisation de certaines structures clés où l’information n’est pas renseignée, soit renseignée en retard, soit renseignée sous une forme qui n’est pas directement exploitable.  Une signature de convention peut être envisagée. </a:t>
            </a:r>
          </a:p>
          <a:p>
            <a:endParaRPr lang="fr-FR" dirty="0"/>
          </a:p>
          <a:p>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18</a:t>
            </a:fld>
            <a:endParaRPr lang="fr-BE" dirty="0"/>
          </a:p>
        </p:txBody>
      </p:sp>
    </p:spTree>
    <p:extLst>
      <p:ext uri="{BB962C8B-B14F-4D97-AF65-F5344CB8AC3E}">
        <p14:creationId xmlns="" xmlns:p14="http://schemas.microsoft.com/office/powerpoint/2010/main" val="127843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Perspectives (3)</a:t>
            </a:r>
            <a:endParaRPr lang="fr-FR" dirty="0"/>
          </a:p>
        </p:txBody>
      </p:sp>
      <p:sp>
        <p:nvSpPr>
          <p:cNvPr id="3" name="Espace réservé du contenu 2"/>
          <p:cNvSpPr>
            <a:spLocks noGrp="1"/>
          </p:cNvSpPr>
          <p:nvPr>
            <p:ph sz="quarter" idx="1"/>
          </p:nvPr>
        </p:nvSpPr>
        <p:spPr/>
        <p:txBody>
          <a:bodyPr>
            <a:normAutofit/>
          </a:bodyPr>
          <a:lstStyle/>
          <a:p>
            <a:r>
              <a:rPr lang="fr-FR" dirty="0" smtClean="0"/>
              <a:t>Le processus d’estimation du PIB trimestriel (expérimental) va se poursuivre en veillant à respecter la NSDD du FMI : 90 jours au plus après la fin du trimestre.</a:t>
            </a:r>
          </a:p>
          <a:p>
            <a:pPr marL="0" indent="0">
              <a:buNone/>
            </a:pPr>
            <a:endParaRPr lang="fr-FR" dirty="0" smtClean="0"/>
          </a:p>
          <a:p>
            <a:r>
              <a:rPr lang="fr-FR" dirty="0" smtClean="0"/>
              <a:t>A la fin de chaque trimestre, le PIB trimestriel (expérimental) devra être diffusé auprès des principaux utilisateurs pour informations et avis jusqu’à la date retenu pour la diffusion officielle au large public : </a:t>
            </a:r>
            <a:r>
              <a:rPr lang="fr-FR" b="1" dirty="0" smtClean="0"/>
              <a:t>30 Juin 2015.</a:t>
            </a:r>
          </a:p>
          <a:p>
            <a:endParaRPr lang="fr-FR" sz="2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19</a:t>
            </a:fld>
            <a:endParaRPr lang="fr-BE" dirty="0"/>
          </a:p>
        </p:txBody>
      </p:sp>
    </p:spTree>
    <p:extLst>
      <p:ext uri="{BB962C8B-B14F-4D97-AF65-F5344CB8AC3E}">
        <p14:creationId xmlns="" xmlns:p14="http://schemas.microsoft.com/office/powerpoint/2010/main" val="13884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3" name="Espace réservé du contenu 2"/>
          <p:cNvSpPr>
            <a:spLocks noGrp="1"/>
          </p:cNvSpPr>
          <p:nvPr>
            <p:ph sz="quarter" idx="1"/>
          </p:nvPr>
        </p:nvSpPr>
        <p:spPr/>
        <p:txBody>
          <a:bodyPr>
            <a:normAutofit/>
          </a:bodyPr>
          <a:lstStyle/>
          <a:p>
            <a:pPr lvl="0"/>
            <a:r>
              <a:rPr lang="fr-FR" dirty="0" smtClean="0"/>
              <a:t>Contexte</a:t>
            </a:r>
          </a:p>
          <a:p>
            <a:pPr lvl="0"/>
            <a:r>
              <a:rPr lang="fr-FR" dirty="0" smtClean="0"/>
              <a:t>Aperçu méthodologique</a:t>
            </a:r>
          </a:p>
          <a:p>
            <a:pPr lvl="0"/>
            <a:r>
              <a:rPr lang="fr-FR" dirty="0" smtClean="0"/>
              <a:t>Résultats atteints à fin juin 2014</a:t>
            </a:r>
          </a:p>
          <a:p>
            <a:pPr lvl="0"/>
            <a:r>
              <a:rPr lang="fr-FR" dirty="0" smtClean="0"/>
              <a:t>Perspectives</a:t>
            </a:r>
          </a:p>
          <a:p>
            <a:pPr lvl="0"/>
            <a:r>
              <a:rPr lang="fr-FR" dirty="0" smtClean="0"/>
              <a:t>Recommandations</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dirty="0"/>
          </a:p>
        </p:txBody>
      </p:sp>
    </p:spTree>
    <p:extLst>
      <p:ext uri="{BB962C8B-B14F-4D97-AF65-F5344CB8AC3E}">
        <p14:creationId xmlns="" xmlns:p14="http://schemas.microsoft.com/office/powerpoint/2010/main" val="707737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Recommandations (1)</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20</a:t>
            </a:fld>
            <a:endParaRPr lang="fr-BE" dirty="0"/>
          </a:p>
        </p:txBody>
      </p:sp>
      <p:sp>
        <p:nvSpPr>
          <p:cNvPr id="4" name="Espace réservé du contenu 3"/>
          <p:cNvSpPr>
            <a:spLocks noGrp="1"/>
          </p:cNvSpPr>
          <p:nvPr>
            <p:ph sz="quarter" idx="1"/>
          </p:nvPr>
        </p:nvSpPr>
        <p:spPr/>
        <p:txBody>
          <a:bodyPr>
            <a:normAutofit/>
          </a:bodyPr>
          <a:lstStyle/>
          <a:p>
            <a:r>
              <a:rPr lang="fr-FR" dirty="0" smtClean="0"/>
              <a:t>Mettre à la disposition de l’INSD les ressources humaines et financières nécessaires en respectant les contraintes de calendrier de production du PIB trimestriel</a:t>
            </a:r>
          </a:p>
          <a:p>
            <a:pPr marL="0" indent="0">
              <a:buNone/>
            </a:pPr>
            <a:endParaRPr lang="fr-FR" dirty="0" smtClean="0"/>
          </a:p>
          <a:p>
            <a:r>
              <a:rPr lang="fr-FR" dirty="0" smtClean="0"/>
              <a:t>Faciliter le recrutement en vue de la mise en place d’une équipe de cadres de l’INSD dédiée aux travaux sur les comptes trimestriels</a:t>
            </a:r>
            <a:endParaRPr lang="fr-FR" dirty="0"/>
          </a:p>
        </p:txBody>
      </p:sp>
    </p:spTree>
    <p:extLst>
      <p:ext uri="{BB962C8B-B14F-4D97-AF65-F5344CB8AC3E}">
        <p14:creationId xmlns="" xmlns:p14="http://schemas.microsoft.com/office/powerpoint/2010/main" val="35454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Recommandations(2)	</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21</a:t>
            </a:fld>
            <a:endParaRPr lang="fr-BE" dirty="0"/>
          </a:p>
        </p:txBody>
      </p:sp>
      <p:sp>
        <p:nvSpPr>
          <p:cNvPr id="4" name="Espace réservé du contenu 3"/>
          <p:cNvSpPr>
            <a:spLocks noGrp="1"/>
          </p:cNvSpPr>
          <p:nvPr>
            <p:ph sz="quarter" idx="1"/>
          </p:nvPr>
        </p:nvSpPr>
        <p:spPr/>
        <p:txBody>
          <a:bodyPr/>
          <a:lstStyle/>
          <a:p>
            <a:r>
              <a:rPr lang="fr-FR" dirty="0" smtClean="0"/>
              <a:t>Mise à jour de l’année de base utilisée pour les comptes nationaux,</a:t>
            </a:r>
          </a:p>
          <a:p>
            <a:pPr>
              <a:buNone/>
            </a:pPr>
            <a:endParaRPr lang="fr-FR" dirty="0" smtClean="0"/>
          </a:p>
          <a:p>
            <a:r>
              <a:rPr lang="fr-FR" dirty="0" smtClean="0"/>
              <a:t> Utilisation des nouvelles nomenclatures (CITI rev4, CPC rev2) et des méthodologies (SCN-2008)</a:t>
            </a:r>
          </a:p>
          <a:p>
            <a:endParaRPr lang="fr-FR" dirty="0" smtClean="0"/>
          </a:p>
          <a:p>
            <a:r>
              <a:rPr lang="fr-FR" i="1" dirty="0" err="1" smtClean="0"/>
              <a:t>Rétropolation</a:t>
            </a:r>
            <a:r>
              <a:rPr lang="fr-FR" dirty="0" smtClean="0"/>
              <a:t> des séries antérieures dans la nouvelle année de base.</a:t>
            </a:r>
          </a:p>
          <a:p>
            <a:endParaRPr lang="fr-FR" dirty="0" smtClean="0"/>
          </a:p>
          <a:p>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normAutofit fontScale="90000"/>
          </a:bodyPr>
          <a:lstStyle/>
          <a:p>
            <a:r>
              <a:rPr lang="fr-FR" dirty="0" smtClean="0"/>
              <a:t>MERCI POUR VOTRE ATTENTION</a:t>
            </a:r>
            <a:endParaRPr lang="fr-FR" dirty="0"/>
          </a:p>
        </p:txBody>
      </p:sp>
      <p:sp>
        <p:nvSpPr>
          <p:cNvPr id="6" name="Sous-titre 5"/>
          <p:cNvSpPr>
            <a:spLocks noGrp="1"/>
          </p:cNvSpPr>
          <p:nvPr>
            <p:ph type="subTitle" idx="1"/>
          </p:nvPr>
        </p:nvSpPr>
        <p:spPr/>
        <p:txBody>
          <a:bodyPr/>
          <a:lstStyle/>
          <a:p>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22</a:t>
            </a:fld>
            <a:endParaRPr lang="fr-BE" dirty="0"/>
          </a:p>
        </p:txBody>
      </p:sp>
    </p:spTree>
    <p:extLst>
      <p:ext uri="{BB962C8B-B14F-4D97-AF65-F5344CB8AC3E}">
        <p14:creationId xmlns="" xmlns:p14="http://schemas.microsoft.com/office/powerpoint/2010/main" val="113080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a:t>
            </a:r>
            <a:endParaRPr lang="fr-FR" dirty="0"/>
          </a:p>
        </p:txBody>
      </p:sp>
      <p:sp>
        <p:nvSpPr>
          <p:cNvPr id="3" name="Espace réservé du contenu 2"/>
          <p:cNvSpPr>
            <a:spLocks noGrp="1"/>
          </p:cNvSpPr>
          <p:nvPr>
            <p:ph sz="quarter" idx="1"/>
          </p:nvPr>
        </p:nvSpPr>
        <p:spPr/>
        <p:txBody>
          <a:bodyPr>
            <a:normAutofit fontScale="92500" lnSpcReduction="20000"/>
          </a:bodyPr>
          <a:lstStyle/>
          <a:p>
            <a:pPr lvl="0"/>
            <a:r>
              <a:rPr lang="fr-FR" dirty="0" smtClean="0"/>
              <a:t>En mars 2010, le Burkina Faso a été retenu comme l’un des 5 pays pilotes pour la mise en place des comptes nationaux trimestriels (CNT) : projet conjoint  AFRISTAT-BAD.</a:t>
            </a:r>
          </a:p>
          <a:p>
            <a:pPr lvl="0">
              <a:buNone/>
            </a:pPr>
            <a:endParaRPr lang="fr-FR" dirty="0" smtClean="0"/>
          </a:p>
          <a:p>
            <a:pPr lvl="0"/>
            <a:r>
              <a:rPr lang="fr-FR" dirty="0" smtClean="0"/>
              <a:t>En 2011, le Burkina Faso </a:t>
            </a:r>
            <a:r>
              <a:rPr lang="fr-FR" dirty="0"/>
              <a:t>a décidé </a:t>
            </a:r>
            <a:r>
              <a:rPr lang="fr-FR" dirty="0" smtClean="0"/>
              <a:t>de </a:t>
            </a:r>
            <a:r>
              <a:rPr lang="fr-FR" dirty="0"/>
              <a:t>mettre en place </a:t>
            </a:r>
            <a:r>
              <a:rPr lang="fr-FR" dirty="0" smtClean="0"/>
              <a:t>des CNT avec </a:t>
            </a:r>
            <a:r>
              <a:rPr lang="fr-FR" dirty="0"/>
              <a:t>l’appui du Centre </a:t>
            </a:r>
            <a:r>
              <a:rPr lang="fr-FR" dirty="0" smtClean="0"/>
              <a:t>régional d’assistance </a:t>
            </a:r>
            <a:r>
              <a:rPr lang="fr-FR" dirty="0"/>
              <a:t>technique du FMI pour l’Afrique de l’Ouest (AFRITAC / OUEST</a:t>
            </a:r>
            <a:r>
              <a:rPr lang="fr-FR" dirty="0" smtClean="0"/>
              <a:t>).</a:t>
            </a:r>
            <a:endParaRPr lang="fr-FR" dirty="0"/>
          </a:p>
          <a:p>
            <a:pPr lvl="0"/>
            <a:endParaRPr lang="fr-FR" dirty="0"/>
          </a:p>
          <a:p>
            <a:pPr lvl="0" algn="just"/>
            <a:r>
              <a:rPr lang="fr-FR" dirty="0" smtClean="0"/>
              <a:t>Une première mission d’évaluation a été conduite en mars 2011 par le FMI. Cette mission a estimé qu’il était possible d’établir des CNT au Burkina Faso.</a:t>
            </a:r>
            <a:endParaRPr lang="fr-FR" dirty="0"/>
          </a:p>
          <a:p>
            <a:pPr lvl="0"/>
            <a:endParaRPr lang="fr-FR" dirty="0"/>
          </a:p>
          <a:p>
            <a:pPr lvl="0"/>
            <a:r>
              <a:rPr lang="fr-FR" dirty="0" smtClean="0"/>
              <a:t>Les travaux techniques ont véritablement démarré à partir de la deuxième mission (avril 2013).</a:t>
            </a: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3</a:t>
            </a:fld>
            <a:endParaRPr lang="fr-BE" dirty="0"/>
          </a:p>
        </p:txBody>
      </p:sp>
    </p:spTree>
    <p:extLst>
      <p:ext uri="{BB962C8B-B14F-4D97-AF65-F5344CB8AC3E}">
        <p14:creationId xmlns="" xmlns:p14="http://schemas.microsoft.com/office/powerpoint/2010/main" val="70773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OBJECTIFS</a:t>
            </a:r>
            <a:r>
              <a:rPr lang="fr-FR" dirty="0"/>
              <a:t> ET IMPORTANCE</a:t>
            </a:r>
            <a:r>
              <a:rPr lang="fr-FR" dirty="0" smtClean="0"/>
              <a:t> DES CNT(1)</a:t>
            </a:r>
            <a:endParaRPr lang="fr-FR" dirty="0"/>
          </a:p>
        </p:txBody>
      </p:sp>
      <p:sp>
        <p:nvSpPr>
          <p:cNvPr id="3" name="Espace réservé du contenu 2"/>
          <p:cNvSpPr>
            <a:spLocks noGrp="1"/>
          </p:cNvSpPr>
          <p:nvPr>
            <p:ph sz="quarter" idx="1"/>
          </p:nvPr>
        </p:nvSpPr>
        <p:spPr/>
        <p:txBody>
          <a:bodyPr>
            <a:normAutofit fontScale="92500" lnSpcReduction="10000"/>
          </a:bodyPr>
          <a:lstStyle/>
          <a:p>
            <a:pPr lvl="0"/>
            <a:r>
              <a:rPr lang="fr-FR" dirty="0" smtClean="0"/>
              <a:t>L’objectif </a:t>
            </a:r>
            <a:r>
              <a:rPr lang="fr-FR" dirty="0"/>
              <a:t>principal des comptes nationaux trimestriels </a:t>
            </a:r>
            <a:r>
              <a:rPr lang="fr-FR" dirty="0" smtClean="0"/>
              <a:t>est de fournir une </a:t>
            </a:r>
            <a:r>
              <a:rPr lang="fr-FR" dirty="0"/>
              <a:t>vision globale de l’évolution </a:t>
            </a:r>
            <a:r>
              <a:rPr lang="fr-FR" dirty="0" smtClean="0"/>
              <a:t>de l’activité économique </a:t>
            </a:r>
            <a:r>
              <a:rPr lang="fr-FR" dirty="0"/>
              <a:t>qui soit :</a:t>
            </a:r>
          </a:p>
          <a:p>
            <a:pPr lvl="1"/>
            <a:r>
              <a:rPr lang="fr-FR" dirty="0" smtClean="0"/>
              <a:t>Plus </a:t>
            </a:r>
            <a:r>
              <a:rPr lang="fr-FR" dirty="0"/>
              <a:t>récente que celle s’appuyant sur les comptes </a:t>
            </a:r>
            <a:r>
              <a:rPr lang="fr-FR" dirty="0" smtClean="0"/>
              <a:t>nationaux annuels </a:t>
            </a:r>
            <a:r>
              <a:rPr lang="fr-FR" dirty="0"/>
              <a:t> ;</a:t>
            </a:r>
          </a:p>
          <a:p>
            <a:pPr lvl="1"/>
            <a:r>
              <a:rPr lang="fr-FR" dirty="0"/>
              <a:t>Plus complète et </a:t>
            </a:r>
            <a:r>
              <a:rPr lang="fr-FR" dirty="0" smtClean="0"/>
              <a:t>fait la synthèse des indicateurs </a:t>
            </a:r>
            <a:r>
              <a:rPr lang="fr-FR" dirty="0"/>
              <a:t>conjoncturels (mensuels, trimestriels, etc</a:t>
            </a:r>
            <a:r>
              <a:rPr lang="fr-FR" dirty="0" smtClean="0"/>
              <a:t>.).</a:t>
            </a:r>
          </a:p>
          <a:p>
            <a:pPr lvl="1"/>
            <a:endParaRPr lang="fr-FR" dirty="0"/>
          </a:p>
          <a:p>
            <a:pPr lvl="0" algn="just"/>
            <a:r>
              <a:rPr lang="fr-FR" dirty="0" smtClean="0"/>
              <a:t>En effet, les comptes nationaux annuels,  s’ils fournissent une vision complète de </a:t>
            </a:r>
            <a:r>
              <a:rPr lang="fr-FR" dirty="0" smtClean="0"/>
              <a:t>l’</a:t>
            </a:r>
            <a:r>
              <a:rPr lang="fr-FR" dirty="0" err="1" smtClean="0"/>
              <a:t>act</a:t>
            </a:r>
            <a:endParaRPr lang="fr-FR" dirty="0" smtClean="0"/>
          </a:p>
          <a:p>
            <a:pPr lvl="0" algn="just"/>
            <a:r>
              <a:rPr lang="fr-FR" dirty="0" err="1" smtClean="0"/>
              <a:t>ivité</a:t>
            </a:r>
            <a:r>
              <a:rPr lang="fr-FR" dirty="0" smtClean="0"/>
              <a:t> </a:t>
            </a:r>
            <a:r>
              <a:rPr lang="fr-FR" dirty="0" smtClean="0"/>
              <a:t>économique, sortent avec un décalage </a:t>
            </a:r>
            <a:r>
              <a:rPr lang="fr-FR" dirty="0" smtClean="0"/>
              <a:t>inévitable. Il est alors </a:t>
            </a:r>
            <a:r>
              <a:rPr lang="fr-FR" dirty="0" smtClean="0"/>
              <a:t>impératif d’ exploiter l’ensemble des informations statistiques de tous les acteurs économiques qui sont produits avec des délais différents.</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4</a:t>
            </a:fld>
            <a:endParaRPr lang="fr-BE" dirty="0"/>
          </a:p>
        </p:txBody>
      </p:sp>
    </p:spTree>
    <p:extLst>
      <p:ext uri="{BB962C8B-B14F-4D97-AF65-F5344CB8AC3E}">
        <p14:creationId xmlns="" xmlns:p14="http://schemas.microsoft.com/office/powerpoint/2010/main" val="30565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OBJECTIFS ET IMPORTANCE DES </a:t>
            </a:r>
            <a:r>
              <a:rPr lang="fr-FR" dirty="0" smtClean="0"/>
              <a:t>CNT(2)</a:t>
            </a:r>
            <a:endParaRPr lang="fr-FR" dirty="0"/>
          </a:p>
        </p:txBody>
      </p:sp>
      <p:sp>
        <p:nvSpPr>
          <p:cNvPr id="3" name="Espace réservé du contenu 2"/>
          <p:cNvSpPr>
            <a:spLocks noGrp="1"/>
          </p:cNvSpPr>
          <p:nvPr>
            <p:ph sz="quarter" idx="1"/>
          </p:nvPr>
        </p:nvSpPr>
        <p:spPr/>
        <p:txBody>
          <a:bodyPr>
            <a:normAutofit fontScale="92500" lnSpcReduction="10000"/>
          </a:bodyPr>
          <a:lstStyle/>
          <a:p>
            <a:pPr marL="0" lvl="0" indent="0" algn="just">
              <a:buNone/>
            </a:pPr>
            <a:r>
              <a:rPr lang="fr-FR" dirty="0"/>
              <a:t> </a:t>
            </a:r>
            <a:r>
              <a:rPr lang="fr-FR" dirty="0" smtClean="0"/>
              <a:t>   </a:t>
            </a:r>
            <a:r>
              <a:rPr lang="fr-FR" dirty="0" smtClean="0"/>
              <a:t>Pour</a:t>
            </a:r>
            <a:r>
              <a:rPr lang="fr-FR" dirty="0" smtClean="0"/>
              <a:t> résumer </a:t>
            </a:r>
            <a:r>
              <a:rPr lang="fr-FR" dirty="0" smtClean="0"/>
              <a:t>: </a:t>
            </a:r>
          </a:p>
          <a:p>
            <a:pPr lvl="0" algn="just"/>
            <a:r>
              <a:rPr lang="fr-FR" dirty="0" smtClean="0"/>
              <a:t> Les CNT fournissent une information conjoncturelle, rapide et synthétique de l’activité économique;</a:t>
            </a:r>
          </a:p>
          <a:p>
            <a:pPr lvl="0" algn="just"/>
            <a:endParaRPr lang="fr-FR" dirty="0"/>
          </a:p>
          <a:p>
            <a:pPr lvl="0" algn="just"/>
            <a:r>
              <a:rPr lang="fr-FR" dirty="0" smtClean="0"/>
              <a:t>Elle est utile pour l’analyse économique conjoncturelle du pays;</a:t>
            </a:r>
          </a:p>
          <a:p>
            <a:pPr lvl="0" algn="just"/>
            <a:endParaRPr lang="fr-FR" dirty="0"/>
          </a:p>
          <a:p>
            <a:pPr lvl="0" algn="just"/>
            <a:r>
              <a:rPr lang="fr-FR" dirty="0" smtClean="0"/>
              <a:t>Elle est utile pour la modélisation macroéconomique;</a:t>
            </a:r>
          </a:p>
          <a:p>
            <a:pPr lvl="0" algn="just"/>
            <a:endParaRPr lang="fr-FR" dirty="0" smtClean="0"/>
          </a:p>
          <a:p>
            <a:pPr lvl="0" algn="just"/>
            <a:r>
              <a:rPr lang="fr-FR" dirty="0" smtClean="0"/>
              <a:t>La publication régulière des comptes nationaux trimestriels est une conditionnalité si un pays veut se financer à travers les marchés financiers internationaux.   </a:t>
            </a:r>
          </a:p>
          <a:p>
            <a:pPr lvl="0"/>
            <a:endParaRPr lang="fr-FR" dirty="0" smtClean="0"/>
          </a:p>
          <a:p>
            <a:pPr lvl="0"/>
            <a:endParaRPr lang="fr-FR" dirty="0"/>
          </a:p>
          <a:p>
            <a:pPr lvl="1"/>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5</a:t>
            </a:fld>
            <a:endParaRPr lang="fr-BE" dirty="0"/>
          </a:p>
        </p:txBody>
      </p:sp>
    </p:spTree>
    <p:extLst>
      <p:ext uri="{BB962C8B-B14F-4D97-AF65-F5344CB8AC3E}">
        <p14:creationId xmlns="" xmlns:p14="http://schemas.microsoft.com/office/powerpoint/2010/main" val="120121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APPERCU METHODOLOGIQUE (1)</a:t>
            </a:r>
            <a:endParaRPr lang="fr-FR" dirty="0"/>
          </a:p>
        </p:txBody>
      </p:sp>
      <p:sp>
        <p:nvSpPr>
          <p:cNvPr id="3" name="Espace réservé du contenu 2"/>
          <p:cNvSpPr>
            <a:spLocks noGrp="1"/>
          </p:cNvSpPr>
          <p:nvPr>
            <p:ph sz="quarter" idx="1"/>
          </p:nvPr>
        </p:nvSpPr>
        <p:spPr/>
        <p:txBody>
          <a:bodyPr>
            <a:normAutofit/>
          </a:bodyPr>
          <a:lstStyle/>
          <a:p>
            <a:pPr marL="0" lvl="0" indent="0" algn="just">
              <a:buNone/>
            </a:pPr>
            <a:r>
              <a:rPr lang="fr-FR" dirty="0" smtClean="0"/>
              <a:t>    </a:t>
            </a:r>
            <a:r>
              <a:rPr lang="fr-FR" b="1" dirty="0" smtClean="0"/>
              <a:t>Principes :</a:t>
            </a:r>
          </a:p>
          <a:p>
            <a:pPr lvl="0" algn="just"/>
            <a:r>
              <a:rPr lang="fr-FR" dirty="0" smtClean="0"/>
              <a:t> Si l’on calcule les comptes des quatre trimestres d’une année, la somme des comptes des quatre trimestres doit correspondre exactement au compte de l’année. </a:t>
            </a:r>
          </a:p>
          <a:p>
            <a:pPr lvl="0" algn="just"/>
            <a:endParaRPr lang="fr-FR" dirty="0"/>
          </a:p>
          <a:p>
            <a:pPr lvl="0" algn="just"/>
            <a:r>
              <a:rPr lang="fr-FR" dirty="0" smtClean="0"/>
              <a:t>Il doit donc y avoir une cohérence entre le compte annuel qui est produit classiquement par la comptabilité nationale et les quatre comptes trimestriels qui seront produits par la comptabilité trimestrielle.  </a:t>
            </a:r>
          </a:p>
          <a:p>
            <a:pPr lvl="0" algn="just"/>
            <a:endParaRPr lang="fr-FR" dirty="0" smtClean="0"/>
          </a:p>
          <a:p>
            <a:pPr marL="0" indent="0" algn="just">
              <a:buNone/>
            </a:pPr>
            <a:r>
              <a:rPr lang="fr-FR" b="1" dirty="0" smtClean="0"/>
              <a:t>    </a:t>
            </a:r>
            <a:endParaRPr lang="fr-FR" dirty="0" smtClean="0"/>
          </a:p>
          <a:p>
            <a:pPr lvl="0"/>
            <a:endParaRPr lang="fr-FR" dirty="0"/>
          </a:p>
          <a:p>
            <a:pPr lvl="1"/>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6</a:t>
            </a:fld>
            <a:endParaRPr lang="fr-BE" dirty="0"/>
          </a:p>
        </p:txBody>
      </p:sp>
    </p:spTree>
    <p:extLst>
      <p:ext uri="{BB962C8B-B14F-4D97-AF65-F5344CB8AC3E}">
        <p14:creationId xmlns="" xmlns:p14="http://schemas.microsoft.com/office/powerpoint/2010/main" val="319840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APPERCU METHODOLOGIQUE (2)</a:t>
            </a:r>
            <a:endParaRPr lang="fr-FR" dirty="0"/>
          </a:p>
        </p:txBody>
      </p:sp>
      <p:sp>
        <p:nvSpPr>
          <p:cNvPr id="3" name="Espace réservé du contenu 2"/>
          <p:cNvSpPr>
            <a:spLocks noGrp="1"/>
          </p:cNvSpPr>
          <p:nvPr>
            <p:ph sz="quarter" idx="1"/>
          </p:nvPr>
        </p:nvSpPr>
        <p:spPr/>
        <p:txBody>
          <a:bodyPr>
            <a:normAutofit lnSpcReduction="10000"/>
          </a:bodyPr>
          <a:lstStyle/>
          <a:p>
            <a:pPr marL="0" indent="0" algn="just">
              <a:buNone/>
            </a:pPr>
            <a:r>
              <a:rPr lang="fr-FR" b="1" dirty="0" smtClean="0"/>
              <a:t>    2 méthodes / approches possibles :</a:t>
            </a:r>
            <a:endParaRPr lang="fr-FR" b="1" dirty="0"/>
          </a:p>
          <a:p>
            <a:pPr lvl="0" algn="just"/>
            <a:endParaRPr lang="fr-FR" dirty="0"/>
          </a:p>
          <a:p>
            <a:pPr lvl="0" algn="just"/>
            <a:r>
              <a:rPr lang="fr-FR" b="1" dirty="0" smtClean="0"/>
              <a:t>1. La méthode directe </a:t>
            </a:r>
            <a:r>
              <a:rPr lang="fr-FR" dirty="0" smtClean="0"/>
              <a:t>: on calcule directement les comptes trimestriels à partir des mêmes sources de données que les comptes annuels (bilans des entreprises, comptes de l’Etat, rapports des associations et </a:t>
            </a:r>
            <a:r>
              <a:rPr lang="fr-FR" dirty="0" err="1" smtClean="0"/>
              <a:t>ong</a:t>
            </a:r>
            <a:r>
              <a:rPr lang="fr-FR" dirty="0" smtClean="0"/>
              <a:t>, etc.)</a:t>
            </a:r>
          </a:p>
          <a:p>
            <a:pPr lvl="0" algn="just"/>
            <a:endParaRPr lang="fr-FR" dirty="0" smtClean="0"/>
          </a:p>
          <a:p>
            <a:pPr lvl="1" algn="just"/>
            <a:r>
              <a:rPr lang="fr-FR" dirty="0" smtClean="0"/>
              <a:t>Cette méthode suppose par exemple que l’on dispose des bilans trimestriels des entreprises;</a:t>
            </a:r>
          </a:p>
          <a:p>
            <a:pPr lvl="1" algn="just"/>
            <a:endParaRPr lang="fr-FR" dirty="0" smtClean="0"/>
          </a:p>
          <a:p>
            <a:pPr lvl="1" algn="just"/>
            <a:r>
              <a:rPr lang="fr-FR" dirty="0" smtClean="0"/>
              <a:t>Seuls quelques pays avancés réussissent à le faire : Etats unis par exemple. </a:t>
            </a:r>
          </a:p>
          <a:p>
            <a:pPr lvl="0" algn="just"/>
            <a:endParaRPr lang="fr-FR" dirty="0"/>
          </a:p>
          <a:p>
            <a:pPr lvl="0"/>
            <a:endParaRPr lang="fr-FR" dirty="0"/>
          </a:p>
          <a:p>
            <a:pPr lvl="1"/>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7</a:t>
            </a:fld>
            <a:endParaRPr lang="fr-BE" dirty="0"/>
          </a:p>
        </p:txBody>
      </p:sp>
    </p:spTree>
    <p:extLst>
      <p:ext uri="{BB962C8B-B14F-4D97-AF65-F5344CB8AC3E}">
        <p14:creationId xmlns="" xmlns:p14="http://schemas.microsoft.com/office/powerpoint/2010/main" val="167703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APPERCU METHODOLOGIQUE (3)</a:t>
            </a:r>
            <a:endParaRPr lang="fr-FR" dirty="0"/>
          </a:p>
        </p:txBody>
      </p:sp>
      <p:sp>
        <p:nvSpPr>
          <p:cNvPr id="3" name="Espace réservé du contenu 2"/>
          <p:cNvSpPr>
            <a:spLocks noGrp="1"/>
          </p:cNvSpPr>
          <p:nvPr>
            <p:ph sz="quarter" idx="1"/>
          </p:nvPr>
        </p:nvSpPr>
        <p:spPr/>
        <p:txBody>
          <a:bodyPr>
            <a:normAutofit fontScale="92500" lnSpcReduction="20000"/>
          </a:bodyPr>
          <a:lstStyle/>
          <a:p>
            <a:pPr marL="0" indent="0" algn="just">
              <a:buNone/>
            </a:pPr>
            <a:r>
              <a:rPr lang="fr-FR" b="1" dirty="0" smtClean="0"/>
              <a:t>    </a:t>
            </a:r>
            <a:endParaRPr lang="fr-FR" dirty="0"/>
          </a:p>
          <a:p>
            <a:pPr lvl="0" algn="just"/>
            <a:r>
              <a:rPr lang="fr-FR" b="1" dirty="0" smtClean="0"/>
              <a:t>II. La méthode indirecte ou approche par indicateur</a:t>
            </a:r>
            <a:r>
              <a:rPr lang="fr-FR" dirty="0" smtClean="0"/>
              <a:t> :  Pour chaque domaine de l’activité, on identifie des indicateurs dont l’évolution est étroitement corrélée à celle de l’activité du domaine concerné.  Ces indicateurs vont permettre d’estimer les comptes trimestriels ( c’est l’étape d’</a:t>
            </a:r>
            <a:r>
              <a:rPr lang="fr-FR" b="1" dirty="0" smtClean="0"/>
              <a:t>étalonnage</a:t>
            </a:r>
            <a:r>
              <a:rPr lang="fr-FR" dirty="0" smtClean="0"/>
              <a:t>).  Logiquement, sur le passé, la somme des quatre comptes trimestriels doit être égale au compte annuel (c’est l’étape de </a:t>
            </a:r>
            <a:r>
              <a:rPr lang="fr-FR" b="1" dirty="0" smtClean="0"/>
              <a:t>calage</a:t>
            </a:r>
            <a:r>
              <a:rPr lang="fr-FR" dirty="0" smtClean="0"/>
              <a:t>). 	</a:t>
            </a:r>
          </a:p>
          <a:p>
            <a:pPr lvl="0" algn="just"/>
            <a:endParaRPr lang="fr-FR" dirty="0" smtClean="0"/>
          </a:p>
          <a:p>
            <a:pPr lvl="1" algn="just"/>
            <a:r>
              <a:rPr lang="fr-FR" sz="2600" dirty="0" smtClean="0">
                <a:solidFill>
                  <a:schemeClr val="tx1"/>
                </a:solidFill>
              </a:rPr>
              <a:t>Cette approche semble être la plus utilisée. </a:t>
            </a:r>
          </a:p>
          <a:p>
            <a:pPr lvl="1" algn="just"/>
            <a:endParaRPr lang="fr-FR" dirty="0" smtClean="0"/>
          </a:p>
          <a:p>
            <a:pPr lvl="0" algn="just"/>
            <a:r>
              <a:rPr lang="fr-FR" dirty="0" smtClean="0"/>
              <a:t>Pour le cas des CNT du Burkina, c’est l’approche par indicateur qui a été </a:t>
            </a:r>
            <a:r>
              <a:rPr lang="fr-FR" dirty="0" smtClean="0"/>
              <a:t>adoptée.    </a:t>
            </a:r>
            <a:endParaRPr lang="fr-FR" dirty="0" smtClean="0"/>
          </a:p>
          <a:p>
            <a:pPr lvl="0"/>
            <a:endParaRPr lang="fr-FR" dirty="0" smtClean="0"/>
          </a:p>
          <a:p>
            <a:pPr lvl="0"/>
            <a:endParaRPr lang="fr-FR" dirty="0"/>
          </a:p>
          <a:p>
            <a:pPr lvl="1"/>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8</a:t>
            </a:fld>
            <a:endParaRPr lang="fr-BE" dirty="0"/>
          </a:p>
        </p:txBody>
      </p:sp>
    </p:spTree>
    <p:extLst>
      <p:ext uri="{BB962C8B-B14F-4D97-AF65-F5344CB8AC3E}">
        <p14:creationId xmlns="" xmlns:p14="http://schemas.microsoft.com/office/powerpoint/2010/main" val="404102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APPERCU METHODOLOGIQUE </a:t>
            </a:r>
            <a:r>
              <a:rPr lang="fr-FR" dirty="0" smtClean="0"/>
              <a:t>(4)</a:t>
            </a:r>
            <a:endParaRPr lang="fr-FR" dirty="0"/>
          </a:p>
        </p:txBody>
      </p:sp>
      <p:sp>
        <p:nvSpPr>
          <p:cNvPr id="3" name="Espace réservé du contenu 2"/>
          <p:cNvSpPr>
            <a:spLocks noGrp="1"/>
          </p:cNvSpPr>
          <p:nvPr>
            <p:ph sz="quarter" idx="1"/>
          </p:nvPr>
        </p:nvSpPr>
        <p:spPr>
          <a:xfrm>
            <a:off x="457200" y="1219200"/>
            <a:ext cx="8229600" cy="2353816"/>
          </a:xfrm>
        </p:spPr>
        <p:txBody>
          <a:bodyPr>
            <a:normAutofit fontScale="92500" lnSpcReduction="10000"/>
          </a:bodyPr>
          <a:lstStyle/>
          <a:p>
            <a:r>
              <a:rPr lang="fr-FR" dirty="0" smtClean="0"/>
              <a:t>L’optique offre a été retenue pour l’évaluation du PIB trimestriel en volume :    </a:t>
            </a:r>
            <a:r>
              <a:rPr lang="fr-FR" dirty="0"/>
              <a:t>∑VA + taxes </a:t>
            </a:r>
            <a:r>
              <a:rPr lang="fr-FR" dirty="0" smtClean="0"/>
              <a:t>nettes,</a:t>
            </a:r>
          </a:p>
          <a:p>
            <a:r>
              <a:rPr lang="fr-FR" dirty="0" smtClean="0"/>
              <a:t>Pour une branche donnée, l’évaluation est faite à partir d’indicateurs infra annuels sur l’activité  économique. </a:t>
            </a:r>
          </a:p>
          <a:p>
            <a:pPr marL="0" indent="0">
              <a:buNone/>
            </a:pPr>
            <a:endParaRPr lang="fr-FR" dirty="0"/>
          </a:p>
          <a:p>
            <a:pPr>
              <a:buNone/>
            </a:pPr>
            <a:r>
              <a:rPr lang="fr-FR" dirty="0"/>
              <a:t>Maquette des comptes trimestriels (secteur primaire)</a:t>
            </a:r>
          </a:p>
          <a:p>
            <a:pPr marL="0" indent="0">
              <a:buNone/>
            </a:pPr>
            <a:endParaRPr lang="fr-FR" dirty="0" smtClean="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9</a:t>
            </a:fld>
            <a:endParaRPr lang="fr-BE" dirty="0"/>
          </a:p>
        </p:txBody>
      </p:sp>
      <p:graphicFrame>
        <p:nvGraphicFramePr>
          <p:cNvPr id="7" name="Tableau 6"/>
          <p:cNvGraphicFramePr>
            <a:graphicFrameLocks noGrp="1"/>
          </p:cNvGraphicFramePr>
          <p:nvPr>
            <p:extLst>
              <p:ext uri="{D42A27DB-BD31-4B8C-83A1-F6EECF244321}">
                <p14:modId xmlns="" xmlns:p14="http://schemas.microsoft.com/office/powerpoint/2010/main" val="3022991690"/>
              </p:ext>
            </p:extLst>
          </p:nvPr>
        </p:nvGraphicFramePr>
        <p:xfrm>
          <a:off x="971600" y="3573016"/>
          <a:ext cx="6192688" cy="2776514"/>
        </p:xfrm>
        <a:graphic>
          <a:graphicData uri="http://schemas.openxmlformats.org/drawingml/2006/table">
            <a:tbl>
              <a:tblPr/>
              <a:tblGrid>
                <a:gridCol w="2192513"/>
                <a:gridCol w="2895242"/>
                <a:gridCol w="1104933"/>
              </a:tblGrid>
              <a:tr h="440049">
                <a:tc>
                  <a:txBody>
                    <a:bodyPr/>
                    <a:lstStyle/>
                    <a:p>
                      <a:pPr algn="l" fontAlgn="b"/>
                      <a:r>
                        <a:rPr lang="fr-FR" sz="1800" b="0" i="0" u="none" strike="noStrike" dirty="0">
                          <a:solidFill>
                            <a:srgbClr val="000000"/>
                          </a:solidFill>
                          <a:effectLst/>
                          <a:latin typeface="+mn-lt"/>
                        </a:rPr>
                        <a:t>Libellé</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l" fontAlgn="b"/>
                      <a:r>
                        <a:rPr lang="fr-FR" sz="1800" b="0" i="0" u="none" strike="noStrike" dirty="0">
                          <a:solidFill>
                            <a:srgbClr val="000000"/>
                          </a:solidFill>
                          <a:effectLst/>
                          <a:latin typeface="+mn-lt"/>
                        </a:rPr>
                        <a:t>Méthodes / indicateurs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800" b="0" i="0" u="none" strike="noStrike" dirty="0">
                          <a:solidFill>
                            <a:srgbClr val="000000"/>
                          </a:solidFill>
                          <a:effectLst/>
                          <a:latin typeface="+mn-lt"/>
                        </a:rPr>
                        <a:t>%  du </a:t>
                      </a:r>
                      <a:r>
                        <a:rPr lang="fr-FR" sz="1800" b="0" i="0" u="none" strike="noStrike" dirty="0" smtClean="0">
                          <a:solidFill>
                            <a:srgbClr val="000000"/>
                          </a:solidFill>
                          <a:effectLst/>
                          <a:latin typeface="+mn-lt"/>
                        </a:rPr>
                        <a:t>PIB en 2011</a:t>
                      </a:r>
                      <a:endParaRPr lang="fr-FR" sz="1800" b="0" i="0" u="none" strike="noStrike" dirty="0">
                        <a:solidFill>
                          <a:srgbClr val="000000"/>
                        </a:solidFill>
                        <a:effectLst/>
                        <a:latin typeface="+mn-lt"/>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440049">
                <a:tc>
                  <a:txBody>
                    <a:bodyPr/>
                    <a:lstStyle/>
                    <a:p>
                      <a:pPr algn="l" fontAlgn="b"/>
                      <a:r>
                        <a:rPr lang="fr-FR" sz="1800" b="1" i="0" u="none" strike="noStrike" dirty="0">
                          <a:solidFill>
                            <a:srgbClr val="000000"/>
                          </a:solidFill>
                          <a:effectLst/>
                          <a:latin typeface="+mn-lt"/>
                        </a:rPr>
                        <a:t>Secteur primaire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E6F1"/>
                    </a:solidFill>
                  </a:tcPr>
                </a:tc>
                <a:tc>
                  <a:txBody>
                    <a:bodyPr/>
                    <a:lstStyle/>
                    <a:p>
                      <a:pPr algn="l" fontAlgn="b"/>
                      <a:r>
                        <a:rPr lang="fr-FR" sz="1800" b="1" i="0" u="none" strike="noStrike" dirty="0">
                          <a:solidFill>
                            <a:srgbClr val="000000"/>
                          </a:solidFill>
                          <a:effectLst/>
                          <a:latin typeface="+mn-lt"/>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E6F1"/>
                    </a:solidFill>
                  </a:tcPr>
                </a:tc>
                <a:tc>
                  <a:txBody>
                    <a:bodyPr/>
                    <a:lstStyle/>
                    <a:p>
                      <a:pPr algn="ctr" fontAlgn="b"/>
                      <a:r>
                        <a:rPr lang="fr-FR" sz="1800" b="1" i="0" u="none" strike="noStrike" dirty="0">
                          <a:solidFill>
                            <a:srgbClr val="000000"/>
                          </a:solidFill>
                          <a:effectLst/>
                          <a:latin typeface="+mn-lt"/>
                        </a:rPr>
                        <a:t>25%</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E6F1"/>
                    </a:solidFill>
                  </a:tcPr>
                </a:tc>
              </a:tr>
              <a:tr h="820091">
                <a:tc>
                  <a:txBody>
                    <a:bodyPr/>
                    <a:lstStyle/>
                    <a:p>
                      <a:pPr algn="l" fontAlgn="ctr"/>
                      <a:r>
                        <a:rPr lang="fr-FR" sz="1800" b="0" i="0" u="none" strike="noStrike" dirty="0">
                          <a:solidFill>
                            <a:srgbClr val="000000"/>
                          </a:solidFill>
                          <a:effectLst/>
                          <a:latin typeface="+mn-lt"/>
                        </a:rPr>
                        <a:t>Agriculture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800" b="0" i="0" u="none" strike="noStrike" dirty="0">
                          <a:solidFill>
                            <a:srgbClr val="000000"/>
                          </a:solidFill>
                          <a:effectLst/>
                          <a:latin typeface="+mn-lt"/>
                        </a:rPr>
                        <a:t>Productions annuelle des variétés  + calendrier agricole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800" b="0" i="0" u="none" strike="noStrike" dirty="0">
                          <a:solidFill>
                            <a:srgbClr val="000000"/>
                          </a:solidFill>
                          <a:effectLst/>
                          <a:latin typeface="+mn-lt"/>
                        </a:rPr>
                        <a:t>13%</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400044">
                <a:tc>
                  <a:txBody>
                    <a:bodyPr/>
                    <a:lstStyle/>
                    <a:p>
                      <a:pPr algn="l" fontAlgn="ctr"/>
                      <a:r>
                        <a:rPr lang="fr-FR" sz="1800" b="0" i="0" u="none" strike="noStrike" dirty="0">
                          <a:solidFill>
                            <a:srgbClr val="000000"/>
                          </a:solidFill>
                          <a:effectLst/>
                          <a:latin typeface="+mn-lt"/>
                        </a:rPr>
                        <a:t>Elevage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l" fontAlgn="ctr"/>
                      <a:r>
                        <a:rPr lang="fr-FR" sz="1800" b="0" i="0" u="none" strike="noStrike" dirty="0">
                          <a:solidFill>
                            <a:srgbClr val="000000"/>
                          </a:solidFill>
                          <a:effectLst/>
                          <a:latin typeface="+mn-lt"/>
                        </a:rPr>
                        <a:t>Effectifs du cheptel + Lissage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ctr" fontAlgn="ctr"/>
                      <a:r>
                        <a:rPr lang="fr-FR" sz="1800" b="0" i="0" u="none" strike="noStrike" dirty="0">
                          <a:solidFill>
                            <a:srgbClr val="000000"/>
                          </a:solidFill>
                          <a:effectLst/>
                          <a:latin typeface="+mn-lt"/>
                        </a:rPr>
                        <a:t>9%</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420047">
                <a:tc>
                  <a:txBody>
                    <a:bodyPr/>
                    <a:lstStyle/>
                    <a:p>
                      <a:pPr algn="l" fontAlgn="ctr"/>
                      <a:r>
                        <a:rPr lang="fr-FR" sz="1800" b="0" i="0" u="none" strike="noStrike" dirty="0">
                          <a:solidFill>
                            <a:srgbClr val="000000"/>
                          </a:solidFill>
                          <a:effectLst/>
                          <a:latin typeface="+mn-lt"/>
                        </a:rPr>
                        <a:t>Sylviculture, pêche et chasse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l" fontAlgn="ctr"/>
                      <a:r>
                        <a:rPr lang="fr-FR" sz="1800" b="0" i="0" u="none" strike="noStrike" dirty="0">
                          <a:solidFill>
                            <a:srgbClr val="000000"/>
                          </a:solidFill>
                          <a:effectLst/>
                          <a:latin typeface="+mn-lt"/>
                        </a:rPr>
                        <a:t>Lissage direct</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fr-FR" sz="1800" b="0" i="0" u="none" strike="noStrike" dirty="0">
                          <a:solidFill>
                            <a:srgbClr val="000000"/>
                          </a:solidFill>
                          <a:effectLst/>
                          <a:latin typeface="+mn-lt"/>
                        </a:rPr>
                        <a:t>3%</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CC"/>
                    </a:solidFill>
                  </a:tcPr>
                </a:tc>
              </a:tr>
            </a:tbl>
          </a:graphicData>
        </a:graphic>
      </p:graphicFrame>
    </p:spTree>
    <p:extLst>
      <p:ext uri="{BB962C8B-B14F-4D97-AF65-F5344CB8AC3E}">
        <p14:creationId xmlns="" xmlns:p14="http://schemas.microsoft.com/office/powerpoint/2010/main" val="277535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1)">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RougJaunVert">
      <a:dk1>
        <a:srgbClr val="000000"/>
      </a:dk1>
      <a:lt1>
        <a:srgbClr val="FFFFFF"/>
      </a:lt1>
      <a:dk2>
        <a:srgbClr val="434342"/>
      </a:dk2>
      <a:lt2>
        <a:srgbClr val="CDD7D9"/>
      </a:lt2>
      <a:accent1>
        <a:srgbClr val="FF0000"/>
      </a:accent1>
      <a:accent2>
        <a:srgbClr val="FFFF00"/>
      </a:accent2>
      <a:accent3>
        <a:srgbClr val="00B050"/>
      </a:accent3>
      <a:accent4>
        <a:srgbClr val="FBA576"/>
      </a:accent4>
      <a:accent5>
        <a:srgbClr val="B2C78C"/>
      </a:accent5>
      <a:accent6>
        <a:srgbClr val="FFFF99"/>
      </a:accent6>
      <a:hlink>
        <a:srgbClr val="FDE1D1"/>
      </a:hlink>
      <a:folHlink>
        <a:srgbClr val="E5ECD8"/>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6349</TotalTime>
  <Words>1877</Words>
  <Application>Microsoft Office PowerPoint</Application>
  <PresentationFormat>Affichage à l'écran (4:3)</PresentationFormat>
  <Paragraphs>639</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Origine</vt:lpstr>
      <vt:lpstr>Projet d’implémentation des comptes nationaux trimestriels au Burkina Faso</vt:lpstr>
      <vt:lpstr>Plan de la présentation</vt:lpstr>
      <vt:lpstr>CONTEXTE</vt:lpstr>
      <vt:lpstr>OBJECTIFS ET IMPORTANCE DES CNT(1)</vt:lpstr>
      <vt:lpstr>OBJECTIFS ET IMPORTANCE DES CNT(2)</vt:lpstr>
      <vt:lpstr>APPERCU METHODOLOGIQUE (1)</vt:lpstr>
      <vt:lpstr>APPERCU METHODOLOGIQUE (2)</vt:lpstr>
      <vt:lpstr>APPERCU METHODOLOGIQUE (3)</vt:lpstr>
      <vt:lpstr>APPERCU METHODOLOGIQUE (4)</vt:lpstr>
      <vt:lpstr>APPERCU METHODOLOGIQUE (5)</vt:lpstr>
      <vt:lpstr>APPERCU METHODOLOGIQUE (6)</vt:lpstr>
      <vt:lpstr>APPERCU METHODOLOGIQUE (7)</vt:lpstr>
      <vt:lpstr>Résultats atteints à fin septembre 2014 (1)</vt:lpstr>
      <vt:lpstr>Résultats atteints à fin septembre 2014 (2)</vt:lpstr>
      <vt:lpstr>Résultats atteints à fin septembre 2014 (3)</vt:lpstr>
      <vt:lpstr>Résultats atteints à fin septembre 2014 (3)</vt:lpstr>
      <vt:lpstr>Perspectives (1)</vt:lpstr>
      <vt:lpstr>Perspectives (2)</vt:lpstr>
      <vt:lpstr>Perspectives (3)</vt:lpstr>
      <vt:lpstr>Recommandations (1)</vt:lpstr>
      <vt:lpstr>Recommandations(2) </vt:lpstr>
      <vt:lpstr>MERCI POUR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DIEUDONNE</dc:creator>
  <cp:lastModifiedBy>USER</cp:lastModifiedBy>
  <cp:revision>164</cp:revision>
  <cp:lastPrinted>2014-03-26T11:02:24Z</cp:lastPrinted>
  <dcterms:created xsi:type="dcterms:W3CDTF">2013-05-22T14:51:01Z</dcterms:created>
  <dcterms:modified xsi:type="dcterms:W3CDTF">2014-10-14T22:45:16Z</dcterms:modified>
</cp:coreProperties>
</file>