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4"/>
  </p:notesMasterIdLst>
  <p:handoutMasterIdLst>
    <p:handoutMasterId r:id="rId25"/>
  </p:handoutMasterIdLst>
  <p:sldIdLst>
    <p:sldId id="256" r:id="rId2"/>
    <p:sldId id="270" r:id="rId3"/>
    <p:sldId id="257" r:id="rId4"/>
    <p:sldId id="272" r:id="rId5"/>
    <p:sldId id="276" r:id="rId6"/>
    <p:sldId id="277" r:id="rId7"/>
    <p:sldId id="278" r:id="rId8"/>
    <p:sldId id="279" r:id="rId9"/>
    <p:sldId id="258" r:id="rId10"/>
    <p:sldId id="259" r:id="rId11"/>
    <p:sldId id="265" r:id="rId12"/>
    <p:sldId id="260" r:id="rId13"/>
    <p:sldId id="261" r:id="rId14"/>
    <p:sldId id="280" r:id="rId15"/>
    <p:sldId id="263" r:id="rId16"/>
    <p:sldId id="283" r:id="rId17"/>
    <p:sldId id="264" r:id="rId18"/>
    <p:sldId id="281" r:id="rId19"/>
    <p:sldId id="262" r:id="rId20"/>
    <p:sldId id="266" r:id="rId21"/>
    <p:sldId id="271" r:id="rId22"/>
    <p:sldId id="267" r:id="rId23"/>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569" autoAdjust="0"/>
    <p:restoredTop sz="94660"/>
  </p:normalViewPr>
  <p:slideViewPr>
    <p:cSldViewPr>
      <p:cViewPr>
        <p:scale>
          <a:sx n="80" d="100"/>
          <a:sy n="80" d="100"/>
        </p:scale>
        <p:origin x="-786" y="-25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916" y="-108"/>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G:\Comptes_trimestriels\Synth&#232;se_Pro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hart>
    <c:plotArea>
      <c:layout/>
      <c:lineChart>
        <c:grouping val="standard"/>
        <c:ser>
          <c:idx val="3"/>
          <c:order val="0"/>
          <c:tx>
            <c:strRef>
              <c:f>VA_CVS!$V$1</c:f>
              <c:strCache>
                <c:ptCount val="1"/>
                <c:pt idx="0">
                  <c:v>PIB_cvs</c:v>
                </c:pt>
              </c:strCache>
            </c:strRef>
          </c:tx>
          <c:marker>
            <c:symbol val="none"/>
          </c:marker>
          <c:cat>
            <c:numRef>
              <c:f>Primaire_brut!$A$2:$A$63</c:f>
              <c:numCache>
                <c:formatCode>dd/mm/yyyy</c:formatCode>
                <c:ptCount val="62"/>
                <c:pt idx="0">
                  <c:v>36161</c:v>
                </c:pt>
                <c:pt idx="1">
                  <c:v>36251</c:v>
                </c:pt>
                <c:pt idx="2">
                  <c:v>36342</c:v>
                </c:pt>
                <c:pt idx="3">
                  <c:v>36434</c:v>
                </c:pt>
                <c:pt idx="4">
                  <c:v>36526</c:v>
                </c:pt>
                <c:pt idx="5">
                  <c:v>36617</c:v>
                </c:pt>
                <c:pt idx="6">
                  <c:v>36708</c:v>
                </c:pt>
                <c:pt idx="7">
                  <c:v>36800</c:v>
                </c:pt>
                <c:pt idx="8">
                  <c:v>36892</c:v>
                </c:pt>
                <c:pt idx="9">
                  <c:v>36982</c:v>
                </c:pt>
                <c:pt idx="10">
                  <c:v>37073</c:v>
                </c:pt>
                <c:pt idx="11">
                  <c:v>37165</c:v>
                </c:pt>
                <c:pt idx="12">
                  <c:v>37257</c:v>
                </c:pt>
                <c:pt idx="13">
                  <c:v>37347</c:v>
                </c:pt>
                <c:pt idx="14">
                  <c:v>37438</c:v>
                </c:pt>
                <c:pt idx="15">
                  <c:v>37530</c:v>
                </c:pt>
                <c:pt idx="16">
                  <c:v>37622</c:v>
                </c:pt>
                <c:pt idx="17">
                  <c:v>37712</c:v>
                </c:pt>
                <c:pt idx="18">
                  <c:v>37803</c:v>
                </c:pt>
                <c:pt idx="19">
                  <c:v>37895</c:v>
                </c:pt>
                <c:pt idx="20">
                  <c:v>37987</c:v>
                </c:pt>
                <c:pt idx="21">
                  <c:v>38078</c:v>
                </c:pt>
                <c:pt idx="22">
                  <c:v>38169</c:v>
                </c:pt>
                <c:pt idx="23">
                  <c:v>38261</c:v>
                </c:pt>
                <c:pt idx="24">
                  <c:v>38353</c:v>
                </c:pt>
                <c:pt idx="25">
                  <c:v>38443</c:v>
                </c:pt>
                <c:pt idx="26">
                  <c:v>38534</c:v>
                </c:pt>
                <c:pt idx="27">
                  <c:v>38626</c:v>
                </c:pt>
                <c:pt idx="28">
                  <c:v>38718</c:v>
                </c:pt>
                <c:pt idx="29">
                  <c:v>38808</c:v>
                </c:pt>
                <c:pt idx="30">
                  <c:v>38899</c:v>
                </c:pt>
                <c:pt idx="31">
                  <c:v>38991</c:v>
                </c:pt>
                <c:pt idx="32">
                  <c:v>39083</c:v>
                </c:pt>
                <c:pt idx="33">
                  <c:v>39173</c:v>
                </c:pt>
                <c:pt idx="34">
                  <c:v>39264</c:v>
                </c:pt>
                <c:pt idx="35">
                  <c:v>39356</c:v>
                </c:pt>
                <c:pt idx="36">
                  <c:v>39448</c:v>
                </c:pt>
                <c:pt idx="37">
                  <c:v>39539</c:v>
                </c:pt>
                <c:pt idx="38">
                  <c:v>39630</c:v>
                </c:pt>
                <c:pt idx="39">
                  <c:v>39722</c:v>
                </c:pt>
                <c:pt idx="40">
                  <c:v>39814</c:v>
                </c:pt>
                <c:pt idx="41">
                  <c:v>39904</c:v>
                </c:pt>
                <c:pt idx="42">
                  <c:v>39995</c:v>
                </c:pt>
                <c:pt idx="43">
                  <c:v>40087</c:v>
                </c:pt>
                <c:pt idx="44">
                  <c:v>40179</c:v>
                </c:pt>
                <c:pt idx="45">
                  <c:v>40269</c:v>
                </c:pt>
                <c:pt idx="46">
                  <c:v>40360</c:v>
                </c:pt>
                <c:pt idx="47">
                  <c:v>40452</c:v>
                </c:pt>
                <c:pt idx="48">
                  <c:v>40544</c:v>
                </c:pt>
                <c:pt idx="49">
                  <c:v>40634</c:v>
                </c:pt>
                <c:pt idx="50">
                  <c:v>40725</c:v>
                </c:pt>
                <c:pt idx="51">
                  <c:v>40817</c:v>
                </c:pt>
                <c:pt idx="52">
                  <c:v>40909</c:v>
                </c:pt>
                <c:pt idx="53">
                  <c:v>41000</c:v>
                </c:pt>
                <c:pt idx="54">
                  <c:v>41091</c:v>
                </c:pt>
                <c:pt idx="55">
                  <c:v>41183</c:v>
                </c:pt>
                <c:pt idx="56">
                  <c:v>41275</c:v>
                </c:pt>
                <c:pt idx="57">
                  <c:v>41365</c:v>
                </c:pt>
                <c:pt idx="58">
                  <c:v>41456</c:v>
                </c:pt>
                <c:pt idx="59">
                  <c:v>41548</c:v>
                </c:pt>
                <c:pt idx="60">
                  <c:v>41640</c:v>
                </c:pt>
                <c:pt idx="61">
                  <c:v>41730</c:v>
                </c:pt>
              </c:numCache>
            </c:numRef>
          </c:cat>
          <c:val>
            <c:numRef>
              <c:f>VA_CVS!$V$2:$V$63</c:f>
              <c:numCache>
                <c:formatCode>0.00</c:formatCode>
                <c:ptCount val="62"/>
                <c:pt idx="0">
                  <c:v>450.18045086031884</c:v>
                </c:pt>
                <c:pt idx="1">
                  <c:v>466.8608132532695</c:v>
                </c:pt>
                <c:pt idx="2">
                  <c:v>470.10507918566765</c:v>
                </c:pt>
                <c:pt idx="3">
                  <c:v>467.8789017949963</c:v>
                </c:pt>
                <c:pt idx="4">
                  <c:v>456.00639215384876</c:v>
                </c:pt>
                <c:pt idx="5">
                  <c:v>471.7990746402059</c:v>
                </c:pt>
                <c:pt idx="6">
                  <c:v>482.8396308147797</c:v>
                </c:pt>
                <c:pt idx="7">
                  <c:v>479.49927724308662</c:v>
                </c:pt>
                <c:pt idx="8">
                  <c:v>498.33027798252948</c:v>
                </c:pt>
                <c:pt idx="9">
                  <c:v>501.43096218172047</c:v>
                </c:pt>
                <c:pt idx="10">
                  <c:v>503.94330631116276</c:v>
                </c:pt>
                <c:pt idx="11">
                  <c:v>511.24537690590779</c:v>
                </c:pt>
                <c:pt idx="12">
                  <c:v>520.64955800517782</c:v>
                </c:pt>
                <c:pt idx="13">
                  <c:v>524.86630847211347</c:v>
                </c:pt>
                <c:pt idx="14">
                  <c:v>529.44677287339823</c:v>
                </c:pt>
                <c:pt idx="15">
                  <c:v>528.37034388715449</c:v>
                </c:pt>
                <c:pt idx="16">
                  <c:v>544.63792458239777</c:v>
                </c:pt>
                <c:pt idx="17">
                  <c:v>563.33866588875935</c:v>
                </c:pt>
                <c:pt idx="18">
                  <c:v>580.27886716397302</c:v>
                </c:pt>
                <c:pt idx="19">
                  <c:v>578.04170912329823</c:v>
                </c:pt>
                <c:pt idx="20">
                  <c:v>575.82327278876539</c:v>
                </c:pt>
                <c:pt idx="21">
                  <c:v>592.56129783657332</c:v>
                </c:pt>
                <c:pt idx="22">
                  <c:v>597.00289909394371</c:v>
                </c:pt>
                <c:pt idx="23">
                  <c:v>602.70700195556333</c:v>
                </c:pt>
                <c:pt idx="24">
                  <c:v>620.0863234473145</c:v>
                </c:pt>
                <c:pt idx="25">
                  <c:v>633.62606261773089</c:v>
                </c:pt>
                <c:pt idx="26">
                  <c:v>635.4078123613773</c:v>
                </c:pt>
                <c:pt idx="27">
                  <c:v>646.05903332076343</c:v>
                </c:pt>
                <c:pt idx="28">
                  <c:v>657.06504914386551</c:v>
                </c:pt>
                <c:pt idx="29">
                  <c:v>680.59581387715389</c:v>
                </c:pt>
                <c:pt idx="30">
                  <c:v>695.01184203349794</c:v>
                </c:pt>
                <c:pt idx="31">
                  <c:v>701.46504758465244</c:v>
                </c:pt>
                <c:pt idx="32">
                  <c:v>686.79080069871304</c:v>
                </c:pt>
                <c:pt idx="33">
                  <c:v>714.41181743591039</c:v>
                </c:pt>
                <c:pt idx="34">
                  <c:v>717.4230805825606</c:v>
                </c:pt>
                <c:pt idx="35">
                  <c:v>727.13388566751496</c:v>
                </c:pt>
                <c:pt idx="36">
                  <c:v>744.5775285563542</c:v>
                </c:pt>
                <c:pt idx="37">
                  <c:v>749.78946259920747</c:v>
                </c:pt>
                <c:pt idx="38">
                  <c:v>753.74981436999565</c:v>
                </c:pt>
                <c:pt idx="39">
                  <c:v>762.8620467997963</c:v>
                </c:pt>
                <c:pt idx="40">
                  <c:v>758.98993765492003</c:v>
                </c:pt>
                <c:pt idx="41">
                  <c:v>769.49251867114253</c:v>
                </c:pt>
                <c:pt idx="42">
                  <c:v>778.11421374337124</c:v>
                </c:pt>
                <c:pt idx="43">
                  <c:v>794.58940260745021</c:v>
                </c:pt>
                <c:pt idx="44">
                  <c:v>805.47441513660453</c:v>
                </c:pt>
                <c:pt idx="45">
                  <c:v>824.05360805495832</c:v>
                </c:pt>
                <c:pt idx="46">
                  <c:v>852.2508542285027</c:v>
                </c:pt>
                <c:pt idx="47">
                  <c:v>880.9070215927577</c:v>
                </c:pt>
                <c:pt idx="48">
                  <c:v>883.19374507324312</c:v>
                </c:pt>
                <c:pt idx="49">
                  <c:v>877.35005393205847</c:v>
                </c:pt>
                <c:pt idx="50">
                  <c:v>905.86187530831353</c:v>
                </c:pt>
                <c:pt idx="51">
                  <c:v>920.02615145240213</c:v>
                </c:pt>
                <c:pt idx="52">
                  <c:v>958.04127215581116</c:v>
                </c:pt>
                <c:pt idx="53">
                  <c:v>973.1980395089804</c:v>
                </c:pt>
                <c:pt idx="54">
                  <c:v>978.43723818039621</c:v>
                </c:pt>
                <c:pt idx="55">
                  <c:v>987.85775192959386</c:v>
                </c:pt>
                <c:pt idx="56">
                  <c:v>1015.7692138509404</c:v>
                </c:pt>
                <c:pt idx="57">
                  <c:v>1037.5858523509798</c:v>
                </c:pt>
                <c:pt idx="58">
                  <c:v>1039.2868903910228</c:v>
                </c:pt>
                <c:pt idx="59">
                  <c:v>1048.9721957481822</c:v>
                </c:pt>
                <c:pt idx="60">
                  <c:v>1057.1048806722843</c:v>
                </c:pt>
                <c:pt idx="61">
                  <c:v>1082.0268732687086</c:v>
                </c:pt>
              </c:numCache>
            </c:numRef>
          </c:val>
        </c:ser>
        <c:ser>
          <c:idx val="0"/>
          <c:order val="1"/>
          <c:tx>
            <c:strRef>
              <c:f>VA_brut!$V$1</c:f>
              <c:strCache>
                <c:ptCount val="1"/>
                <c:pt idx="0">
                  <c:v>PIB_brut</c:v>
                </c:pt>
              </c:strCache>
            </c:strRef>
          </c:tx>
          <c:spPr>
            <a:ln w="25400" cap="flat" cmpd="sng" algn="ctr">
              <a:solidFill>
                <a:schemeClr val="dk1">
                  <a:shade val="50000"/>
                </a:schemeClr>
              </a:solidFill>
              <a:prstDash val="solid"/>
            </a:ln>
            <a:effectLst/>
          </c:spPr>
          <c:marker>
            <c:symbol val="none"/>
          </c:marker>
          <c:cat>
            <c:numRef>
              <c:f>Primaire_brut!$A$2:$A$63</c:f>
              <c:numCache>
                <c:formatCode>dd/mm/yyyy</c:formatCode>
                <c:ptCount val="62"/>
                <c:pt idx="0">
                  <c:v>36161</c:v>
                </c:pt>
                <c:pt idx="1">
                  <c:v>36251</c:v>
                </c:pt>
                <c:pt idx="2">
                  <c:v>36342</c:v>
                </c:pt>
                <c:pt idx="3">
                  <c:v>36434</c:v>
                </c:pt>
                <c:pt idx="4">
                  <c:v>36526</c:v>
                </c:pt>
                <c:pt idx="5">
                  <c:v>36617</c:v>
                </c:pt>
                <c:pt idx="6">
                  <c:v>36708</c:v>
                </c:pt>
                <c:pt idx="7">
                  <c:v>36800</c:v>
                </c:pt>
                <c:pt idx="8">
                  <c:v>36892</c:v>
                </c:pt>
                <c:pt idx="9">
                  <c:v>36982</c:v>
                </c:pt>
                <c:pt idx="10">
                  <c:v>37073</c:v>
                </c:pt>
                <c:pt idx="11">
                  <c:v>37165</c:v>
                </c:pt>
                <c:pt idx="12">
                  <c:v>37257</c:v>
                </c:pt>
                <c:pt idx="13">
                  <c:v>37347</c:v>
                </c:pt>
                <c:pt idx="14">
                  <c:v>37438</c:v>
                </c:pt>
                <c:pt idx="15">
                  <c:v>37530</c:v>
                </c:pt>
                <c:pt idx="16">
                  <c:v>37622</c:v>
                </c:pt>
                <c:pt idx="17">
                  <c:v>37712</c:v>
                </c:pt>
                <c:pt idx="18">
                  <c:v>37803</c:v>
                </c:pt>
                <c:pt idx="19">
                  <c:v>37895</c:v>
                </c:pt>
                <c:pt idx="20">
                  <c:v>37987</c:v>
                </c:pt>
                <c:pt idx="21">
                  <c:v>38078</c:v>
                </c:pt>
                <c:pt idx="22">
                  <c:v>38169</c:v>
                </c:pt>
                <c:pt idx="23">
                  <c:v>38261</c:v>
                </c:pt>
                <c:pt idx="24">
                  <c:v>38353</c:v>
                </c:pt>
                <c:pt idx="25">
                  <c:v>38443</c:v>
                </c:pt>
                <c:pt idx="26">
                  <c:v>38534</c:v>
                </c:pt>
                <c:pt idx="27">
                  <c:v>38626</c:v>
                </c:pt>
                <c:pt idx="28">
                  <c:v>38718</c:v>
                </c:pt>
                <c:pt idx="29">
                  <c:v>38808</c:v>
                </c:pt>
                <c:pt idx="30">
                  <c:v>38899</c:v>
                </c:pt>
                <c:pt idx="31">
                  <c:v>38991</c:v>
                </c:pt>
                <c:pt idx="32">
                  <c:v>39083</c:v>
                </c:pt>
                <c:pt idx="33">
                  <c:v>39173</c:v>
                </c:pt>
                <c:pt idx="34">
                  <c:v>39264</c:v>
                </c:pt>
                <c:pt idx="35">
                  <c:v>39356</c:v>
                </c:pt>
                <c:pt idx="36">
                  <c:v>39448</c:v>
                </c:pt>
                <c:pt idx="37">
                  <c:v>39539</c:v>
                </c:pt>
                <c:pt idx="38">
                  <c:v>39630</c:v>
                </c:pt>
                <c:pt idx="39">
                  <c:v>39722</c:v>
                </c:pt>
                <c:pt idx="40">
                  <c:v>39814</c:v>
                </c:pt>
                <c:pt idx="41">
                  <c:v>39904</c:v>
                </c:pt>
                <c:pt idx="42">
                  <c:v>39995</c:v>
                </c:pt>
                <c:pt idx="43">
                  <c:v>40087</c:v>
                </c:pt>
                <c:pt idx="44">
                  <c:v>40179</c:v>
                </c:pt>
                <c:pt idx="45">
                  <c:v>40269</c:v>
                </c:pt>
                <c:pt idx="46">
                  <c:v>40360</c:v>
                </c:pt>
                <c:pt idx="47">
                  <c:v>40452</c:v>
                </c:pt>
                <c:pt idx="48">
                  <c:v>40544</c:v>
                </c:pt>
                <c:pt idx="49">
                  <c:v>40634</c:v>
                </c:pt>
                <c:pt idx="50">
                  <c:v>40725</c:v>
                </c:pt>
                <c:pt idx="51">
                  <c:v>40817</c:v>
                </c:pt>
                <c:pt idx="52">
                  <c:v>40909</c:v>
                </c:pt>
                <c:pt idx="53">
                  <c:v>41000</c:v>
                </c:pt>
                <c:pt idx="54">
                  <c:v>41091</c:v>
                </c:pt>
                <c:pt idx="55">
                  <c:v>41183</c:v>
                </c:pt>
                <c:pt idx="56">
                  <c:v>41275</c:v>
                </c:pt>
                <c:pt idx="57">
                  <c:v>41365</c:v>
                </c:pt>
                <c:pt idx="58">
                  <c:v>41456</c:v>
                </c:pt>
                <c:pt idx="59">
                  <c:v>41548</c:v>
                </c:pt>
                <c:pt idx="60">
                  <c:v>41640</c:v>
                </c:pt>
                <c:pt idx="61">
                  <c:v>41730</c:v>
                </c:pt>
              </c:numCache>
            </c:numRef>
          </c:cat>
          <c:val>
            <c:numRef>
              <c:f>VA_brut!$V$2:$V$63</c:f>
              <c:numCache>
                <c:formatCode>0.00</c:formatCode>
                <c:ptCount val="62"/>
                <c:pt idx="0">
                  <c:v>415.97327394710123</c:v>
                </c:pt>
                <c:pt idx="1">
                  <c:v>412.43912970930961</c:v>
                </c:pt>
                <c:pt idx="2">
                  <c:v>493.22807535989369</c:v>
                </c:pt>
                <c:pt idx="3">
                  <c:v>534.2861036234865</c:v>
                </c:pt>
                <c:pt idx="4">
                  <c:v>433.89534656634049</c:v>
                </c:pt>
                <c:pt idx="5">
                  <c:v>433.91624881906648</c:v>
                </c:pt>
                <c:pt idx="6">
                  <c:v>499.06592809827407</c:v>
                </c:pt>
                <c:pt idx="7">
                  <c:v>523.61418543672175</c:v>
                </c:pt>
                <c:pt idx="8">
                  <c:v>459.44555454194006</c:v>
                </c:pt>
                <c:pt idx="9">
                  <c:v>438.75041701158722</c:v>
                </c:pt>
                <c:pt idx="10">
                  <c:v>531.86111113018774</c:v>
                </c:pt>
                <c:pt idx="11">
                  <c:v>583.48235362094601</c:v>
                </c:pt>
                <c:pt idx="12">
                  <c:v>485.43113005380224</c:v>
                </c:pt>
                <c:pt idx="13">
                  <c:v>462.81545154877813</c:v>
                </c:pt>
                <c:pt idx="14">
                  <c:v>558.15560615450852</c:v>
                </c:pt>
                <c:pt idx="15">
                  <c:v>596.89042955921957</c:v>
                </c:pt>
                <c:pt idx="16">
                  <c:v>504.70337381842279</c:v>
                </c:pt>
                <c:pt idx="17">
                  <c:v>491.42834932935443</c:v>
                </c:pt>
                <c:pt idx="18">
                  <c:v>613.4086952023481</c:v>
                </c:pt>
                <c:pt idx="19">
                  <c:v>655.58924782303279</c:v>
                </c:pt>
                <c:pt idx="20">
                  <c:v>548.17434542860462</c:v>
                </c:pt>
                <c:pt idx="21">
                  <c:v>535.40551252066484</c:v>
                </c:pt>
                <c:pt idx="22">
                  <c:v>619.12641555527671</c:v>
                </c:pt>
                <c:pt idx="23">
                  <c:v>665.26399798496016</c:v>
                </c:pt>
                <c:pt idx="24">
                  <c:v>577.75117627666521</c:v>
                </c:pt>
                <c:pt idx="25">
                  <c:v>563.73451997734605</c:v>
                </c:pt>
                <c:pt idx="26">
                  <c:v>664.18761975547409</c:v>
                </c:pt>
                <c:pt idx="27">
                  <c:v>729.36880014216956</c:v>
                </c:pt>
                <c:pt idx="28">
                  <c:v>614.96691153593508</c:v>
                </c:pt>
                <c:pt idx="29">
                  <c:v>609.24435362778411</c:v>
                </c:pt>
                <c:pt idx="30">
                  <c:v>725.41785253653779</c:v>
                </c:pt>
                <c:pt idx="31">
                  <c:v>785.02963058588853</c:v>
                </c:pt>
                <c:pt idx="32">
                  <c:v>651.20723033858769</c:v>
                </c:pt>
                <c:pt idx="33">
                  <c:v>658.84652825412149</c:v>
                </c:pt>
                <c:pt idx="34">
                  <c:v>741.03742680609139</c:v>
                </c:pt>
                <c:pt idx="35">
                  <c:v>794.22482682500345</c:v>
                </c:pt>
                <c:pt idx="36">
                  <c:v>690.41006811184263</c:v>
                </c:pt>
                <c:pt idx="37">
                  <c:v>670.94515648492904</c:v>
                </c:pt>
                <c:pt idx="38">
                  <c:v>790.6913670912852</c:v>
                </c:pt>
                <c:pt idx="39">
                  <c:v>857.81898800846704</c:v>
                </c:pt>
                <c:pt idx="40">
                  <c:v>710.35927814621709</c:v>
                </c:pt>
                <c:pt idx="41">
                  <c:v>699.81810983226296</c:v>
                </c:pt>
                <c:pt idx="42">
                  <c:v>805.12326417962549</c:v>
                </c:pt>
                <c:pt idx="43">
                  <c:v>886.36879305902232</c:v>
                </c:pt>
                <c:pt idx="44">
                  <c:v>742.2389039306961</c:v>
                </c:pt>
                <c:pt idx="45">
                  <c:v>735.69297065420085</c:v>
                </c:pt>
                <c:pt idx="46">
                  <c:v>892.26778113230944</c:v>
                </c:pt>
                <c:pt idx="47">
                  <c:v>992.4069461285294</c:v>
                </c:pt>
                <c:pt idx="48">
                  <c:v>831.1565848820153</c:v>
                </c:pt>
                <c:pt idx="49">
                  <c:v>804.86941162245819</c:v>
                </c:pt>
                <c:pt idx="50">
                  <c:v>937.30044770888162</c:v>
                </c:pt>
                <c:pt idx="51">
                  <c:v>1011.8473372560873</c:v>
                </c:pt>
                <c:pt idx="52">
                  <c:v>906.59767734476054</c:v>
                </c:pt>
                <c:pt idx="53">
                  <c:v>887.43520288294997</c:v>
                </c:pt>
                <c:pt idx="54">
                  <c:v>1010.4930150372479</c:v>
                </c:pt>
                <c:pt idx="55">
                  <c:v>1096.523880792902</c:v>
                </c:pt>
                <c:pt idx="56">
                  <c:v>949.18085473947951</c:v>
                </c:pt>
                <c:pt idx="57">
                  <c:v>952.11451876655167</c:v>
                </c:pt>
                <c:pt idx="58">
                  <c:v>1075.1532457734777</c:v>
                </c:pt>
                <c:pt idx="59">
                  <c:v>1171.5245013462818</c:v>
                </c:pt>
                <c:pt idx="60">
                  <c:v>975.05555779609278</c:v>
                </c:pt>
                <c:pt idx="61">
                  <c:v>980.45618907592302</c:v>
                </c:pt>
              </c:numCache>
            </c:numRef>
          </c:val>
        </c:ser>
        <c:marker val="1"/>
        <c:axId val="60937728"/>
        <c:axId val="60939264"/>
      </c:lineChart>
      <c:dateAx>
        <c:axId val="60937728"/>
        <c:scaling>
          <c:orientation val="minMax"/>
        </c:scaling>
        <c:axPos val="b"/>
        <c:majorGridlines/>
        <c:numFmt formatCode="dd/mm/yyyy" sourceLinked="1"/>
        <c:tickLblPos val="nextTo"/>
        <c:crossAx val="60939264"/>
        <c:crosses val="autoZero"/>
        <c:auto val="1"/>
        <c:lblOffset val="100"/>
        <c:majorUnit val="1"/>
        <c:majorTimeUnit val="years"/>
      </c:dateAx>
      <c:valAx>
        <c:axId val="60939264"/>
        <c:scaling>
          <c:orientation val="minMax"/>
        </c:scaling>
        <c:axPos val="l"/>
        <c:majorGridlines/>
        <c:numFmt formatCode="0.00" sourceLinked="1"/>
        <c:tickLblPos val="nextTo"/>
        <c:crossAx val="60937728"/>
        <c:crosses val="autoZero"/>
        <c:crossBetween val="between"/>
      </c:valAx>
    </c:plotArea>
    <c:legend>
      <c:legendPos val="b"/>
      <c:layout/>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412"/>
          </a:xfrm>
          <a:prstGeom prst="rect">
            <a:avLst/>
          </a:prstGeom>
        </p:spPr>
        <p:txBody>
          <a:bodyPr vert="horz" lIns="91440" tIns="45720" rIns="91440" bIns="45720" rtlCol="0"/>
          <a:lstStyle>
            <a:lvl1pPr algn="r">
              <a:defRPr sz="1200"/>
            </a:lvl1pPr>
          </a:lstStyle>
          <a:p>
            <a:fld id="{C110EA52-AFCB-4178-B524-D5D9F591D22F}" type="datetimeFigureOut">
              <a:rPr lang="fr-FR" smtClean="0"/>
              <a:pPr/>
              <a:t>14/10/2014</a:t>
            </a:fld>
            <a:endParaRPr lang="fr-FR"/>
          </a:p>
        </p:txBody>
      </p:sp>
      <p:sp>
        <p:nvSpPr>
          <p:cNvPr id="4" name="Espace réservé du pied de page 3"/>
          <p:cNvSpPr>
            <a:spLocks noGrp="1"/>
          </p:cNvSpPr>
          <p:nvPr>
            <p:ph type="ftr" sz="quarter" idx="2"/>
          </p:nvPr>
        </p:nvSpPr>
        <p:spPr>
          <a:xfrm>
            <a:off x="0" y="9430218"/>
            <a:ext cx="2946400" cy="49641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30218"/>
            <a:ext cx="2946400" cy="496412"/>
          </a:xfrm>
          <a:prstGeom prst="rect">
            <a:avLst/>
          </a:prstGeom>
        </p:spPr>
        <p:txBody>
          <a:bodyPr vert="horz" lIns="91440" tIns="45720" rIns="91440" bIns="45720" rtlCol="0" anchor="b"/>
          <a:lstStyle>
            <a:lvl1pPr algn="r">
              <a:defRPr sz="1200"/>
            </a:lvl1pPr>
          </a:lstStyle>
          <a:p>
            <a:fld id="{64D7D970-3B7F-4169-8A39-6221694E8528}" type="slidenum">
              <a:rPr lang="fr-FR" smtClean="0"/>
              <a:pPr/>
              <a:t>‹N°›</a:t>
            </a:fld>
            <a:endParaRPr lang="fr-FR"/>
          </a:p>
        </p:txBody>
      </p:sp>
    </p:spTree>
    <p:extLst>
      <p:ext uri="{BB962C8B-B14F-4D97-AF65-F5344CB8AC3E}">
        <p14:creationId xmlns="" xmlns:p14="http://schemas.microsoft.com/office/powerpoint/2010/main" val="2576186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412"/>
          </a:xfrm>
          <a:prstGeom prst="rect">
            <a:avLst/>
          </a:prstGeom>
        </p:spPr>
        <p:txBody>
          <a:bodyPr vert="horz" lIns="91440" tIns="45720" rIns="91440" bIns="45720" rtlCol="0"/>
          <a:lstStyle>
            <a:lvl1pPr algn="r">
              <a:defRPr sz="1200"/>
            </a:lvl1pPr>
          </a:lstStyle>
          <a:p>
            <a:fld id="{3BA411DB-170A-4A9A-A17E-675BC889AB75}" type="datetimeFigureOut">
              <a:rPr lang="fr-FR" smtClean="0"/>
              <a:pPr/>
              <a:t>14/10/2014</a:t>
            </a:fld>
            <a:endParaRPr lang="fr-FR"/>
          </a:p>
        </p:txBody>
      </p:sp>
      <p:sp>
        <p:nvSpPr>
          <p:cNvPr id="4" name="Espace réservé de l'image des diapositives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450" y="4716705"/>
            <a:ext cx="5438775" cy="4467701"/>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30218"/>
            <a:ext cx="2946400" cy="4964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30218"/>
            <a:ext cx="2946400" cy="496412"/>
          </a:xfrm>
          <a:prstGeom prst="rect">
            <a:avLst/>
          </a:prstGeom>
        </p:spPr>
        <p:txBody>
          <a:bodyPr vert="horz" lIns="91440" tIns="45720" rIns="91440" bIns="45720" rtlCol="0" anchor="b"/>
          <a:lstStyle>
            <a:lvl1pPr algn="r">
              <a:defRPr sz="1200"/>
            </a:lvl1pPr>
          </a:lstStyle>
          <a:p>
            <a:fld id="{652A6695-3744-4B39-B17C-0A5275FEDB37}" type="slidenum">
              <a:rPr lang="fr-FR" smtClean="0"/>
              <a:pPr/>
              <a:t>‹N°›</a:t>
            </a:fld>
            <a:endParaRPr lang="fr-FR"/>
          </a:p>
        </p:txBody>
      </p:sp>
    </p:spTree>
    <p:extLst>
      <p:ext uri="{BB962C8B-B14F-4D97-AF65-F5344CB8AC3E}">
        <p14:creationId xmlns="" xmlns:p14="http://schemas.microsoft.com/office/powerpoint/2010/main" val="4199908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fr-FR" smtClean="0"/>
              <a:t>Modifiez le style du titre</a:t>
            </a:r>
            <a:endParaRPr kumimoji="0" lang="en-US"/>
          </a:p>
        </p:txBody>
      </p:sp>
      <p:sp>
        <p:nvSpPr>
          <p:cNvPr id="9"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a:xfrm>
            <a:off x="6400800" y="6355080"/>
            <a:ext cx="2286000" cy="365760"/>
          </a:xfrm>
        </p:spPr>
        <p:txBody>
          <a:bodyPr/>
          <a:lstStyle>
            <a:lvl1pPr>
              <a:defRPr sz="1400"/>
            </a:lvl1pPr>
          </a:lstStyle>
          <a:p>
            <a:fld id="{D500CBEA-550F-4251-B707-0A1311D36B8E}" type="datetime1">
              <a:rPr lang="fr-FR" smtClean="0"/>
              <a:pPr/>
              <a:t>14/10/2014</a:t>
            </a:fld>
            <a:endParaRPr lang="fr-BE"/>
          </a:p>
        </p:txBody>
      </p:sp>
      <p:sp>
        <p:nvSpPr>
          <p:cNvPr id="17" name="Espace réservé du pied de page 16"/>
          <p:cNvSpPr>
            <a:spLocks noGrp="1"/>
          </p:cNvSpPr>
          <p:nvPr>
            <p:ph type="ftr" sz="quarter" idx="11"/>
          </p:nvPr>
        </p:nvSpPr>
        <p:spPr>
          <a:xfrm>
            <a:off x="2898648" y="6355080"/>
            <a:ext cx="3474720" cy="365760"/>
          </a:xfrm>
        </p:spPr>
        <p:txBody>
          <a:bodyPr/>
          <a:lstStyle/>
          <a:p>
            <a:endParaRPr lang="fr-BE"/>
          </a:p>
        </p:txBody>
      </p:sp>
      <p:sp>
        <p:nvSpPr>
          <p:cNvPr id="29" name="Espace réservé du numéro de diapositive 28"/>
          <p:cNvSpPr>
            <a:spLocks noGrp="1"/>
          </p:cNvSpPr>
          <p:nvPr>
            <p:ph type="sldNum" sz="quarter" idx="12"/>
          </p:nvPr>
        </p:nvSpPr>
        <p:spPr>
          <a:xfrm>
            <a:off x="1216152" y="6355080"/>
            <a:ext cx="1219200" cy="365760"/>
          </a:xfrm>
        </p:spPr>
        <p:txBody>
          <a:bodyPr/>
          <a:lstStyle/>
          <a:p>
            <a:fld id="{CF4668DC-857F-487D-BFFA-8C0CA5037977}" type="slidenum">
              <a:rPr lang="fr-BE" smtClean="0"/>
              <a:pPr/>
              <a:t>‹N°›</a:t>
            </a:fld>
            <a:endParaRPr lang="fr-BE"/>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2" name="Image 1"/>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3342325" y="260649"/>
            <a:ext cx="2459350" cy="1296144"/>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B0B8815-1444-492A-A3D3-3D22D97ECC15}" type="datetime1">
              <a:rPr lang="fr-FR" smtClean="0"/>
              <a:pPr/>
              <a:t>14/10/2014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E123C83-805E-4EFB-BCB4-7B65658949B4}" type="datetime1">
              <a:rPr lang="fr-FR" smtClean="0"/>
              <a:pPr/>
              <a:t>14/10/2014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
        <p:nvSpPr>
          <p:cNvPr id="7" name="Connecteur droit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le isocè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cteur droit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32E4609D-E051-4536-95AE-50E4EF3D9FA1}" type="datetime1">
              <a:rPr lang="fr-FR" smtClean="0"/>
              <a:pPr/>
              <a:t>14/10/2014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
        <p:nvSpPr>
          <p:cNvPr id="8" name="Espace réservé du contenu 7"/>
          <p:cNvSpPr>
            <a:spLocks noGrp="1"/>
          </p:cNvSpPr>
          <p:nvPr>
            <p:ph sz="quarter" idx="1"/>
          </p:nvPr>
        </p:nvSpPr>
        <p:spPr>
          <a:xfrm>
            <a:off x="457200" y="1219200"/>
            <a:ext cx="8229600" cy="493776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pic>
        <p:nvPicPr>
          <p:cNvPr id="3" name="Image 2"/>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028384" y="6309320"/>
            <a:ext cx="805492" cy="424516"/>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a:xfrm>
            <a:off x="6400800" y="6355080"/>
            <a:ext cx="2286000" cy="365760"/>
          </a:xfrm>
        </p:spPr>
        <p:txBody>
          <a:bodyPr/>
          <a:lstStyle/>
          <a:p>
            <a:fld id="{75B51744-AEC2-4704-9B69-09D9000339AB}" type="datetime1">
              <a:rPr lang="fr-FR" smtClean="0"/>
              <a:pPr/>
              <a:t>14/10/2014</a:t>
            </a:fld>
            <a:endParaRPr lang="fr-BE"/>
          </a:p>
        </p:txBody>
      </p:sp>
      <p:sp>
        <p:nvSpPr>
          <p:cNvPr id="5" name="Espace réservé du pied de page 4"/>
          <p:cNvSpPr>
            <a:spLocks noGrp="1"/>
          </p:cNvSpPr>
          <p:nvPr>
            <p:ph type="ftr" sz="quarter" idx="11"/>
          </p:nvPr>
        </p:nvSpPr>
        <p:spPr>
          <a:xfrm>
            <a:off x="2898648" y="6355080"/>
            <a:ext cx="3474720" cy="365760"/>
          </a:xfrm>
        </p:spPr>
        <p:txBody>
          <a:bodyPr/>
          <a:lstStyle/>
          <a:p>
            <a:endParaRPr lang="fr-BE"/>
          </a:p>
        </p:txBody>
      </p:sp>
      <p:sp>
        <p:nvSpPr>
          <p:cNvPr id="6" name="Espace réservé du numéro de diapositive 5"/>
          <p:cNvSpPr>
            <a:spLocks noGrp="1"/>
          </p:cNvSpPr>
          <p:nvPr>
            <p:ph type="sldNum" sz="quarter" idx="12"/>
          </p:nvPr>
        </p:nvSpPr>
        <p:spPr>
          <a:xfrm>
            <a:off x="1069848" y="6355080"/>
            <a:ext cx="1520952" cy="365760"/>
          </a:xfrm>
        </p:spPr>
        <p:txBody>
          <a:bodyPr/>
          <a:lstStyle/>
          <a:p>
            <a:fld id="{CF4668DC-857F-487D-BFFA-8C0CA5037977}" type="slidenum">
              <a:rPr lang="fr-BE" smtClean="0"/>
              <a:pPr/>
              <a:t>‹N°›</a:t>
            </a:fld>
            <a:endParaRPr lang="fr-BE"/>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0434978C-8792-4063-A338-E43913D9F319}" type="datetime1">
              <a:rPr lang="fr-FR" smtClean="0"/>
              <a:pPr/>
              <a:t>14/10/2014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9" name="Espace réservé du contenu 8"/>
          <p:cNvSpPr>
            <a:spLocks noGrp="1"/>
          </p:cNvSpPr>
          <p:nvPr>
            <p:ph sz="quarter" idx="1"/>
          </p:nvPr>
        </p:nvSpPr>
        <p:spPr>
          <a:xfrm>
            <a:off x="457200" y="1219200"/>
            <a:ext cx="4041648" cy="493776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632198" y="1216152"/>
            <a:ext cx="4041648" cy="493776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nchor="ctr"/>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E142E0F9-7C0F-4A89-8D43-197119B03ADA}" type="datetime1">
              <a:rPr lang="fr-FR" smtClean="0"/>
              <a:pPr/>
              <a:t>14/10/2014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quarter" idx="2"/>
          </p:nvPr>
        </p:nvSpPr>
        <p:spPr>
          <a:xfrm>
            <a:off x="457200" y="2133600"/>
            <a:ext cx="4038600" cy="40386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648200" y="2133600"/>
            <a:ext cx="4038600" cy="40386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F122ECD7-B278-4C3F-9AB2-F05AE80BA61D}" type="datetime1">
              <a:rPr lang="fr-FR" smtClean="0"/>
              <a:pPr/>
              <a:t>14/10/2014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8FE4180-AF1A-4BA0-A04C-B5E246BF7AFA}" type="datetime1">
              <a:rPr lang="fr-FR" smtClean="0"/>
              <a:pPr/>
              <a:t>14/10/2014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
        <p:nvSpPr>
          <p:cNvPr id="5"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CD670E69-3C6A-4703-B95E-021EC95A3619}" type="datetime1">
              <a:rPr lang="fr-FR" smtClean="0"/>
              <a:pPr/>
              <a:t>14/10/2014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cteur droit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u contenu 11"/>
          <p:cNvSpPr>
            <a:spLocks noGrp="1"/>
          </p:cNvSpPr>
          <p:nvPr>
            <p:ph sz="quarter" idx="1"/>
          </p:nvPr>
        </p:nvSpPr>
        <p:spPr>
          <a:xfrm>
            <a:off x="304800" y="304800"/>
            <a:ext cx="5715000" cy="5715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CC2C9594-5F66-4737-B7A4-03FE8BDFD7BC}" type="datetime1">
              <a:rPr lang="fr-FR" smtClean="0"/>
              <a:pPr/>
              <a:t>14/10/2014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152400"/>
            <a:ext cx="8229600" cy="990600"/>
          </a:xfrm>
          <a:prstGeom prst="rect">
            <a:avLst/>
          </a:prstGeom>
        </p:spPr>
        <p:txBody>
          <a:bodyPr vert="horz" anchor="b" anchorCtr="0">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83A52940-C81A-47C2-8C7D-F9B760A7AEB2}" type="datetime1">
              <a:rPr lang="fr-FR" smtClean="0"/>
              <a:pPr/>
              <a:t>14/10/2014</a:t>
            </a:fld>
            <a:endParaRPr lang="fr-BE"/>
          </a:p>
        </p:txBody>
      </p:sp>
      <p:sp>
        <p:nvSpPr>
          <p:cNvPr id="3" name="Espace réservé du pied de page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fr-BE"/>
          </a:p>
        </p:txBody>
      </p:sp>
      <p:sp>
        <p:nvSpPr>
          <p:cNvPr id="23" name="Espace réservé du numéro de diapositive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CF4668DC-857F-487D-BFFA-8C0CA5037977}" type="slidenum">
              <a:rPr lang="fr-BE" smtClean="0"/>
              <a:pPr/>
              <a:t>‹N°›</a:t>
            </a:fld>
            <a:endParaRPr lang="fr-BE"/>
          </a:p>
        </p:txBody>
      </p:sp>
      <p:sp>
        <p:nvSpPr>
          <p:cNvPr id="28" name="Connecteur droit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isocè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19200" y="3717032"/>
            <a:ext cx="7097216" cy="1159768"/>
          </a:xfrm>
        </p:spPr>
        <p:txBody>
          <a:bodyPr>
            <a:noAutofit/>
          </a:bodyPr>
          <a:lstStyle/>
          <a:p>
            <a:pPr algn="l"/>
            <a:r>
              <a:rPr lang="fr-FR" sz="2800" dirty="0" smtClean="0"/>
              <a:t>Projet d’implémentation des comptes nationaux trimestriels au Burkina Faso</a:t>
            </a:r>
            <a:endParaRPr lang="fr-FR" sz="2800"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a:t>
            </a:fld>
            <a:endParaRPr lang="fr-BE" dirty="0"/>
          </a:p>
        </p:txBody>
      </p:sp>
    </p:spTree>
    <p:extLst>
      <p:ext uri="{BB962C8B-B14F-4D97-AF65-F5344CB8AC3E}">
        <p14:creationId xmlns="" xmlns:p14="http://schemas.microsoft.com/office/powerpoint/2010/main" val="181912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APPERCU METHODOLOGIQUE </a:t>
            </a:r>
            <a:r>
              <a:rPr lang="fr-FR" dirty="0" smtClean="0"/>
              <a:t>(5)</a:t>
            </a:r>
            <a:endParaRPr lang="fr-FR" dirty="0"/>
          </a:p>
        </p:txBody>
      </p:sp>
      <p:sp>
        <p:nvSpPr>
          <p:cNvPr id="3" name="Espace réservé du contenu 2"/>
          <p:cNvSpPr>
            <a:spLocks noGrp="1"/>
          </p:cNvSpPr>
          <p:nvPr>
            <p:ph sz="quarter" idx="1"/>
          </p:nvPr>
        </p:nvSpPr>
        <p:spPr>
          <a:xfrm>
            <a:off x="457200" y="1219200"/>
            <a:ext cx="8229600" cy="625624"/>
          </a:xfrm>
        </p:spPr>
        <p:txBody>
          <a:bodyPr>
            <a:normAutofit/>
          </a:bodyPr>
          <a:lstStyle/>
          <a:p>
            <a:pPr>
              <a:buNone/>
            </a:pPr>
            <a:r>
              <a:rPr lang="fr-FR" dirty="0"/>
              <a:t>Maquette des comptes trimestriels (secteur </a:t>
            </a:r>
            <a:r>
              <a:rPr lang="fr-FR" dirty="0" smtClean="0"/>
              <a:t>secondaire)</a:t>
            </a:r>
            <a:endParaRPr lang="fr-FR" dirty="0"/>
          </a:p>
          <a:p>
            <a:pPr marL="0" indent="0">
              <a:buNone/>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10</a:t>
            </a:fld>
            <a:endParaRPr lang="fr-BE" dirty="0"/>
          </a:p>
        </p:txBody>
      </p:sp>
      <p:graphicFrame>
        <p:nvGraphicFramePr>
          <p:cNvPr id="4" name="Tableau 3"/>
          <p:cNvGraphicFramePr>
            <a:graphicFrameLocks noGrp="1"/>
          </p:cNvGraphicFramePr>
          <p:nvPr>
            <p:extLst>
              <p:ext uri="{D42A27DB-BD31-4B8C-83A1-F6EECF244321}">
                <p14:modId xmlns="" xmlns:p14="http://schemas.microsoft.com/office/powerpoint/2010/main" val="58853383"/>
              </p:ext>
            </p:extLst>
          </p:nvPr>
        </p:nvGraphicFramePr>
        <p:xfrm>
          <a:off x="755576" y="1772816"/>
          <a:ext cx="6408712" cy="4450794"/>
        </p:xfrm>
        <a:graphic>
          <a:graphicData uri="http://schemas.openxmlformats.org/drawingml/2006/table">
            <a:tbl>
              <a:tblPr/>
              <a:tblGrid>
                <a:gridCol w="2327854"/>
                <a:gridCol w="3073961"/>
                <a:gridCol w="1006897"/>
              </a:tblGrid>
              <a:tr h="339466">
                <a:tc>
                  <a:txBody>
                    <a:bodyPr/>
                    <a:lstStyle/>
                    <a:p>
                      <a:pPr algn="l" fontAlgn="b"/>
                      <a:r>
                        <a:rPr lang="fr-FR" sz="1600" b="0" i="0" u="none" strike="noStrike" dirty="0">
                          <a:solidFill>
                            <a:srgbClr val="000000"/>
                          </a:solidFill>
                          <a:effectLst/>
                          <a:latin typeface="+mn-lt"/>
                        </a:rPr>
                        <a:t>Libellé</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fontAlgn="b"/>
                      <a:r>
                        <a:rPr lang="fr-FR" sz="1600" b="0" i="0" u="none" strike="noStrike" dirty="0">
                          <a:solidFill>
                            <a:srgbClr val="000000"/>
                          </a:solidFill>
                          <a:effectLst/>
                          <a:latin typeface="+mn-lt"/>
                        </a:rPr>
                        <a:t>Méthodes / indicateurs</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fontAlgn="b"/>
                      <a:r>
                        <a:rPr lang="fr-FR" sz="1600" b="0" i="0" u="none" strike="noStrike" dirty="0">
                          <a:solidFill>
                            <a:srgbClr val="000000"/>
                          </a:solidFill>
                          <a:effectLst/>
                          <a:latin typeface="+mn-lt"/>
                        </a:rPr>
                        <a:t>%  du </a:t>
                      </a:r>
                      <a:r>
                        <a:rPr lang="fr-FR" sz="1600" b="0" i="0" u="none" strike="noStrike" dirty="0" smtClean="0">
                          <a:solidFill>
                            <a:srgbClr val="000000"/>
                          </a:solidFill>
                          <a:effectLst/>
                          <a:latin typeface="+mn-lt"/>
                        </a:rPr>
                        <a:t>PIB en 2011</a:t>
                      </a:r>
                      <a:endParaRPr lang="fr-FR" sz="1600" b="0" i="0" u="none" strike="noStrike" dirty="0">
                        <a:solidFill>
                          <a:srgbClr val="000000"/>
                        </a:solidFill>
                        <a:effectLst/>
                        <a:latin typeface="+mn-lt"/>
                      </a:endParaRP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r>
              <a:tr h="339466">
                <a:tc>
                  <a:txBody>
                    <a:bodyPr/>
                    <a:lstStyle/>
                    <a:p>
                      <a:pPr algn="l" fontAlgn="b"/>
                      <a:r>
                        <a:rPr lang="fr-FR" sz="1600" b="1" i="0" u="none" strike="noStrike" dirty="0">
                          <a:solidFill>
                            <a:srgbClr val="000000"/>
                          </a:solidFill>
                          <a:effectLst/>
                          <a:latin typeface="+mn-lt"/>
                        </a:rPr>
                        <a:t>Secteur secondaire</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CE6F1"/>
                    </a:solidFill>
                  </a:tcPr>
                </a:tc>
                <a:tc>
                  <a:txBody>
                    <a:bodyPr/>
                    <a:lstStyle/>
                    <a:p>
                      <a:pPr algn="l" fontAlgn="b"/>
                      <a:r>
                        <a:rPr lang="fr-FR" sz="1600" b="1" i="0" u="none" strike="noStrike" dirty="0">
                          <a:solidFill>
                            <a:srgbClr val="000000"/>
                          </a:solidFill>
                          <a:effectLst/>
                          <a:latin typeface="+mn-lt"/>
                        </a:rPr>
                        <a:t> </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CE6F1"/>
                    </a:solidFill>
                  </a:tcPr>
                </a:tc>
                <a:tc>
                  <a:txBody>
                    <a:bodyPr/>
                    <a:lstStyle/>
                    <a:p>
                      <a:pPr algn="ctr" fontAlgn="b"/>
                      <a:r>
                        <a:rPr lang="fr-FR" sz="1600" b="1" i="0" u="none" strike="noStrike" dirty="0">
                          <a:solidFill>
                            <a:srgbClr val="000000"/>
                          </a:solidFill>
                          <a:effectLst/>
                          <a:latin typeface="+mn-lt"/>
                        </a:rPr>
                        <a:t>21%</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CE6F1"/>
                    </a:solidFill>
                  </a:tcPr>
                </a:tc>
              </a:tr>
              <a:tr h="324036">
                <a:tc>
                  <a:txBody>
                    <a:bodyPr/>
                    <a:lstStyle/>
                    <a:p>
                      <a:pPr algn="l" fontAlgn="ctr"/>
                      <a:r>
                        <a:rPr lang="fr-FR" sz="1600" b="0" i="0" u="none" strike="noStrike" dirty="0">
                          <a:solidFill>
                            <a:srgbClr val="000000"/>
                          </a:solidFill>
                          <a:effectLst/>
                          <a:latin typeface="+mn-lt"/>
                        </a:rPr>
                        <a:t>Extraction</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l" fontAlgn="ctr"/>
                      <a:r>
                        <a:rPr lang="fr-FR" sz="1600" b="0" i="0" u="none" strike="noStrike" dirty="0">
                          <a:solidFill>
                            <a:srgbClr val="000000"/>
                          </a:solidFill>
                          <a:effectLst/>
                          <a:latin typeface="+mn-lt"/>
                        </a:rPr>
                        <a:t>Production industrielle d'or</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ctr" fontAlgn="ctr"/>
                      <a:r>
                        <a:rPr lang="fr-FR" sz="1600" b="0" i="0" u="none" strike="noStrike" dirty="0">
                          <a:solidFill>
                            <a:srgbClr val="000000"/>
                          </a:solidFill>
                          <a:effectLst/>
                          <a:latin typeface="+mn-lt"/>
                        </a:rPr>
                        <a:t>3%</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308606">
                <a:tc>
                  <a:txBody>
                    <a:bodyPr/>
                    <a:lstStyle/>
                    <a:p>
                      <a:pPr algn="l" fontAlgn="ctr"/>
                      <a:r>
                        <a:rPr lang="fr-FR" sz="1600" b="0" i="0" u="none" strike="noStrike" dirty="0">
                          <a:solidFill>
                            <a:srgbClr val="000000"/>
                          </a:solidFill>
                          <a:effectLst/>
                          <a:latin typeface="+mn-lt"/>
                        </a:rPr>
                        <a:t>Industrie manufacturière</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l" fontAlgn="ctr"/>
                      <a:r>
                        <a:rPr lang="fr-FR" sz="1600" b="0" i="0" u="none" strike="noStrike" dirty="0">
                          <a:solidFill>
                            <a:srgbClr val="000000"/>
                          </a:solidFill>
                          <a:effectLst/>
                          <a:latin typeface="+mn-lt"/>
                        </a:rPr>
                        <a:t> </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ctr" fontAlgn="ctr"/>
                      <a:r>
                        <a:rPr lang="fr-FR" sz="1600" b="0" i="0" u="none" strike="noStrike" dirty="0">
                          <a:solidFill>
                            <a:srgbClr val="000000"/>
                          </a:solidFill>
                          <a:effectLst/>
                          <a:latin typeface="+mn-lt"/>
                        </a:rPr>
                        <a:t>9%</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308606">
                <a:tc>
                  <a:txBody>
                    <a:bodyPr/>
                    <a:lstStyle/>
                    <a:p>
                      <a:pPr algn="l" fontAlgn="ctr"/>
                      <a:r>
                        <a:rPr lang="fr-FR" sz="1600" b="0" i="1" u="none" strike="noStrike" dirty="0">
                          <a:solidFill>
                            <a:srgbClr val="000000"/>
                          </a:solidFill>
                          <a:effectLst/>
                          <a:latin typeface="+mn-lt"/>
                        </a:rPr>
                        <a:t>Agroalimentaire</a:t>
                      </a:r>
                    </a:p>
                  </a:txBody>
                  <a:tcPr marL="171450"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tcPr>
                </a:tc>
                <a:tc>
                  <a:txBody>
                    <a:bodyPr/>
                    <a:lstStyle/>
                    <a:p>
                      <a:pPr algn="l" fontAlgn="ctr"/>
                      <a:r>
                        <a:rPr lang="fr-FR" sz="1600" b="0" i="1" u="none" strike="noStrike" dirty="0">
                          <a:solidFill>
                            <a:srgbClr val="000000"/>
                          </a:solidFill>
                          <a:effectLst/>
                          <a:latin typeface="+mn-lt"/>
                        </a:rPr>
                        <a:t>IHPI Agroalimentaire</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tcPr>
                </a:tc>
                <a:tc>
                  <a:txBody>
                    <a:bodyPr/>
                    <a:lstStyle/>
                    <a:p>
                      <a:pPr algn="ctr" fontAlgn="ctr"/>
                      <a:r>
                        <a:rPr lang="fr-FR" sz="1600" b="0" i="1" u="none" strike="noStrike" dirty="0">
                          <a:solidFill>
                            <a:srgbClr val="000000"/>
                          </a:solidFill>
                          <a:effectLst/>
                          <a:latin typeface="+mn-lt"/>
                        </a:rPr>
                        <a:t>5%</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tcPr>
                </a:tc>
              </a:tr>
              <a:tr h="617211">
                <a:tc>
                  <a:txBody>
                    <a:bodyPr/>
                    <a:lstStyle/>
                    <a:p>
                      <a:pPr algn="l" fontAlgn="ctr"/>
                      <a:r>
                        <a:rPr lang="fr-FR" sz="1600" b="0" i="1" u="none" strike="noStrike" dirty="0">
                          <a:solidFill>
                            <a:srgbClr val="000000"/>
                          </a:solidFill>
                          <a:effectLst/>
                          <a:latin typeface="+mn-lt"/>
                        </a:rPr>
                        <a:t>Egrenage et fabrication de textiles</a:t>
                      </a:r>
                    </a:p>
                  </a:txBody>
                  <a:tcPr marL="171450"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1600" b="0" i="1" u="none" strike="noStrike" dirty="0">
                          <a:solidFill>
                            <a:srgbClr val="000000"/>
                          </a:solidFill>
                          <a:effectLst/>
                          <a:latin typeface="+mn-lt"/>
                        </a:rPr>
                        <a:t>Production de coton fibre</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1600" b="0" i="1" u="none" strike="noStrike" dirty="0">
                          <a:solidFill>
                            <a:srgbClr val="000000"/>
                          </a:solidFill>
                          <a:effectLst/>
                          <a:latin typeface="+mn-lt"/>
                        </a:rPr>
                        <a:t>1%</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308606">
                <a:tc>
                  <a:txBody>
                    <a:bodyPr/>
                    <a:lstStyle/>
                    <a:p>
                      <a:pPr algn="l" fontAlgn="ctr"/>
                      <a:r>
                        <a:rPr lang="fr-FR" sz="1600" b="0" i="1" u="none" strike="noStrike" dirty="0">
                          <a:solidFill>
                            <a:srgbClr val="000000"/>
                          </a:solidFill>
                          <a:effectLst/>
                          <a:latin typeface="+mn-lt"/>
                        </a:rPr>
                        <a:t>Bois et métaux</a:t>
                      </a:r>
                    </a:p>
                  </a:txBody>
                  <a:tcPr marL="171450"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1600" b="0" i="1" u="none" strike="noStrike" dirty="0">
                          <a:solidFill>
                            <a:srgbClr val="000000"/>
                          </a:solidFill>
                          <a:effectLst/>
                          <a:latin typeface="+mn-lt"/>
                        </a:rPr>
                        <a:t>IHPI - Bois et métaux</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1600" b="0" i="1" u="none" strike="noStrike" dirty="0">
                          <a:solidFill>
                            <a:srgbClr val="000000"/>
                          </a:solidFill>
                          <a:effectLst/>
                          <a:latin typeface="+mn-lt"/>
                        </a:rPr>
                        <a:t>2%</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308606">
                <a:tc>
                  <a:txBody>
                    <a:bodyPr/>
                    <a:lstStyle/>
                    <a:p>
                      <a:pPr algn="l" fontAlgn="ctr"/>
                      <a:r>
                        <a:rPr lang="fr-FR" sz="1600" b="0" i="1" u="none" strike="noStrike" dirty="0">
                          <a:solidFill>
                            <a:srgbClr val="000000"/>
                          </a:solidFill>
                          <a:effectLst/>
                          <a:latin typeface="+mn-lt"/>
                        </a:rPr>
                        <a:t>Autres industries </a:t>
                      </a:r>
                      <a:r>
                        <a:rPr lang="fr-FR" sz="1600" b="0" i="1" u="none" strike="noStrike" dirty="0" smtClean="0">
                          <a:solidFill>
                            <a:srgbClr val="000000"/>
                          </a:solidFill>
                          <a:effectLst/>
                          <a:latin typeface="+mn-lt"/>
                        </a:rPr>
                        <a:t>manufacturières</a:t>
                      </a:r>
                      <a:endParaRPr lang="fr-FR" sz="1600" b="0" i="1" u="none" strike="noStrike" dirty="0">
                        <a:solidFill>
                          <a:srgbClr val="000000"/>
                        </a:solidFill>
                        <a:effectLst/>
                        <a:latin typeface="+mn-lt"/>
                      </a:endParaRPr>
                    </a:p>
                  </a:txBody>
                  <a:tcPr marL="171450"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l" fontAlgn="ctr"/>
                      <a:r>
                        <a:rPr lang="fr-FR" sz="1600" b="0" i="1" u="none" strike="noStrike" dirty="0">
                          <a:solidFill>
                            <a:srgbClr val="000000"/>
                          </a:solidFill>
                          <a:effectLst/>
                          <a:latin typeface="+mn-lt"/>
                        </a:rPr>
                        <a:t>Indicateur de tendance</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ctr" fontAlgn="ctr"/>
                      <a:r>
                        <a:rPr lang="fr-FR" sz="1600" b="0" i="1" u="none" strike="noStrike">
                          <a:solidFill>
                            <a:srgbClr val="000000"/>
                          </a:solidFill>
                          <a:effectLst/>
                          <a:latin typeface="+mn-lt"/>
                        </a:rPr>
                        <a:t>1%</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tcPr>
                </a:tc>
              </a:tr>
              <a:tr h="617211">
                <a:tc>
                  <a:txBody>
                    <a:bodyPr/>
                    <a:lstStyle/>
                    <a:p>
                      <a:pPr algn="l" fontAlgn="ctr"/>
                      <a:r>
                        <a:rPr lang="fr-FR" sz="1600" b="0" i="0" u="none" strike="noStrike" dirty="0">
                          <a:solidFill>
                            <a:srgbClr val="000000"/>
                          </a:solidFill>
                          <a:effectLst/>
                          <a:latin typeface="+mn-lt"/>
                        </a:rPr>
                        <a:t>Energie</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l" fontAlgn="ctr"/>
                      <a:r>
                        <a:rPr lang="fr-FR" sz="1600" b="0" i="0" u="none" strike="noStrike" dirty="0">
                          <a:solidFill>
                            <a:srgbClr val="000000"/>
                          </a:solidFill>
                          <a:effectLst/>
                          <a:latin typeface="+mn-lt"/>
                        </a:rPr>
                        <a:t>consommation et importation </a:t>
                      </a:r>
                      <a:r>
                        <a:rPr lang="fr-FR" sz="1600" b="0" i="0" u="none" strike="noStrike" dirty="0" smtClean="0">
                          <a:solidFill>
                            <a:srgbClr val="000000"/>
                          </a:solidFill>
                          <a:effectLst/>
                          <a:latin typeface="+mn-lt"/>
                        </a:rPr>
                        <a:t>d'électricité</a:t>
                      </a:r>
                      <a:r>
                        <a:rPr lang="fr-FR" sz="1600" b="0" i="0" u="none" strike="noStrike" dirty="0">
                          <a:solidFill>
                            <a:srgbClr val="000000"/>
                          </a:solidFill>
                          <a:effectLst/>
                          <a:latin typeface="+mn-lt"/>
                        </a:rPr>
                        <a:t>, consommation d'eau</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ctr" fontAlgn="ctr"/>
                      <a:r>
                        <a:rPr lang="fr-FR" sz="1600" b="0" i="0" u="none" strike="noStrike">
                          <a:solidFill>
                            <a:srgbClr val="000000"/>
                          </a:solidFill>
                          <a:effectLst/>
                          <a:latin typeface="+mn-lt"/>
                        </a:rPr>
                        <a:t>2%</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632642">
                <a:tc>
                  <a:txBody>
                    <a:bodyPr/>
                    <a:lstStyle/>
                    <a:p>
                      <a:pPr algn="l" fontAlgn="ctr"/>
                      <a:r>
                        <a:rPr lang="fr-FR" sz="1600" b="0" i="0" u="none" strike="noStrike" dirty="0">
                          <a:solidFill>
                            <a:srgbClr val="000000"/>
                          </a:solidFill>
                          <a:effectLst/>
                          <a:latin typeface="+mn-lt"/>
                        </a:rPr>
                        <a:t>BTP</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l" fontAlgn="ctr"/>
                      <a:r>
                        <a:rPr lang="fr-FR" sz="1600" b="0" i="0" u="none" strike="noStrike" dirty="0">
                          <a:solidFill>
                            <a:srgbClr val="000000"/>
                          </a:solidFill>
                          <a:effectLst/>
                          <a:latin typeface="+mn-lt"/>
                        </a:rPr>
                        <a:t>Production, importations et exportations de ciment</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r>
                        <a:rPr lang="fr-FR" sz="1600" b="0" i="0" u="none" strike="noStrike" dirty="0">
                          <a:solidFill>
                            <a:srgbClr val="000000"/>
                          </a:solidFill>
                          <a:effectLst/>
                          <a:latin typeface="+mn-lt"/>
                        </a:rPr>
                        <a:t>7%</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bl>
          </a:graphicData>
        </a:graphic>
      </p:graphicFrame>
    </p:spTree>
    <p:extLst>
      <p:ext uri="{BB962C8B-B14F-4D97-AF65-F5344CB8AC3E}">
        <p14:creationId xmlns="" xmlns:p14="http://schemas.microsoft.com/office/powerpoint/2010/main" val="557277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heel(1)">
                                      <p:cBhvr>
                                        <p:cTn id="2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APPERCU METHODOLOGIQUE </a:t>
            </a:r>
            <a:r>
              <a:rPr lang="fr-FR" dirty="0" smtClean="0"/>
              <a:t>(</a:t>
            </a:r>
            <a:r>
              <a:rPr lang="fr-FR" dirty="0"/>
              <a:t>6</a:t>
            </a:r>
            <a:r>
              <a:rPr lang="fr-FR" dirty="0" smtClean="0"/>
              <a:t>)</a:t>
            </a:r>
            <a:endParaRPr lang="fr-FR" dirty="0"/>
          </a:p>
        </p:txBody>
      </p:sp>
      <p:sp>
        <p:nvSpPr>
          <p:cNvPr id="3" name="Espace réservé du contenu 2"/>
          <p:cNvSpPr>
            <a:spLocks noGrp="1"/>
          </p:cNvSpPr>
          <p:nvPr>
            <p:ph sz="quarter" idx="1"/>
          </p:nvPr>
        </p:nvSpPr>
        <p:spPr>
          <a:xfrm>
            <a:off x="457200" y="1219200"/>
            <a:ext cx="8229600" cy="625624"/>
          </a:xfrm>
        </p:spPr>
        <p:txBody>
          <a:bodyPr>
            <a:normAutofit/>
          </a:bodyPr>
          <a:lstStyle/>
          <a:p>
            <a:pPr>
              <a:buNone/>
            </a:pPr>
            <a:r>
              <a:rPr lang="fr-FR" dirty="0"/>
              <a:t>Maquette des comptes trimestriels (secteur </a:t>
            </a:r>
            <a:r>
              <a:rPr lang="fr-FR" dirty="0" smtClean="0"/>
              <a:t>tertiaire)</a:t>
            </a:r>
            <a:endParaRPr lang="fr-FR" dirty="0"/>
          </a:p>
          <a:p>
            <a:pPr marL="0" indent="0">
              <a:buNone/>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11</a:t>
            </a:fld>
            <a:endParaRPr lang="fr-BE" dirty="0"/>
          </a:p>
        </p:txBody>
      </p:sp>
      <p:graphicFrame>
        <p:nvGraphicFramePr>
          <p:cNvPr id="7" name="Tableau 6"/>
          <p:cNvGraphicFramePr>
            <a:graphicFrameLocks noGrp="1"/>
          </p:cNvGraphicFramePr>
          <p:nvPr>
            <p:extLst>
              <p:ext uri="{D42A27DB-BD31-4B8C-83A1-F6EECF244321}">
                <p14:modId xmlns="" xmlns:p14="http://schemas.microsoft.com/office/powerpoint/2010/main" val="3197326843"/>
              </p:ext>
            </p:extLst>
          </p:nvPr>
        </p:nvGraphicFramePr>
        <p:xfrm>
          <a:off x="611560" y="1700808"/>
          <a:ext cx="7344816" cy="4993256"/>
        </p:xfrm>
        <a:graphic>
          <a:graphicData uri="http://schemas.openxmlformats.org/drawingml/2006/table">
            <a:tbl>
              <a:tblPr/>
              <a:tblGrid>
                <a:gridCol w="2571466"/>
                <a:gridCol w="3693230"/>
                <a:gridCol w="1080120"/>
              </a:tblGrid>
              <a:tr h="469682">
                <a:tc>
                  <a:txBody>
                    <a:bodyPr/>
                    <a:lstStyle/>
                    <a:p>
                      <a:pPr algn="ctr" fontAlgn="b"/>
                      <a:r>
                        <a:rPr lang="fr-FR" sz="1600" b="0" i="0" u="none" strike="noStrike" dirty="0">
                          <a:solidFill>
                            <a:srgbClr val="000000"/>
                          </a:solidFill>
                          <a:effectLst/>
                          <a:latin typeface="+mn-lt"/>
                        </a:rPr>
                        <a:t>Libellé</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fontAlgn="b"/>
                      <a:r>
                        <a:rPr lang="fr-FR" sz="1600" b="0" i="0" u="none" strike="noStrike" dirty="0">
                          <a:solidFill>
                            <a:srgbClr val="000000"/>
                          </a:solidFill>
                          <a:effectLst/>
                          <a:latin typeface="+mn-lt"/>
                        </a:rPr>
                        <a:t>Méthodes / indicateurs</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fontAlgn="b"/>
                      <a:r>
                        <a:rPr lang="fr-FR" sz="1600" b="0" i="0" u="none" strike="noStrike" dirty="0">
                          <a:solidFill>
                            <a:srgbClr val="000000"/>
                          </a:solidFill>
                          <a:effectLst/>
                          <a:latin typeface="+mn-lt"/>
                        </a:rPr>
                        <a:t>%  du </a:t>
                      </a:r>
                      <a:r>
                        <a:rPr lang="fr-FR" sz="1600" b="0" i="0" u="none" strike="noStrike" dirty="0" smtClean="0">
                          <a:solidFill>
                            <a:srgbClr val="000000"/>
                          </a:solidFill>
                          <a:effectLst/>
                          <a:latin typeface="+mn-lt"/>
                        </a:rPr>
                        <a:t>PIB en 2011</a:t>
                      </a:r>
                      <a:endParaRPr lang="fr-FR" sz="1600" b="0" i="0" u="none" strike="noStrike" dirty="0">
                        <a:solidFill>
                          <a:srgbClr val="000000"/>
                        </a:solidFill>
                        <a:effectLst/>
                        <a:latin typeface="+mn-lt"/>
                      </a:endParaRP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r>
              <a:tr h="242139">
                <a:tc>
                  <a:txBody>
                    <a:bodyPr/>
                    <a:lstStyle/>
                    <a:p>
                      <a:pPr algn="l" fontAlgn="ctr"/>
                      <a:r>
                        <a:rPr lang="fr-FR" sz="1400" b="1" i="0" u="none" strike="noStrike" dirty="0">
                          <a:solidFill>
                            <a:srgbClr val="000000"/>
                          </a:solidFill>
                          <a:effectLst/>
                          <a:latin typeface="+mn-lt"/>
                        </a:rPr>
                        <a:t>Secteur tertiaire</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CE6F1"/>
                    </a:solidFill>
                  </a:tcPr>
                </a:tc>
                <a:tc>
                  <a:txBody>
                    <a:bodyPr/>
                    <a:lstStyle/>
                    <a:p>
                      <a:pPr algn="l" fontAlgn="ctr"/>
                      <a:r>
                        <a:rPr lang="fr-FR" sz="1400" b="1" i="0" u="none" strike="noStrike" dirty="0">
                          <a:solidFill>
                            <a:srgbClr val="000000"/>
                          </a:solidFill>
                          <a:effectLst/>
                          <a:latin typeface="+mn-lt"/>
                        </a:rPr>
                        <a:t> </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fr-FR" sz="1400" b="1" i="0" u="none" strike="noStrike" dirty="0">
                          <a:solidFill>
                            <a:srgbClr val="000000"/>
                          </a:solidFill>
                          <a:effectLst/>
                          <a:latin typeface="+mn-lt"/>
                        </a:rPr>
                        <a:t>44%</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CE6F1"/>
                    </a:solidFill>
                  </a:tcPr>
                </a:tc>
              </a:tr>
              <a:tr h="238026">
                <a:tc>
                  <a:txBody>
                    <a:bodyPr/>
                    <a:lstStyle/>
                    <a:p>
                      <a:pPr algn="l" fontAlgn="ctr"/>
                      <a:r>
                        <a:rPr lang="fr-FR" sz="1400" b="1" i="0" u="none" strike="noStrike" dirty="0">
                          <a:solidFill>
                            <a:srgbClr val="000000"/>
                          </a:solidFill>
                          <a:effectLst/>
                          <a:latin typeface="+mn-lt"/>
                        </a:rPr>
                        <a:t>Services marchands</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l" fontAlgn="ctr"/>
                      <a:r>
                        <a:rPr lang="fr-FR" sz="1400" b="1" i="0" u="none" strike="noStrike">
                          <a:solidFill>
                            <a:srgbClr val="000000"/>
                          </a:solidFill>
                          <a:effectLst/>
                          <a:latin typeface="+mn-lt"/>
                        </a:rPr>
                        <a:t> </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ctr" fontAlgn="ctr"/>
                      <a:r>
                        <a:rPr lang="fr-FR" sz="1400" b="1" i="0" u="none" strike="noStrike" dirty="0">
                          <a:solidFill>
                            <a:srgbClr val="000000"/>
                          </a:solidFill>
                          <a:effectLst/>
                          <a:latin typeface="+mn-lt"/>
                        </a:rPr>
                        <a:t>26%</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r>
              <a:tr h="469682">
                <a:tc>
                  <a:txBody>
                    <a:bodyPr/>
                    <a:lstStyle/>
                    <a:p>
                      <a:pPr algn="l" fontAlgn="ctr"/>
                      <a:r>
                        <a:rPr lang="fr-FR" sz="1400" b="0" i="0" u="none" strike="noStrike" dirty="0">
                          <a:solidFill>
                            <a:srgbClr val="000000"/>
                          </a:solidFill>
                          <a:effectLst/>
                          <a:latin typeface="+mn-lt"/>
                        </a:rPr>
                        <a:t>Commerce</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l" fontAlgn="ctr"/>
                      <a:r>
                        <a:rPr lang="fr-FR" sz="1400" b="0" i="0" u="none" strike="noStrike" dirty="0">
                          <a:solidFill>
                            <a:srgbClr val="000000"/>
                          </a:solidFill>
                          <a:effectLst/>
                          <a:latin typeface="+mn-lt"/>
                        </a:rPr>
                        <a:t>Lissage indirect à partir du primaire et du secondaire</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ctr" fontAlgn="ctr"/>
                      <a:r>
                        <a:rPr lang="fr-FR" sz="1400" b="0" i="0" u="none" strike="noStrike">
                          <a:solidFill>
                            <a:srgbClr val="000000"/>
                          </a:solidFill>
                          <a:effectLst/>
                          <a:latin typeface="+mn-lt"/>
                        </a:rPr>
                        <a:t>12%</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238026">
                <a:tc>
                  <a:txBody>
                    <a:bodyPr/>
                    <a:lstStyle/>
                    <a:p>
                      <a:pPr algn="l" fontAlgn="ctr"/>
                      <a:r>
                        <a:rPr lang="fr-FR" sz="1400" b="0" i="0" u="none" strike="noStrike">
                          <a:solidFill>
                            <a:srgbClr val="000000"/>
                          </a:solidFill>
                          <a:effectLst/>
                          <a:latin typeface="+mn-lt"/>
                        </a:rPr>
                        <a:t>Hotellerie et restauration</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l" fontAlgn="ctr"/>
                      <a:r>
                        <a:rPr lang="fr-FR" sz="1400" b="0" i="0" u="none" strike="noStrike">
                          <a:solidFill>
                            <a:srgbClr val="000000"/>
                          </a:solidFill>
                          <a:effectLst/>
                          <a:latin typeface="+mn-lt"/>
                        </a:rPr>
                        <a:t>Arrivée de touristes </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ctr" fontAlgn="ctr"/>
                      <a:r>
                        <a:rPr lang="fr-FR" sz="1400" b="0" i="0" u="none" strike="noStrike">
                          <a:solidFill>
                            <a:srgbClr val="000000"/>
                          </a:solidFill>
                          <a:effectLst/>
                          <a:latin typeface="+mn-lt"/>
                        </a:rPr>
                        <a:t>2%</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469682">
                <a:tc>
                  <a:txBody>
                    <a:bodyPr/>
                    <a:lstStyle/>
                    <a:p>
                      <a:pPr algn="l" fontAlgn="ctr"/>
                      <a:r>
                        <a:rPr lang="fr-FR" sz="1400" b="0" i="0" u="none" strike="noStrike" dirty="0">
                          <a:solidFill>
                            <a:srgbClr val="000000"/>
                          </a:solidFill>
                          <a:effectLst/>
                          <a:latin typeface="+mn-lt"/>
                        </a:rPr>
                        <a:t>Transports</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l" fontAlgn="ctr"/>
                      <a:r>
                        <a:rPr lang="fr-FR" sz="1400" b="0" i="0" u="none" strike="noStrike" dirty="0">
                          <a:solidFill>
                            <a:srgbClr val="000000"/>
                          </a:solidFill>
                          <a:effectLst/>
                          <a:latin typeface="+mn-lt"/>
                        </a:rPr>
                        <a:t>Lissage indirect à partir du primaire et du secondaire</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ctr" fontAlgn="ctr"/>
                      <a:r>
                        <a:rPr lang="fr-FR" sz="1400" b="0" i="0" u="none" strike="noStrike">
                          <a:solidFill>
                            <a:srgbClr val="000000"/>
                          </a:solidFill>
                          <a:effectLst/>
                          <a:latin typeface="+mn-lt"/>
                        </a:rPr>
                        <a:t>1%</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469682">
                <a:tc>
                  <a:txBody>
                    <a:bodyPr/>
                    <a:lstStyle/>
                    <a:p>
                      <a:pPr algn="l" fontAlgn="ctr"/>
                      <a:r>
                        <a:rPr lang="fr-FR" sz="1400" b="0" i="0" u="none" strike="noStrike">
                          <a:solidFill>
                            <a:srgbClr val="000000"/>
                          </a:solidFill>
                          <a:effectLst/>
                          <a:latin typeface="+mn-lt"/>
                        </a:rPr>
                        <a:t>Télécommunication</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l" fontAlgn="ctr"/>
                      <a:r>
                        <a:rPr lang="fr-FR" sz="1400" b="0" i="0" u="none" strike="noStrike" dirty="0" smtClean="0">
                          <a:solidFill>
                            <a:srgbClr val="000000"/>
                          </a:solidFill>
                          <a:effectLst/>
                          <a:latin typeface="+mn-lt"/>
                        </a:rPr>
                        <a:t>Chiffres</a:t>
                      </a:r>
                      <a:r>
                        <a:rPr lang="fr-FR" sz="1400" b="0" i="0" u="none" strike="noStrike" baseline="0" dirty="0" smtClean="0">
                          <a:solidFill>
                            <a:srgbClr val="000000"/>
                          </a:solidFill>
                          <a:effectLst/>
                          <a:latin typeface="+mn-lt"/>
                        </a:rPr>
                        <a:t> d’affaires déflatées par l’indice de prix de la communication</a:t>
                      </a:r>
                      <a:endParaRPr lang="fr-FR" sz="1400" b="0" i="0" u="none" strike="noStrike" dirty="0">
                        <a:solidFill>
                          <a:srgbClr val="000000"/>
                        </a:solidFill>
                        <a:effectLst/>
                        <a:latin typeface="+mn-lt"/>
                      </a:endParaRP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ctr" fontAlgn="ctr"/>
                      <a:r>
                        <a:rPr lang="fr-FR" sz="1400" b="0" i="0" u="none" strike="noStrike">
                          <a:solidFill>
                            <a:srgbClr val="000000"/>
                          </a:solidFill>
                          <a:effectLst/>
                          <a:latin typeface="+mn-lt"/>
                        </a:rPr>
                        <a:t>5%</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238026">
                <a:tc>
                  <a:txBody>
                    <a:bodyPr/>
                    <a:lstStyle/>
                    <a:p>
                      <a:pPr algn="l" fontAlgn="ctr"/>
                      <a:r>
                        <a:rPr lang="fr-FR" sz="1400" b="0" i="0" u="none" strike="noStrike">
                          <a:solidFill>
                            <a:srgbClr val="000000"/>
                          </a:solidFill>
                          <a:effectLst/>
                          <a:latin typeface="+mn-lt"/>
                        </a:rPr>
                        <a:t>Services financiers</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l" fontAlgn="ctr"/>
                      <a:r>
                        <a:rPr lang="fr-FR" sz="1400" b="0" i="0" u="none" strike="noStrike" dirty="0">
                          <a:solidFill>
                            <a:srgbClr val="000000"/>
                          </a:solidFill>
                          <a:effectLst/>
                          <a:latin typeface="+mn-lt"/>
                        </a:rPr>
                        <a:t>Crédits  à l'économie déflaté par l'IHPC</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ctr" fontAlgn="ctr"/>
                      <a:r>
                        <a:rPr lang="fr-FR" sz="1400" b="0" i="0" u="none" strike="noStrike">
                          <a:solidFill>
                            <a:srgbClr val="000000"/>
                          </a:solidFill>
                          <a:effectLst/>
                          <a:latin typeface="+mn-lt"/>
                        </a:rPr>
                        <a:t>2%</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238026">
                <a:tc>
                  <a:txBody>
                    <a:bodyPr/>
                    <a:lstStyle/>
                    <a:p>
                      <a:pPr algn="l" fontAlgn="ctr"/>
                      <a:r>
                        <a:rPr lang="fr-FR" sz="1400" b="0" i="0" u="none" strike="noStrike">
                          <a:solidFill>
                            <a:srgbClr val="000000"/>
                          </a:solidFill>
                          <a:effectLst/>
                          <a:latin typeface="+mn-lt"/>
                        </a:rPr>
                        <a:t>Autres services marchands</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l" fontAlgn="ctr"/>
                      <a:r>
                        <a:rPr lang="fr-FR" sz="1400" b="0" i="0" u="none" strike="noStrike" dirty="0">
                          <a:solidFill>
                            <a:srgbClr val="000000"/>
                          </a:solidFill>
                          <a:effectLst/>
                          <a:latin typeface="+mn-lt"/>
                        </a:rPr>
                        <a:t>Lissage direct</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ctr" fontAlgn="ctr"/>
                      <a:r>
                        <a:rPr lang="fr-FR" sz="1400" b="0" i="0" u="none" strike="noStrike">
                          <a:solidFill>
                            <a:srgbClr val="000000"/>
                          </a:solidFill>
                          <a:effectLst/>
                          <a:latin typeface="+mn-lt"/>
                        </a:rPr>
                        <a:t>4%</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238026">
                <a:tc>
                  <a:txBody>
                    <a:bodyPr/>
                    <a:lstStyle/>
                    <a:p>
                      <a:pPr algn="l" fontAlgn="ctr"/>
                      <a:r>
                        <a:rPr lang="fr-FR" sz="1400" b="1" i="0" u="none" strike="noStrike">
                          <a:solidFill>
                            <a:srgbClr val="000000"/>
                          </a:solidFill>
                          <a:effectLst/>
                          <a:latin typeface="+mn-lt"/>
                        </a:rPr>
                        <a:t>Services non marchands</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l" fontAlgn="ctr"/>
                      <a:r>
                        <a:rPr lang="fr-FR" sz="1400" b="1" i="0" u="none" strike="noStrike" dirty="0">
                          <a:solidFill>
                            <a:srgbClr val="000000"/>
                          </a:solidFill>
                          <a:effectLst/>
                          <a:latin typeface="+mn-lt"/>
                        </a:rPr>
                        <a:t> </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ctr" fontAlgn="ctr"/>
                      <a:r>
                        <a:rPr lang="fr-FR" sz="1400" b="1" i="0" u="none" strike="noStrike" dirty="0">
                          <a:solidFill>
                            <a:srgbClr val="000000"/>
                          </a:solidFill>
                          <a:effectLst/>
                          <a:latin typeface="+mn-lt"/>
                        </a:rPr>
                        <a:t>19%</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r>
              <a:tr h="238026">
                <a:tc>
                  <a:txBody>
                    <a:bodyPr/>
                    <a:lstStyle/>
                    <a:p>
                      <a:pPr algn="l" fontAlgn="ctr"/>
                      <a:r>
                        <a:rPr lang="fr-FR" sz="1400" b="0" i="0" u="none" strike="noStrike">
                          <a:solidFill>
                            <a:srgbClr val="000000"/>
                          </a:solidFill>
                          <a:effectLst/>
                          <a:latin typeface="+mn-lt"/>
                        </a:rPr>
                        <a:t>Administrations publiques</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l" fontAlgn="ctr"/>
                      <a:r>
                        <a:rPr lang="fr-FR" sz="1400" b="0" i="0" u="none" strike="noStrike" dirty="0">
                          <a:solidFill>
                            <a:srgbClr val="000000"/>
                          </a:solidFill>
                          <a:effectLst/>
                          <a:latin typeface="+mn-lt"/>
                        </a:rPr>
                        <a:t>Effectifs de la fonction publique</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ctr" fontAlgn="ctr"/>
                      <a:r>
                        <a:rPr lang="fr-FR" sz="1400" b="0" i="0" u="none" strike="noStrike">
                          <a:solidFill>
                            <a:srgbClr val="000000"/>
                          </a:solidFill>
                          <a:effectLst/>
                          <a:latin typeface="+mn-lt"/>
                        </a:rPr>
                        <a:t>17%</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469682">
                <a:tc>
                  <a:txBody>
                    <a:bodyPr/>
                    <a:lstStyle/>
                    <a:p>
                      <a:pPr algn="l" fontAlgn="ctr"/>
                      <a:r>
                        <a:rPr lang="fr-FR" sz="1400" b="0" i="0" u="none" strike="noStrike">
                          <a:solidFill>
                            <a:srgbClr val="000000"/>
                          </a:solidFill>
                          <a:effectLst/>
                          <a:latin typeface="+mn-lt"/>
                        </a:rPr>
                        <a:t>Autres services non marchands</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l" fontAlgn="ctr"/>
                      <a:r>
                        <a:rPr lang="fr-FR" sz="1400" b="0" i="0" u="none" strike="noStrike" dirty="0">
                          <a:solidFill>
                            <a:srgbClr val="000000"/>
                          </a:solidFill>
                          <a:effectLst/>
                          <a:latin typeface="+mn-lt"/>
                        </a:rPr>
                        <a:t>Lissage direct</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ctr" fontAlgn="ctr"/>
                      <a:r>
                        <a:rPr lang="fr-FR" sz="1400" b="0" i="0" u="none" strike="noStrike" dirty="0">
                          <a:solidFill>
                            <a:srgbClr val="000000"/>
                          </a:solidFill>
                          <a:effectLst/>
                          <a:latin typeface="+mn-lt"/>
                        </a:rPr>
                        <a:t>2%</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238026">
                <a:tc>
                  <a:txBody>
                    <a:bodyPr/>
                    <a:lstStyle/>
                    <a:p>
                      <a:pPr algn="l" fontAlgn="ctr"/>
                      <a:r>
                        <a:rPr lang="fr-FR" sz="1400" b="0" i="0" u="none" strike="noStrike" dirty="0">
                          <a:solidFill>
                            <a:srgbClr val="000000"/>
                          </a:solidFill>
                          <a:effectLst/>
                          <a:latin typeface="+mn-lt"/>
                        </a:rPr>
                        <a:t>SIFIM</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l" fontAlgn="ctr"/>
                      <a:r>
                        <a:rPr lang="fr-FR" sz="1400" b="0" i="0" u="none" strike="noStrike" dirty="0">
                          <a:solidFill>
                            <a:srgbClr val="000000"/>
                          </a:solidFill>
                          <a:effectLst/>
                          <a:latin typeface="+mn-lt"/>
                        </a:rPr>
                        <a:t>Crédits  à l'économie déflaté par l'IHPC</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ctr" fontAlgn="ctr"/>
                      <a:r>
                        <a:rPr lang="fr-FR" sz="1400" b="0" i="0" u="none" strike="noStrike" dirty="0">
                          <a:solidFill>
                            <a:srgbClr val="000000"/>
                          </a:solidFill>
                          <a:effectLst/>
                          <a:latin typeface="+mn-lt"/>
                        </a:rPr>
                        <a:t>-1%</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r>
              <a:tr h="469682">
                <a:tc>
                  <a:txBody>
                    <a:bodyPr/>
                    <a:lstStyle/>
                    <a:p>
                      <a:pPr marL="0" algn="l" rtl="0" eaLnBrk="1" fontAlgn="ctr" latinLnBrk="0" hangingPunct="1"/>
                      <a:r>
                        <a:rPr kumimoji="0" lang="fr-FR" sz="1400" b="1" i="0" u="none" strike="noStrike" kern="1200" dirty="0">
                          <a:solidFill>
                            <a:srgbClr val="000000"/>
                          </a:solidFill>
                          <a:effectLst/>
                          <a:latin typeface="+mn-lt"/>
                          <a:ea typeface="+mn-ea"/>
                          <a:cs typeface="+mn-cs"/>
                        </a:rPr>
                        <a:t>Impôts et taxes</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algn="l" rtl="0" eaLnBrk="1" fontAlgn="ctr" latinLnBrk="0" hangingPunct="1"/>
                      <a:r>
                        <a:rPr kumimoji="0" lang="fr-FR" sz="1400" b="0" i="0" u="none" strike="noStrike" kern="1200" dirty="0">
                          <a:solidFill>
                            <a:srgbClr val="000000"/>
                          </a:solidFill>
                          <a:effectLst/>
                          <a:latin typeface="+mn-lt"/>
                          <a:ea typeface="+mn-ea"/>
                          <a:cs typeface="+mn-cs"/>
                        </a:rPr>
                        <a:t>Taxes sur les produits déflatés par l'IHPC + Droits de douanes déflatés par l'IHPC</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algn="ctr" rtl="0" eaLnBrk="1" fontAlgn="ctr" latinLnBrk="0" hangingPunct="1"/>
                      <a:r>
                        <a:rPr kumimoji="0" lang="fr-FR" sz="1400" b="1" i="0" u="none" strike="noStrike" kern="1200" dirty="0">
                          <a:solidFill>
                            <a:srgbClr val="000000"/>
                          </a:solidFill>
                          <a:effectLst/>
                          <a:latin typeface="+mn-lt"/>
                          <a:ea typeface="+mn-ea"/>
                          <a:cs typeface="+mn-cs"/>
                        </a:rPr>
                        <a:t>10%</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schemeClr>
                    </a:solidFill>
                  </a:tcPr>
                </a:tc>
              </a:tr>
              <a:tr h="242139">
                <a:tc>
                  <a:txBody>
                    <a:bodyPr/>
                    <a:lstStyle/>
                    <a:p>
                      <a:pPr algn="l" fontAlgn="ctr"/>
                      <a:r>
                        <a:rPr lang="fr-FR" sz="1400" b="1" i="0" u="none" strike="noStrike">
                          <a:solidFill>
                            <a:srgbClr val="000000"/>
                          </a:solidFill>
                          <a:effectLst/>
                          <a:latin typeface="+mn-lt"/>
                        </a:rPr>
                        <a:t>PIB</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fontAlgn="ctr"/>
                      <a:r>
                        <a:rPr lang="fr-FR" sz="1400" b="1" i="0" u="none" strike="noStrike">
                          <a:solidFill>
                            <a:srgbClr val="000000"/>
                          </a:solidFill>
                          <a:effectLst/>
                          <a:latin typeface="+mn-lt"/>
                        </a:rPr>
                        <a:t> </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400" b="1" i="0" u="none" strike="noStrike" dirty="0">
                          <a:solidFill>
                            <a:srgbClr val="000000"/>
                          </a:solidFill>
                          <a:effectLst/>
                          <a:latin typeface="+mn-lt"/>
                        </a:rPr>
                        <a:t>100%</a:t>
                      </a:r>
                    </a:p>
                  </a:txBody>
                  <a:tcPr marL="6706" marR="6706" marT="670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r>
            </a:tbl>
          </a:graphicData>
        </a:graphic>
      </p:graphicFrame>
    </p:spTree>
    <p:extLst>
      <p:ext uri="{BB962C8B-B14F-4D97-AF65-F5344CB8AC3E}">
        <p14:creationId xmlns="" xmlns:p14="http://schemas.microsoft.com/office/powerpoint/2010/main" val="1467259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heel(1)">
                                      <p:cBhvr>
                                        <p:cTn id="20"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APPERCU METHODOLOGIQUE </a:t>
            </a:r>
            <a:r>
              <a:rPr lang="fr-FR" dirty="0" smtClean="0"/>
              <a:t>(7)</a:t>
            </a:r>
            <a:endParaRPr lang="fr-FR" dirty="0"/>
          </a:p>
        </p:txBody>
      </p:sp>
      <p:sp>
        <p:nvSpPr>
          <p:cNvPr id="3" name="Espace réservé du contenu 2"/>
          <p:cNvSpPr>
            <a:spLocks noGrp="1"/>
          </p:cNvSpPr>
          <p:nvPr>
            <p:ph sz="quarter" idx="1"/>
          </p:nvPr>
        </p:nvSpPr>
        <p:spPr/>
        <p:txBody>
          <a:bodyPr>
            <a:normAutofit lnSpcReduction="10000"/>
          </a:bodyPr>
          <a:lstStyle/>
          <a:p>
            <a:r>
              <a:rPr lang="fr-FR" dirty="0" smtClean="0"/>
              <a:t>Collecte des indicateurs de base : mensuels ou trimestriels </a:t>
            </a:r>
          </a:p>
          <a:p>
            <a:pPr marL="0" indent="0">
              <a:buNone/>
            </a:pPr>
            <a:endParaRPr lang="fr-FR" dirty="0" smtClean="0"/>
          </a:p>
          <a:p>
            <a:r>
              <a:rPr lang="fr-FR" dirty="0" smtClean="0"/>
              <a:t>Validation par un comité des fournisseurs de données </a:t>
            </a:r>
            <a:r>
              <a:rPr lang="fr-FR" b="1" dirty="0" smtClean="0">
                <a:solidFill>
                  <a:srgbClr val="FF0000"/>
                </a:solidFill>
              </a:rPr>
              <a:t>(à mettre en place) </a:t>
            </a:r>
          </a:p>
          <a:p>
            <a:endParaRPr lang="fr-FR" dirty="0"/>
          </a:p>
          <a:p>
            <a:r>
              <a:rPr lang="fr-FR" dirty="0" smtClean="0"/>
              <a:t>Utilisation des logiciels ECOTRIM (</a:t>
            </a:r>
            <a:r>
              <a:rPr lang="fr-FR" dirty="0" err="1" smtClean="0"/>
              <a:t>trimestrialisation</a:t>
            </a:r>
            <a:r>
              <a:rPr lang="fr-FR" dirty="0" smtClean="0"/>
              <a:t>) et DEMETRA+ (dessaisonalisation) , développés par la commission statistique de l’Union européenne (EUROSTAT)</a:t>
            </a:r>
          </a:p>
          <a:p>
            <a:endParaRPr lang="fr-FR" dirty="0"/>
          </a:p>
          <a:p>
            <a:r>
              <a:rPr lang="fr-FR" dirty="0" smtClean="0"/>
              <a:t>Assistance technique d’AFRITAC – OUEST (FMI) </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12</a:t>
            </a:fld>
            <a:endParaRPr lang="fr-BE" dirty="0"/>
          </a:p>
        </p:txBody>
      </p:sp>
    </p:spTree>
    <p:extLst>
      <p:ext uri="{BB962C8B-B14F-4D97-AF65-F5344CB8AC3E}">
        <p14:creationId xmlns="" xmlns:p14="http://schemas.microsoft.com/office/powerpoint/2010/main" val="2997502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additive="base">
                                        <p:cTn id="3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Résultats atteints à fin </a:t>
            </a:r>
            <a:r>
              <a:rPr lang="fr-FR" dirty="0" smtClean="0"/>
              <a:t>septembre</a:t>
            </a:r>
            <a:r>
              <a:rPr lang="fr-FR" dirty="0" smtClean="0"/>
              <a:t> </a:t>
            </a:r>
            <a:r>
              <a:rPr lang="fr-FR" dirty="0" smtClean="0"/>
              <a:t>2014 (1)</a:t>
            </a:r>
            <a:endParaRPr lang="fr-FR" dirty="0"/>
          </a:p>
        </p:txBody>
      </p:sp>
      <p:sp>
        <p:nvSpPr>
          <p:cNvPr id="3" name="Espace réservé du contenu 2"/>
          <p:cNvSpPr>
            <a:spLocks noGrp="1"/>
          </p:cNvSpPr>
          <p:nvPr>
            <p:ph sz="quarter" idx="1"/>
          </p:nvPr>
        </p:nvSpPr>
        <p:spPr/>
        <p:txBody>
          <a:bodyPr>
            <a:normAutofit/>
          </a:bodyPr>
          <a:lstStyle/>
          <a:p>
            <a:r>
              <a:rPr lang="fr-FR" dirty="0" smtClean="0"/>
              <a:t>La maquette d’estimation du PIB trimestriel à prix constant est finalisée.</a:t>
            </a:r>
          </a:p>
          <a:p>
            <a:pPr marL="0" indent="0">
              <a:buNone/>
            </a:pPr>
            <a:endParaRPr lang="fr-FR" dirty="0" smtClean="0"/>
          </a:p>
          <a:p>
            <a:r>
              <a:rPr lang="fr-FR" dirty="0" smtClean="0"/>
              <a:t>Les données collectées ont permis d’estimer les valeurs ajoutées trimestrielles à prix constant selon l’optique production du 1</a:t>
            </a:r>
            <a:r>
              <a:rPr lang="fr-FR" baseline="30000" dirty="0" smtClean="0"/>
              <a:t>ier</a:t>
            </a:r>
            <a:r>
              <a:rPr lang="fr-FR" dirty="0" smtClean="0"/>
              <a:t> trimestre de 1999 au 1I</a:t>
            </a:r>
            <a:r>
              <a:rPr lang="fr-FR" baseline="30000" dirty="0" smtClean="0"/>
              <a:t>ième</a:t>
            </a:r>
            <a:r>
              <a:rPr lang="fr-FR" dirty="0" smtClean="0"/>
              <a:t> trimestre de 2014.</a:t>
            </a:r>
          </a:p>
          <a:p>
            <a:pPr marL="0" indent="0">
              <a:buNone/>
            </a:pPr>
            <a:endParaRPr lang="fr-FR" dirty="0" smtClean="0"/>
          </a:p>
          <a:p>
            <a:r>
              <a:rPr lang="fr-FR" dirty="0" smtClean="0"/>
              <a:t>Des notes d’analyse des résultats des comptes nationaux trimestriels sont disponibles pour le 4</a:t>
            </a:r>
            <a:r>
              <a:rPr lang="fr-FR" baseline="30000" dirty="0" smtClean="0"/>
              <a:t>ième</a:t>
            </a:r>
            <a:r>
              <a:rPr lang="fr-FR" dirty="0" smtClean="0"/>
              <a:t> trimestre de 2013 et pour le 1</a:t>
            </a:r>
            <a:r>
              <a:rPr lang="fr-FR" baseline="30000" dirty="0" smtClean="0"/>
              <a:t>ier </a:t>
            </a:r>
            <a:r>
              <a:rPr lang="fr-FR" dirty="0" smtClean="0"/>
              <a:t> et 1I</a:t>
            </a:r>
            <a:r>
              <a:rPr lang="fr-FR" baseline="30000" dirty="0" smtClean="0"/>
              <a:t>ième</a:t>
            </a:r>
            <a:r>
              <a:rPr lang="fr-FR" dirty="0" smtClean="0"/>
              <a:t> trimestre de 2014.</a:t>
            </a:r>
          </a:p>
          <a:p>
            <a:endParaRPr lang="fr-FR" dirty="0"/>
          </a:p>
          <a:p>
            <a:pPr marL="0" indent="0">
              <a:buNone/>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13</a:t>
            </a:fld>
            <a:endParaRPr lang="fr-BE" dirty="0"/>
          </a:p>
        </p:txBody>
      </p:sp>
    </p:spTree>
    <p:extLst>
      <p:ext uri="{BB962C8B-B14F-4D97-AF65-F5344CB8AC3E}">
        <p14:creationId xmlns="" xmlns:p14="http://schemas.microsoft.com/office/powerpoint/2010/main" val="2891497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Résultats atteints à fin </a:t>
            </a:r>
            <a:r>
              <a:rPr lang="fr-FR" dirty="0" smtClean="0"/>
              <a:t>septembre </a:t>
            </a:r>
            <a:r>
              <a:rPr lang="fr-FR" dirty="0" smtClean="0"/>
              <a:t>2014 (2)</a:t>
            </a:r>
            <a:endParaRPr lang="fr-FR" dirty="0"/>
          </a:p>
        </p:txBody>
      </p:sp>
      <p:sp>
        <p:nvSpPr>
          <p:cNvPr id="3" name="Espace réservé du contenu 2"/>
          <p:cNvSpPr>
            <a:spLocks noGrp="1"/>
          </p:cNvSpPr>
          <p:nvPr>
            <p:ph sz="quarter" idx="1"/>
          </p:nvPr>
        </p:nvSpPr>
        <p:spPr/>
        <p:txBody>
          <a:bodyPr>
            <a:normAutofit lnSpcReduction="10000"/>
          </a:bodyPr>
          <a:lstStyle/>
          <a:p>
            <a:r>
              <a:rPr lang="fr-FR" dirty="0" smtClean="0"/>
              <a:t>Une première version du document de méthodologie générale des comptes nationaux trimestriels est disponible;</a:t>
            </a:r>
          </a:p>
          <a:p>
            <a:endParaRPr lang="fr-FR" dirty="0" smtClean="0"/>
          </a:p>
          <a:p>
            <a:r>
              <a:rPr lang="fr-FR" dirty="0" smtClean="0"/>
              <a:t>Les résultats obtenus (qui sont expérimentaux pour le moment) seront diffusés auprès des principaux utilisateurs pour informations et recueil des observations;</a:t>
            </a:r>
          </a:p>
          <a:p>
            <a:endParaRPr lang="fr-FR" dirty="0"/>
          </a:p>
          <a:p>
            <a:r>
              <a:rPr lang="fr-FR" dirty="0" smtClean="0"/>
              <a:t>En attendant la publication officielle (prévue pour 2015), l’INSD a déjà engagé des travaux de développement des comptes nationaux trimestriels, notamment le calcul du PIB en valeur selon l’optique demande. </a:t>
            </a:r>
          </a:p>
          <a:p>
            <a:endParaRPr lang="fr-FR" dirty="0"/>
          </a:p>
          <a:p>
            <a:pPr marL="0" indent="0">
              <a:buNone/>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14</a:t>
            </a:fld>
            <a:endParaRPr lang="fr-BE" dirty="0"/>
          </a:p>
        </p:txBody>
      </p:sp>
    </p:spTree>
    <p:extLst>
      <p:ext uri="{BB962C8B-B14F-4D97-AF65-F5344CB8AC3E}">
        <p14:creationId xmlns="" xmlns:p14="http://schemas.microsoft.com/office/powerpoint/2010/main" val="1613351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Résultats atteints à fin </a:t>
            </a:r>
            <a:r>
              <a:rPr lang="fr-FR" dirty="0" smtClean="0"/>
              <a:t>septembre </a:t>
            </a:r>
            <a:r>
              <a:rPr lang="fr-FR" dirty="0" smtClean="0"/>
              <a:t>2014 (3)</a:t>
            </a:r>
            <a:endParaRPr lang="fr-FR" dirty="0"/>
          </a:p>
        </p:txBody>
      </p:sp>
      <p:sp>
        <p:nvSpPr>
          <p:cNvPr id="3" name="Espace réservé du contenu 2"/>
          <p:cNvSpPr>
            <a:spLocks noGrp="1"/>
          </p:cNvSpPr>
          <p:nvPr>
            <p:ph sz="quarter" idx="1"/>
          </p:nvPr>
        </p:nvSpPr>
        <p:spPr>
          <a:xfrm>
            <a:off x="5940152" y="1268760"/>
            <a:ext cx="2880320" cy="4968552"/>
          </a:xfrm>
        </p:spPr>
        <p:txBody>
          <a:bodyPr>
            <a:normAutofit fontScale="62500" lnSpcReduction="20000"/>
          </a:bodyPr>
          <a:lstStyle/>
          <a:p>
            <a:r>
              <a:rPr lang="fr-FR" dirty="0" smtClean="0"/>
              <a:t>Les premiers résultats ont mis en lumière une série du PIB trimestriel qui est saisonnière au Burkina Faso.</a:t>
            </a:r>
          </a:p>
          <a:p>
            <a:endParaRPr lang="fr-FR" dirty="0"/>
          </a:p>
          <a:p>
            <a:r>
              <a:rPr lang="fr-FR" dirty="0" smtClean="0"/>
              <a:t>Ce résultat est lié au fait que les principales récoltes agricoles interviennent au 4</a:t>
            </a:r>
            <a:r>
              <a:rPr lang="fr-FR" baseline="30000" dirty="0" smtClean="0"/>
              <a:t>ième</a:t>
            </a:r>
            <a:r>
              <a:rPr lang="fr-FR" dirty="0" smtClean="0"/>
              <a:t> trimestre. </a:t>
            </a:r>
          </a:p>
          <a:p>
            <a:pPr marL="0" indent="0">
              <a:buNone/>
            </a:pPr>
            <a:endParaRPr lang="fr-FR" dirty="0"/>
          </a:p>
          <a:p>
            <a:r>
              <a:rPr lang="fr-FR" dirty="0" smtClean="0"/>
              <a:t>En outre,  des saisonnalités ont été constatées sur certaines branches d’activité du secondaire et du tertiaire. </a:t>
            </a:r>
          </a:p>
          <a:p>
            <a:pPr marL="0" indent="0">
              <a:buNone/>
            </a:pPr>
            <a:endParaRPr lang="fr-FR" dirty="0" smtClean="0"/>
          </a:p>
          <a:p>
            <a:r>
              <a:rPr lang="fr-FR" dirty="0" smtClean="0"/>
              <a:t>D ’où  l’intérêt de calculer un PIB trimestriel corrigé des variations saisonnières.</a:t>
            </a: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15</a:t>
            </a:fld>
            <a:endParaRPr lang="fr-BE" dirty="0"/>
          </a:p>
        </p:txBody>
      </p:sp>
      <p:graphicFrame>
        <p:nvGraphicFramePr>
          <p:cNvPr id="8" name="Graphique 7"/>
          <p:cNvGraphicFramePr>
            <a:graphicFrameLocks noGrp="1"/>
          </p:cNvGraphicFramePr>
          <p:nvPr/>
        </p:nvGraphicFramePr>
        <p:xfrm>
          <a:off x="357158" y="1214422"/>
          <a:ext cx="5500726" cy="40005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2092846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diamond(in)">
                                      <p:cBhvr>
                                        <p:cTn id="14" dur="10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Graphic spid="8"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Résultats atteints à fin </a:t>
            </a:r>
            <a:r>
              <a:rPr lang="fr-FR" dirty="0" smtClean="0"/>
              <a:t>septembre </a:t>
            </a:r>
            <a:r>
              <a:rPr lang="fr-FR" dirty="0" smtClean="0"/>
              <a:t>2014 (3)</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16</a:t>
            </a:fld>
            <a:endParaRPr lang="fr-BE" dirty="0"/>
          </a:p>
        </p:txBody>
      </p:sp>
      <p:graphicFrame>
        <p:nvGraphicFramePr>
          <p:cNvPr id="5" name="Tableau 4"/>
          <p:cNvGraphicFramePr>
            <a:graphicFrameLocks noGrp="1"/>
          </p:cNvGraphicFramePr>
          <p:nvPr/>
        </p:nvGraphicFramePr>
        <p:xfrm>
          <a:off x="428596" y="1262025"/>
          <a:ext cx="8286807" cy="5197040"/>
        </p:xfrm>
        <a:graphic>
          <a:graphicData uri="http://schemas.openxmlformats.org/drawingml/2006/table">
            <a:tbl>
              <a:tblPr/>
              <a:tblGrid>
                <a:gridCol w="2024362"/>
                <a:gridCol w="516420"/>
                <a:gridCol w="516420"/>
                <a:gridCol w="516420"/>
                <a:gridCol w="516420"/>
                <a:gridCol w="516420"/>
                <a:gridCol w="526747"/>
                <a:gridCol w="454448"/>
                <a:gridCol w="454448"/>
                <a:gridCol w="454448"/>
                <a:gridCol w="454448"/>
                <a:gridCol w="454448"/>
                <a:gridCol w="440679"/>
                <a:gridCol w="440679"/>
              </a:tblGrid>
              <a:tr h="316659">
                <a:tc gridSpan="6">
                  <a:txBody>
                    <a:bodyPr/>
                    <a:lstStyle/>
                    <a:p>
                      <a:pPr algn="ctr" fontAlgn="ctr"/>
                      <a:r>
                        <a:rPr lang="fr-FR" sz="1200" b="1" i="0" u="none" strike="noStrike" dirty="0">
                          <a:solidFill>
                            <a:srgbClr val="000000"/>
                          </a:solidFill>
                          <a:latin typeface="Calibri"/>
                        </a:rPr>
                        <a:t>PIB Trimestriel CVS à prix constant de 1999, selon l'optique production</a:t>
                      </a:r>
                    </a:p>
                  </a:txBody>
                  <a:tcPr marL="6538" marR="6538" marT="6538"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gridSpan="3">
                  <a:txBody>
                    <a:bodyPr/>
                    <a:lstStyle/>
                    <a:p>
                      <a:pPr algn="ctr" fontAlgn="b"/>
                      <a:r>
                        <a:rPr lang="fr-FR" sz="1000" b="0" i="0" u="none" strike="noStrike" dirty="0">
                          <a:solidFill>
                            <a:srgbClr val="000000"/>
                          </a:solidFill>
                          <a:latin typeface="Calibri"/>
                        </a:rPr>
                        <a:t>Evolutions par rapport au trimestre précédent</a:t>
                      </a:r>
                    </a:p>
                  </a:txBody>
                  <a:tcPr marL="6538" marR="6538" marT="653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fontAlgn="b"/>
                      <a:r>
                        <a:rPr lang="fr-FR" sz="1000" b="0" i="0" u="none" strike="noStrike" dirty="0">
                          <a:solidFill>
                            <a:srgbClr val="000000"/>
                          </a:solidFill>
                          <a:latin typeface="Calibri"/>
                        </a:rPr>
                        <a:t>Evolutions en glissements annuels</a:t>
                      </a:r>
                    </a:p>
                  </a:txBody>
                  <a:tcPr marL="6538" marR="6538" marT="6538" marB="0" anchor="b">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2">
                  <a:txBody>
                    <a:bodyPr/>
                    <a:lstStyle/>
                    <a:p>
                      <a:pPr algn="ctr" fontAlgn="ctr"/>
                      <a:r>
                        <a:rPr lang="fr-FR" sz="1000" b="0" i="0" u="none" strike="noStrike" dirty="0">
                          <a:solidFill>
                            <a:srgbClr val="000000"/>
                          </a:solidFill>
                          <a:latin typeface="Calibri"/>
                        </a:rPr>
                        <a:t>Croissances annuelles</a:t>
                      </a:r>
                    </a:p>
                  </a:txBody>
                  <a:tcPr marL="6538" marR="6538" marT="6538"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fr-FR"/>
                    </a:p>
                  </a:txBody>
                  <a:tcPr/>
                </a:tc>
              </a:tr>
              <a:tr h="250381">
                <a:tc>
                  <a:txBody>
                    <a:bodyPr/>
                    <a:lstStyle/>
                    <a:p>
                      <a:pPr algn="l" fontAlgn="ctr"/>
                      <a:r>
                        <a:rPr lang="fr-FR" sz="1200" b="0" i="0" u="none" strike="noStrike" dirty="0">
                          <a:solidFill>
                            <a:srgbClr val="000000"/>
                          </a:solidFill>
                          <a:latin typeface="Calibri"/>
                        </a:rPr>
                        <a:t>Libellé</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fontAlgn="ctr"/>
                      <a:r>
                        <a:rPr lang="fr-FR" sz="900" b="0" i="0" u="none" strike="noStrike" dirty="0">
                          <a:solidFill>
                            <a:srgbClr val="000000"/>
                          </a:solidFill>
                          <a:latin typeface="Calibri"/>
                        </a:rPr>
                        <a:t>T2_2013</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fontAlgn="ctr"/>
                      <a:r>
                        <a:rPr lang="fr-FR" sz="900" b="0" i="0" u="none" strike="noStrike" dirty="0">
                          <a:solidFill>
                            <a:srgbClr val="000000"/>
                          </a:solidFill>
                          <a:latin typeface="Calibri"/>
                        </a:rPr>
                        <a:t>T3_2013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fontAlgn="ctr"/>
                      <a:r>
                        <a:rPr lang="fr-FR" sz="900" b="0" i="0" u="none" strike="noStrike">
                          <a:solidFill>
                            <a:srgbClr val="000000"/>
                          </a:solidFill>
                          <a:latin typeface="Calibri"/>
                        </a:rPr>
                        <a:t>T4_2013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fontAlgn="ctr"/>
                      <a:r>
                        <a:rPr lang="fr-FR" sz="900" b="0" i="0" u="none" strike="noStrike" dirty="0">
                          <a:solidFill>
                            <a:srgbClr val="000000"/>
                          </a:solidFill>
                          <a:latin typeface="Calibri"/>
                        </a:rPr>
                        <a:t>T1_2014</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fontAlgn="ctr"/>
                      <a:r>
                        <a:rPr lang="fr-FR" sz="900" b="0" i="0" u="none" strike="noStrike" dirty="0">
                          <a:solidFill>
                            <a:srgbClr val="000000"/>
                          </a:solidFill>
                          <a:latin typeface="Calibri"/>
                        </a:rPr>
                        <a:t>T2_2014</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dirty="0">
                          <a:solidFill>
                            <a:srgbClr val="000000"/>
                          </a:solidFill>
                          <a:latin typeface="Calibri"/>
                        </a:rPr>
                        <a:t>T2_2013</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dirty="0">
                          <a:solidFill>
                            <a:srgbClr val="000000"/>
                          </a:solidFill>
                          <a:latin typeface="Calibri"/>
                        </a:rPr>
                        <a:t>T1_2014</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dirty="0">
                          <a:solidFill>
                            <a:srgbClr val="000000"/>
                          </a:solidFill>
                          <a:latin typeface="Calibri"/>
                        </a:rPr>
                        <a:t>T2_2014</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dirty="0">
                          <a:solidFill>
                            <a:srgbClr val="000000"/>
                          </a:solidFill>
                          <a:latin typeface="Calibri"/>
                        </a:rPr>
                        <a:t>T2_2013</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dirty="0">
                          <a:solidFill>
                            <a:srgbClr val="000000"/>
                          </a:solidFill>
                          <a:latin typeface="Calibri"/>
                        </a:rPr>
                        <a:t>T1_2014</a:t>
                      </a:r>
                    </a:p>
                  </a:txBody>
                  <a:tcPr marL="6538" marR="6538" marT="6538" marB="0" anchor="ctr">
                    <a:lnL w="6350" cap="flat" cmpd="sng" algn="ctr">
                      <a:solidFill>
                        <a:srgbClr val="000000"/>
                      </a:solidFill>
                      <a:prstDash val="dot"/>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dirty="0">
                          <a:solidFill>
                            <a:srgbClr val="000000"/>
                          </a:solidFill>
                          <a:latin typeface="Calibri"/>
                        </a:rPr>
                        <a:t>T2_2014</a:t>
                      </a:r>
                    </a:p>
                  </a:txBody>
                  <a:tcPr marL="6538" marR="6538" marT="6538"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dirty="0">
                          <a:solidFill>
                            <a:srgbClr val="000000"/>
                          </a:solidFill>
                          <a:latin typeface="Calibri"/>
                        </a:rPr>
                        <a:t>2012 / 2011</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900" b="0" i="0" u="none" strike="noStrike" dirty="0">
                          <a:solidFill>
                            <a:srgbClr val="000000"/>
                          </a:solidFill>
                          <a:latin typeface="Calibri"/>
                        </a:rPr>
                        <a:t>2013 / 2012</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r>
              <a:tr h="162011">
                <a:tc>
                  <a:txBody>
                    <a:bodyPr/>
                    <a:lstStyle/>
                    <a:p>
                      <a:pPr algn="l" fontAlgn="ctr"/>
                      <a:r>
                        <a:rPr lang="fr-FR" sz="1000" b="1" i="0" u="none" strike="noStrike">
                          <a:solidFill>
                            <a:srgbClr val="000000"/>
                          </a:solidFill>
                          <a:latin typeface="Calibri"/>
                        </a:rPr>
                        <a:t>Secteur primaire</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242,5</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dirty="0">
                          <a:solidFill>
                            <a:srgbClr val="000000"/>
                          </a:solidFill>
                          <a:latin typeface="Calibri"/>
                        </a:rPr>
                        <a:t>243,6</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dirty="0">
                          <a:solidFill>
                            <a:srgbClr val="000000"/>
                          </a:solidFill>
                          <a:latin typeface="Calibri"/>
                        </a:rPr>
                        <a:t>245,7</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dirty="0">
                          <a:solidFill>
                            <a:srgbClr val="000000"/>
                          </a:solidFill>
                          <a:latin typeface="Calibri"/>
                        </a:rPr>
                        <a:t>253,8</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255,2</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0,5</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3,3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0,6</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1,8</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5,1</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5,2</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8,0</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dirty="0">
                          <a:solidFill>
                            <a:srgbClr val="000000"/>
                          </a:solidFill>
                          <a:latin typeface="Calibri"/>
                        </a:rPr>
                        <a:t>1,9</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r>
              <a:tr h="144691">
                <a:tc>
                  <a:txBody>
                    <a:bodyPr/>
                    <a:lstStyle/>
                    <a:p>
                      <a:pPr algn="l" fontAlgn="ctr"/>
                      <a:r>
                        <a:rPr lang="fr-FR" sz="1000" b="0" i="0" u="none" strike="noStrike">
                          <a:solidFill>
                            <a:srgbClr val="000000"/>
                          </a:solidFill>
                          <a:latin typeface="Calibri"/>
                        </a:rPr>
                        <a:t>Agriculture</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135,3</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136,0</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dirty="0">
                          <a:solidFill>
                            <a:srgbClr val="000000"/>
                          </a:solidFill>
                          <a:latin typeface="Calibri"/>
                        </a:rPr>
                        <a:t>137,5</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144,8</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dirty="0">
                          <a:solidFill>
                            <a:srgbClr val="000000"/>
                          </a:solidFill>
                          <a:latin typeface="Calibri"/>
                        </a:rPr>
                        <a:t>145,7</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0,5</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5,3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0,6</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1,9</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7,5</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7,7</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14,8</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2,0</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4691">
                <a:tc>
                  <a:txBody>
                    <a:bodyPr/>
                    <a:lstStyle/>
                    <a:p>
                      <a:pPr algn="l" fontAlgn="ctr"/>
                      <a:r>
                        <a:rPr lang="fr-FR" sz="1000" b="0" i="0" u="none" strike="noStrike">
                          <a:solidFill>
                            <a:srgbClr val="000000"/>
                          </a:solidFill>
                          <a:latin typeface="Calibri"/>
                        </a:rPr>
                        <a:t>Elevage</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79,2</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79,4</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79,9</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dirty="0">
                          <a:solidFill>
                            <a:srgbClr val="000000"/>
                          </a:solidFill>
                          <a:latin typeface="Calibri"/>
                        </a:rPr>
                        <a:t>80,4</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80,8</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0,4</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0,6</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0,5</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1,5</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1,9</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2,0</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0,1</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1,5</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4691">
                <a:tc>
                  <a:txBody>
                    <a:bodyPr/>
                    <a:lstStyle/>
                    <a:p>
                      <a:pPr algn="l" fontAlgn="ctr"/>
                      <a:r>
                        <a:rPr lang="fr-FR" sz="1000" b="0" i="0" u="none" strike="noStrike">
                          <a:solidFill>
                            <a:srgbClr val="000000"/>
                          </a:solidFill>
                          <a:latin typeface="Calibri"/>
                        </a:rPr>
                        <a:t>Sylviculture, pêche et chasse</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28,0</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28,2</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28,4</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28,6</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28,7</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0,6</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0,8</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0,6</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2,4</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2,8</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2,8</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1,8</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dirty="0">
                          <a:solidFill>
                            <a:srgbClr val="000000"/>
                          </a:solidFill>
                          <a:latin typeface="Calibri"/>
                        </a:rPr>
                        <a:t>2,5</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r>
              <a:tr h="169375">
                <a:tc>
                  <a:txBody>
                    <a:bodyPr/>
                    <a:lstStyle/>
                    <a:p>
                      <a:pPr algn="l" fontAlgn="ctr"/>
                      <a:r>
                        <a:rPr lang="fr-FR" sz="1000" b="1" i="0" u="none" strike="noStrike">
                          <a:solidFill>
                            <a:srgbClr val="000000"/>
                          </a:solidFill>
                          <a:latin typeface="Calibri"/>
                        </a:rPr>
                        <a:t>Secteur secondaire</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220,9</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218,4</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214,3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220,1</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228,2</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4,5</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2,7</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3,7</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11,6</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4,2</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3,3</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3,7</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dirty="0">
                          <a:solidFill>
                            <a:srgbClr val="000000"/>
                          </a:solidFill>
                          <a:latin typeface="Calibri"/>
                        </a:rPr>
                        <a:t>9,4</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r>
              <a:tr h="144691">
                <a:tc>
                  <a:txBody>
                    <a:bodyPr/>
                    <a:lstStyle/>
                    <a:p>
                      <a:pPr algn="l" fontAlgn="ctr"/>
                      <a:r>
                        <a:rPr lang="fr-FR" sz="1000" b="0" i="0" u="none" strike="noStrike">
                          <a:solidFill>
                            <a:srgbClr val="000000"/>
                          </a:solidFill>
                          <a:latin typeface="Calibri"/>
                        </a:rPr>
                        <a:t>Extraction</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31,2</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30,3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31,9</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32,5</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36,5</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2,1</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1,8</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12,3</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14,8</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6,3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16,9</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-4,0</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11,7</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4691">
                <a:tc>
                  <a:txBody>
                    <a:bodyPr/>
                    <a:lstStyle/>
                    <a:p>
                      <a:pPr algn="l" fontAlgn="ctr"/>
                      <a:r>
                        <a:rPr lang="fr-FR" sz="1000" b="0" i="0" u="none" strike="noStrike">
                          <a:solidFill>
                            <a:srgbClr val="000000"/>
                          </a:solidFill>
                          <a:latin typeface="Calibri"/>
                        </a:rPr>
                        <a:t>Industrie manufacturière</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84,0</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87,0</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85,9</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86,1</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85,7</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1,4</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-0,5</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3,4</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4,0</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2,1</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5,0</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5,0</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4691">
                <a:tc>
                  <a:txBody>
                    <a:bodyPr/>
                    <a:lstStyle/>
                    <a:p>
                      <a:pPr algn="l" fontAlgn="ctr"/>
                      <a:r>
                        <a:rPr lang="fr-FR" sz="1000" b="0" i="1" u="none" strike="noStrike">
                          <a:solidFill>
                            <a:srgbClr val="000000"/>
                          </a:solidFill>
                          <a:latin typeface="Calibri"/>
                        </a:rPr>
                        <a:t>Agroalimentaire</a:t>
                      </a:r>
                    </a:p>
                  </a:txBody>
                  <a:tcPr marL="117683"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tcPr>
                </a:tc>
                <a:tc>
                  <a:txBody>
                    <a:bodyPr/>
                    <a:lstStyle/>
                    <a:p>
                      <a:pPr algn="r" fontAlgn="ctr"/>
                      <a:r>
                        <a:rPr lang="fr-FR" sz="1000" b="0" i="1" u="none" strike="noStrike">
                          <a:solidFill>
                            <a:srgbClr val="000000"/>
                          </a:solidFill>
                          <a:latin typeface="Calibri"/>
                        </a:rPr>
                        <a:t>46,4</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46,9</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47,3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47,3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47,6</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1,4</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tcPr>
                </a:tc>
                <a:tc>
                  <a:txBody>
                    <a:bodyPr/>
                    <a:lstStyle/>
                    <a:p>
                      <a:pPr algn="r" fontAlgn="ctr"/>
                      <a:r>
                        <a:rPr lang="fr-FR" sz="1000" b="0" i="1" u="none" strike="noStrike">
                          <a:solidFill>
                            <a:srgbClr val="000000"/>
                          </a:solidFill>
                          <a:latin typeface="Calibri"/>
                        </a:rPr>
                        <a:t>0,0</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tcPr>
                </a:tc>
                <a:tc>
                  <a:txBody>
                    <a:bodyPr/>
                    <a:lstStyle/>
                    <a:p>
                      <a:pPr algn="r" fontAlgn="ctr"/>
                      <a:r>
                        <a:rPr lang="fr-FR" sz="1000" b="0" i="1" u="none" strike="noStrike">
                          <a:solidFill>
                            <a:srgbClr val="000000"/>
                          </a:solidFill>
                          <a:latin typeface="Calibri"/>
                        </a:rPr>
                        <a:t>0,6</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tcPr>
                </a:tc>
                <a:tc>
                  <a:txBody>
                    <a:bodyPr/>
                    <a:lstStyle/>
                    <a:p>
                      <a:pPr algn="r" fontAlgn="ctr"/>
                      <a:r>
                        <a:rPr lang="fr-FR" sz="1000" b="0" i="1" u="none" strike="noStrike">
                          <a:solidFill>
                            <a:srgbClr val="000000"/>
                          </a:solidFill>
                          <a:latin typeface="Calibri"/>
                        </a:rPr>
                        <a:t>4,8</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tcPr>
                </a:tc>
                <a:tc>
                  <a:txBody>
                    <a:bodyPr/>
                    <a:lstStyle/>
                    <a:p>
                      <a:pPr algn="r" fontAlgn="ctr"/>
                      <a:r>
                        <a:rPr lang="fr-FR" sz="1000" b="0" i="1" u="none" strike="noStrike">
                          <a:solidFill>
                            <a:srgbClr val="000000"/>
                          </a:solidFill>
                          <a:latin typeface="Calibri"/>
                        </a:rPr>
                        <a:t>3,2</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tcPr>
                </a:tc>
                <a:tc>
                  <a:txBody>
                    <a:bodyPr/>
                    <a:lstStyle/>
                    <a:p>
                      <a:pPr algn="r" fontAlgn="ctr"/>
                      <a:r>
                        <a:rPr lang="fr-FR" sz="1000" b="0" i="1" u="none" strike="noStrike">
                          <a:solidFill>
                            <a:srgbClr val="000000"/>
                          </a:solidFill>
                          <a:latin typeface="Calibri"/>
                        </a:rPr>
                        <a:t>2,5</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tcPr>
                </a:tc>
                <a:tc>
                  <a:txBody>
                    <a:bodyPr/>
                    <a:lstStyle/>
                    <a:p>
                      <a:pPr algn="r" fontAlgn="ctr"/>
                      <a:r>
                        <a:rPr lang="fr-FR" sz="1000" b="0" i="1" u="none" strike="noStrike">
                          <a:solidFill>
                            <a:srgbClr val="000000"/>
                          </a:solidFill>
                          <a:latin typeface="Calibri"/>
                        </a:rPr>
                        <a:t>3,9</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tcPr>
                </a:tc>
                <a:tc>
                  <a:txBody>
                    <a:bodyPr/>
                    <a:lstStyle/>
                    <a:p>
                      <a:pPr algn="r" fontAlgn="ctr"/>
                      <a:r>
                        <a:rPr lang="fr-FR" sz="1000" b="0" i="1" u="none" strike="noStrike">
                          <a:solidFill>
                            <a:srgbClr val="000000"/>
                          </a:solidFill>
                          <a:latin typeface="Calibri"/>
                        </a:rPr>
                        <a:t>4,9</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tcPr>
                </a:tc>
              </a:tr>
              <a:tr h="247686">
                <a:tc>
                  <a:txBody>
                    <a:bodyPr/>
                    <a:lstStyle/>
                    <a:p>
                      <a:pPr algn="l" fontAlgn="ctr"/>
                      <a:r>
                        <a:rPr lang="fr-FR" sz="1000" b="0" i="1" u="none" strike="noStrike">
                          <a:solidFill>
                            <a:srgbClr val="000000"/>
                          </a:solidFill>
                          <a:latin typeface="Calibri"/>
                        </a:rPr>
                        <a:t>Egrenage et fabrication de textiles</a:t>
                      </a:r>
                    </a:p>
                  </a:txBody>
                  <a:tcPr marL="117683"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r" fontAlgn="ctr"/>
                      <a:r>
                        <a:rPr lang="fr-FR" sz="1000" b="0" i="1" u="none" strike="noStrike">
                          <a:solidFill>
                            <a:srgbClr val="000000"/>
                          </a:solidFill>
                          <a:latin typeface="Calibri"/>
                        </a:rPr>
                        <a:t>5,9</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dirty="0">
                          <a:solidFill>
                            <a:srgbClr val="000000"/>
                          </a:solidFill>
                          <a:latin typeface="Calibri"/>
                        </a:rPr>
                        <a:t>7,9</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5,9</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6,0</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6,0</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0,8</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ctr"/>
                      <a:r>
                        <a:rPr lang="fr-FR" sz="1000" b="0" i="1" u="none" strike="noStrike">
                          <a:solidFill>
                            <a:srgbClr val="000000"/>
                          </a:solidFill>
                          <a:latin typeface="Calibri"/>
                        </a:rPr>
                        <a:t>1,3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ctr"/>
                      <a:r>
                        <a:rPr lang="fr-FR" sz="1000" b="0" i="1" u="none" strike="noStrike">
                          <a:solidFill>
                            <a:srgbClr val="000000"/>
                          </a:solidFill>
                          <a:latin typeface="Calibri"/>
                        </a:rPr>
                        <a:t>0,9</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r" fontAlgn="ctr"/>
                      <a:r>
                        <a:rPr lang="fr-FR" sz="1000" b="0" i="1" u="none" strike="noStrike">
                          <a:solidFill>
                            <a:srgbClr val="000000"/>
                          </a:solidFill>
                          <a:latin typeface="Calibri"/>
                        </a:rPr>
                        <a:t>14,0</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ctr"/>
                      <a:r>
                        <a:rPr lang="fr-FR" sz="1000" b="0" i="1" u="none" strike="noStrike">
                          <a:solidFill>
                            <a:srgbClr val="000000"/>
                          </a:solidFill>
                          <a:latin typeface="Calibri"/>
                        </a:rPr>
                        <a:t>2,6</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fr-FR" sz="1000" b="0" i="1" u="none" strike="noStrike">
                          <a:solidFill>
                            <a:srgbClr val="000000"/>
                          </a:solidFill>
                          <a:latin typeface="Calibri"/>
                        </a:rPr>
                        <a:t>2,7</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r" fontAlgn="ctr"/>
                      <a:r>
                        <a:rPr lang="fr-FR" sz="1000" b="0" i="1" u="none" strike="noStrike">
                          <a:solidFill>
                            <a:srgbClr val="000000"/>
                          </a:solidFill>
                          <a:latin typeface="Calibri"/>
                        </a:rPr>
                        <a:t>0,5</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r" fontAlgn="ctr"/>
                      <a:r>
                        <a:rPr lang="fr-FR" sz="1000" b="0" i="1" u="none" strike="noStrike">
                          <a:solidFill>
                            <a:srgbClr val="000000"/>
                          </a:solidFill>
                          <a:latin typeface="Calibri"/>
                        </a:rPr>
                        <a:t>19,0</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44691">
                <a:tc>
                  <a:txBody>
                    <a:bodyPr/>
                    <a:lstStyle/>
                    <a:p>
                      <a:pPr algn="l" fontAlgn="ctr"/>
                      <a:r>
                        <a:rPr lang="fr-FR" sz="1000" b="0" i="1" u="none" strike="noStrike">
                          <a:solidFill>
                            <a:srgbClr val="000000"/>
                          </a:solidFill>
                          <a:latin typeface="Calibri"/>
                        </a:rPr>
                        <a:t>Bois et métaux</a:t>
                      </a:r>
                    </a:p>
                  </a:txBody>
                  <a:tcPr marL="117683"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r" fontAlgn="ctr"/>
                      <a:r>
                        <a:rPr lang="fr-FR" sz="1000" b="0" i="1" u="none" strike="noStrike">
                          <a:solidFill>
                            <a:srgbClr val="000000"/>
                          </a:solidFill>
                          <a:latin typeface="Calibri"/>
                        </a:rPr>
                        <a:t>17,9</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18,2</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18,5</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18,5</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17,6</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1,7</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ctr"/>
                      <a:r>
                        <a:rPr lang="fr-FR" sz="1000" b="0" i="1" u="none" strike="noStrike">
                          <a:solidFill>
                            <a:srgbClr val="000000"/>
                          </a:solidFill>
                          <a:latin typeface="Calibri"/>
                        </a:rPr>
                        <a:t>0,0</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ctr"/>
                      <a:r>
                        <a:rPr lang="fr-FR" sz="1000" b="0" i="1" u="none" strike="noStrike">
                          <a:solidFill>
                            <a:srgbClr val="000000"/>
                          </a:solidFill>
                          <a:latin typeface="Calibri"/>
                        </a:rPr>
                        <a:t>-5,0</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r" fontAlgn="ctr"/>
                      <a:r>
                        <a:rPr lang="fr-FR" sz="1000" b="0" i="1" u="none" strike="noStrike">
                          <a:solidFill>
                            <a:srgbClr val="000000"/>
                          </a:solidFill>
                          <a:latin typeface="Calibri"/>
                        </a:rPr>
                        <a:t>-5,0</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ctr"/>
                      <a:r>
                        <a:rPr lang="fr-FR" sz="1000" b="0" i="1" u="none" strike="noStrike">
                          <a:solidFill>
                            <a:srgbClr val="000000"/>
                          </a:solidFill>
                          <a:latin typeface="Calibri"/>
                        </a:rPr>
                        <a:t>5,2</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fr-FR" sz="1000" b="0" i="1" u="none" strike="noStrike">
                          <a:solidFill>
                            <a:srgbClr val="000000"/>
                          </a:solidFill>
                          <a:latin typeface="Calibri"/>
                        </a:rPr>
                        <a:t>-1,7</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r" fontAlgn="ctr"/>
                      <a:r>
                        <a:rPr lang="fr-FR" sz="1000" b="0" i="1" u="none" strike="noStrike">
                          <a:solidFill>
                            <a:srgbClr val="000000"/>
                          </a:solidFill>
                          <a:latin typeface="Calibri"/>
                        </a:rPr>
                        <a:t>5,6</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r" fontAlgn="ctr"/>
                      <a:r>
                        <a:rPr lang="fr-FR" sz="1000" b="0" i="1" u="none" strike="noStrike">
                          <a:solidFill>
                            <a:srgbClr val="000000"/>
                          </a:solidFill>
                          <a:latin typeface="Calibri"/>
                        </a:rPr>
                        <a:t>0,0</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44691">
                <a:tc>
                  <a:txBody>
                    <a:bodyPr/>
                    <a:lstStyle/>
                    <a:p>
                      <a:pPr algn="l" fontAlgn="ctr"/>
                      <a:r>
                        <a:rPr lang="fr-FR" sz="1000" b="0" i="1" u="none" strike="noStrike">
                          <a:solidFill>
                            <a:srgbClr val="000000"/>
                          </a:solidFill>
                          <a:latin typeface="Calibri"/>
                        </a:rPr>
                        <a:t>Autres industries manufacturiés</a:t>
                      </a:r>
                    </a:p>
                  </a:txBody>
                  <a:tcPr marL="117683"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13,8</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14,0</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14,1</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14,3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14,5</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1,4</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1,3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1,2</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6,8</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5,4</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5,3</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10,1</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r" fontAlgn="ctr"/>
                      <a:r>
                        <a:rPr lang="fr-FR" sz="1000" b="0" i="1" u="none" strike="noStrike">
                          <a:solidFill>
                            <a:srgbClr val="000000"/>
                          </a:solidFill>
                          <a:latin typeface="Calibri"/>
                        </a:rPr>
                        <a:t>6,6</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tcPr>
                </a:tc>
              </a:tr>
              <a:tr h="144691">
                <a:tc>
                  <a:txBody>
                    <a:bodyPr/>
                    <a:lstStyle/>
                    <a:p>
                      <a:pPr algn="l" fontAlgn="ctr"/>
                      <a:r>
                        <a:rPr lang="fr-FR" sz="1000" b="0" i="0" u="none" strike="noStrike">
                          <a:solidFill>
                            <a:srgbClr val="000000"/>
                          </a:solidFill>
                          <a:latin typeface="Calibri"/>
                        </a:rPr>
                        <a:t>Energie</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20,6</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21,9</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17,9</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19,8</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dirty="0">
                          <a:solidFill>
                            <a:srgbClr val="000000"/>
                          </a:solidFill>
                          <a:latin typeface="Calibri"/>
                        </a:rPr>
                        <a:t>21,4</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4,5</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10,6</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7,9</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6,4</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0,7</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3,9</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5,3</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5,4</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4691">
                <a:tc>
                  <a:txBody>
                    <a:bodyPr/>
                    <a:lstStyle/>
                    <a:p>
                      <a:pPr algn="l" fontAlgn="ctr"/>
                      <a:r>
                        <a:rPr lang="fr-FR" sz="1000" b="0" i="0" u="none" strike="noStrike">
                          <a:solidFill>
                            <a:srgbClr val="000000"/>
                          </a:solidFill>
                          <a:latin typeface="Calibri"/>
                        </a:rPr>
                        <a:t>BTP</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85,1</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79,2</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78,6</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81,7</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84,6</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8,8</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3,9</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3,6</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21,4</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4,5</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-0,6</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5,2</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r" fontAlgn="ctr"/>
                      <a:r>
                        <a:rPr lang="fr-FR" sz="1000" b="0" i="0" u="none" strike="noStrike" dirty="0">
                          <a:solidFill>
                            <a:srgbClr val="000000"/>
                          </a:solidFill>
                          <a:latin typeface="Calibri"/>
                        </a:rPr>
                        <a:t>14,6</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r>
              <a:tr h="162011">
                <a:tc>
                  <a:txBody>
                    <a:bodyPr/>
                    <a:lstStyle/>
                    <a:p>
                      <a:pPr algn="l" fontAlgn="ctr"/>
                      <a:r>
                        <a:rPr lang="fr-FR" sz="1000" b="1" i="0" u="none" strike="noStrike" dirty="0">
                          <a:solidFill>
                            <a:srgbClr val="000000"/>
                          </a:solidFill>
                          <a:latin typeface="Calibri"/>
                        </a:rPr>
                        <a:t>Secteur tertiaire</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454,1</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459,8</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465,8</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472,5</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483,5</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1,2</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1,5</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2,3</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6,5</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5,3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6,5</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8,4</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dirty="0">
                          <a:solidFill>
                            <a:srgbClr val="000000"/>
                          </a:solidFill>
                          <a:latin typeface="Calibri"/>
                        </a:rPr>
                        <a:t>6,2</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r>
              <a:tr h="144691">
                <a:tc>
                  <a:txBody>
                    <a:bodyPr/>
                    <a:lstStyle/>
                    <a:p>
                      <a:pPr algn="l" fontAlgn="ctr"/>
                      <a:r>
                        <a:rPr lang="fr-FR" sz="1000" b="1" i="0" u="none" strike="noStrike">
                          <a:solidFill>
                            <a:srgbClr val="000000"/>
                          </a:solidFill>
                          <a:latin typeface="Calibri"/>
                        </a:rPr>
                        <a:t>Services marchands</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279,2</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284,3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290,0</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295,6</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305,8</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1,7</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1,9</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3,5</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9,0</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7,7</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9,5</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10,3</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dirty="0">
                          <a:solidFill>
                            <a:srgbClr val="000000"/>
                          </a:solidFill>
                          <a:latin typeface="Calibri"/>
                        </a:rPr>
                        <a:t>8,6</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r>
              <a:tr h="144691">
                <a:tc>
                  <a:txBody>
                    <a:bodyPr/>
                    <a:lstStyle/>
                    <a:p>
                      <a:pPr algn="l" fontAlgn="ctr"/>
                      <a:r>
                        <a:rPr lang="fr-FR" sz="1000" b="0" i="0" u="none" strike="noStrike">
                          <a:solidFill>
                            <a:srgbClr val="000000"/>
                          </a:solidFill>
                          <a:latin typeface="Calibri"/>
                        </a:rPr>
                        <a:t>Commerce</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126,6</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128,6</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130,3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132,0</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136,8</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1,4</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3,7</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9,1</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5,7</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8,1</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12,4</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8,4</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4691">
                <a:tc>
                  <a:txBody>
                    <a:bodyPr/>
                    <a:lstStyle/>
                    <a:p>
                      <a:pPr algn="l" fontAlgn="ctr"/>
                      <a:r>
                        <a:rPr lang="fr-FR" sz="1000" b="0" i="0" u="none" strike="noStrike">
                          <a:solidFill>
                            <a:srgbClr val="000000"/>
                          </a:solidFill>
                          <a:latin typeface="Calibri"/>
                        </a:rPr>
                        <a:t>Hotellerie et restauration</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17,1</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17,1</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17,1</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17,0</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17,4</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-0,1</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2,4</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-2,6</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-0,7</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1,8</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1,9</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-2,4</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4691">
                <a:tc>
                  <a:txBody>
                    <a:bodyPr/>
                    <a:lstStyle/>
                    <a:p>
                      <a:pPr algn="l" fontAlgn="ctr"/>
                      <a:r>
                        <a:rPr lang="fr-FR" sz="1000" b="0" i="0" u="none" strike="noStrike">
                          <a:solidFill>
                            <a:srgbClr val="000000"/>
                          </a:solidFill>
                          <a:latin typeface="Calibri"/>
                        </a:rPr>
                        <a:t>Transports</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10,4</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10,4</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10,4</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10,3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10,9</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1,7</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5,0</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2,2</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0,9</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4,2</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9,0</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2,1</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4691">
                <a:tc>
                  <a:txBody>
                    <a:bodyPr/>
                    <a:lstStyle/>
                    <a:p>
                      <a:pPr algn="l" fontAlgn="ctr"/>
                      <a:r>
                        <a:rPr lang="fr-FR" sz="1000" b="0" i="0" u="none" strike="noStrike">
                          <a:solidFill>
                            <a:srgbClr val="000000"/>
                          </a:solidFill>
                          <a:latin typeface="Calibri"/>
                        </a:rPr>
                        <a:t>Télécommunication</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51,3</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51,5</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dirty="0">
                          <a:solidFill>
                            <a:srgbClr val="000000"/>
                          </a:solidFill>
                          <a:latin typeface="Calibri"/>
                        </a:rPr>
                        <a:t>51,6</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51,9</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52,3</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0,6</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0,6</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0,8</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2,5</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1,8</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2,0</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2,3</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2,3</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4691">
                <a:tc>
                  <a:txBody>
                    <a:bodyPr/>
                    <a:lstStyle/>
                    <a:p>
                      <a:pPr algn="l" fontAlgn="ctr"/>
                      <a:r>
                        <a:rPr lang="fr-FR" sz="1000" b="0" i="0" u="none" strike="noStrike">
                          <a:solidFill>
                            <a:srgbClr val="000000"/>
                          </a:solidFill>
                          <a:latin typeface="Calibri"/>
                        </a:rPr>
                        <a:t>Services financiers</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29,8</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31,2</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33,4</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35,2</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37,8</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4,3</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5,3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7,4</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26,8</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23,2</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26,9</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20,6</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24,8</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4691">
                <a:tc>
                  <a:txBody>
                    <a:bodyPr/>
                    <a:lstStyle/>
                    <a:p>
                      <a:pPr algn="l" fontAlgn="ctr"/>
                      <a:r>
                        <a:rPr lang="fr-FR" sz="1000" b="0" i="0" u="none" strike="noStrike">
                          <a:solidFill>
                            <a:srgbClr val="000000"/>
                          </a:solidFill>
                          <a:latin typeface="Calibri"/>
                        </a:rPr>
                        <a:t>Autres services marchands</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44,1</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45,6</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47,3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49,3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50,7</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3,0</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4,1</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3,0</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13,0</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15,1</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15,1</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13,6</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dirty="0">
                          <a:solidFill>
                            <a:srgbClr val="000000"/>
                          </a:solidFill>
                          <a:latin typeface="Calibri"/>
                        </a:rPr>
                        <a:t>13,3</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4691">
                <a:tc>
                  <a:txBody>
                    <a:bodyPr/>
                    <a:lstStyle/>
                    <a:p>
                      <a:pPr algn="l" fontAlgn="ctr"/>
                      <a:r>
                        <a:rPr lang="fr-FR" sz="1000" b="1" i="0" u="none" strike="noStrike">
                          <a:solidFill>
                            <a:srgbClr val="000000"/>
                          </a:solidFill>
                          <a:latin typeface="Calibri"/>
                        </a:rPr>
                        <a:t>Services non marchands</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194,4</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196,0</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197,7</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200,0</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202,4</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0,8</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1,2</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1,2</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4,8</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3,7</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4,1</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a:solidFill>
                            <a:srgbClr val="000000"/>
                          </a:solidFill>
                          <a:latin typeface="Calibri"/>
                        </a:rPr>
                        <a:t>6,9</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c>
                  <a:txBody>
                    <a:bodyPr/>
                    <a:lstStyle/>
                    <a:p>
                      <a:pPr algn="r" fontAlgn="ctr"/>
                      <a:r>
                        <a:rPr lang="fr-FR" sz="1000" b="1" i="0" u="none" strike="noStrike" dirty="0">
                          <a:solidFill>
                            <a:srgbClr val="000000"/>
                          </a:solidFill>
                          <a:latin typeface="Calibri"/>
                        </a:rPr>
                        <a:t>4,5</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CECFF"/>
                    </a:solidFill>
                  </a:tcPr>
                </a:tc>
              </a:tr>
              <a:tr h="144691">
                <a:tc>
                  <a:txBody>
                    <a:bodyPr/>
                    <a:lstStyle/>
                    <a:p>
                      <a:pPr algn="l" fontAlgn="ctr"/>
                      <a:r>
                        <a:rPr lang="fr-FR" sz="1000" b="0" i="0" u="none" strike="noStrike">
                          <a:solidFill>
                            <a:srgbClr val="000000"/>
                          </a:solidFill>
                          <a:latin typeface="Calibri"/>
                        </a:rPr>
                        <a:t>Administrations publiques</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174,0</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175,5</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177,0</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179,2</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181,5</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0,9</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1,2</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1,3</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5,1</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3,9</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4,3</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7,5</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4,7</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282017">
                <a:tc>
                  <a:txBody>
                    <a:bodyPr/>
                    <a:lstStyle/>
                    <a:p>
                      <a:pPr algn="l" fontAlgn="ctr"/>
                      <a:r>
                        <a:rPr lang="fr-FR" sz="1000" b="0" i="0" u="none" strike="noStrike">
                          <a:solidFill>
                            <a:srgbClr val="000000"/>
                          </a:solidFill>
                          <a:latin typeface="Calibri"/>
                        </a:rPr>
                        <a:t>Autres services non marchands</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20,4</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20,5</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20,6</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20,8</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20,9</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0,6</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0,8</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0,6</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2,4</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2,7</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2,7</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2,4</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ctr"/>
                      <a:r>
                        <a:rPr lang="fr-FR" sz="1000" b="0" i="0" u="none" strike="noStrike">
                          <a:solidFill>
                            <a:srgbClr val="000000"/>
                          </a:solidFill>
                          <a:latin typeface="Calibri"/>
                        </a:rPr>
                        <a:t>2,4</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4691">
                <a:tc>
                  <a:txBody>
                    <a:bodyPr/>
                    <a:lstStyle/>
                    <a:p>
                      <a:pPr algn="l" fontAlgn="ctr"/>
                      <a:r>
                        <a:rPr lang="fr-FR" sz="1000" b="0" i="0" u="none" strike="noStrike">
                          <a:solidFill>
                            <a:srgbClr val="000000"/>
                          </a:solidFill>
                          <a:latin typeface="Calibri"/>
                        </a:rPr>
                        <a:t>SIFIM</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CCECFF"/>
                    </a:solidFill>
                  </a:tcPr>
                </a:tc>
                <a:tc>
                  <a:txBody>
                    <a:bodyPr/>
                    <a:lstStyle/>
                    <a:p>
                      <a:pPr algn="r" fontAlgn="ctr"/>
                      <a:r>
                        <a:rPr lang="fr-FR" sz="1000" b="0" i="0" u="none" strike="noStrike">
                          <a:solidFill>
                            <a:srgbClr val="000000"/>
                          </a:solidFill>
                          <a:latin typeface="Calibri"/>
                        </a:rPr>
                        <a:t>-19,6</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CCECFF"/>
                    </a:solidFill>
                  </a:tcPr>
                </a:tc>
                <a:tc>
                  <a:txBody>
                    <a:bodyPr/>
                    <a:lstStyle/>
                    <a:p>
                      <a:pPr algn="r" fontAlgn="ctr"/>
                      <a:r>
                        <a:rPr lang="fr-FR" sz="1000" b="0" i="0" u="none" strike="noStrike">
                          <a:solidFill>
                            <a:srgbClr val="000000"/>
                          </a:solidFill>
                          <a:latin typeface="Calibri"/>
                        </a:rPr>
                        <a:t>-20,5</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CCECFF"/>
                    </a:solidFill>
                  </a:tcPr>
                </a:tc>
                <a:tc>
                  <a:txBody>
                    <a:bodyPr/>
                    <a:lstStyle/>
                    <a:p>
                      <a:pPr algn="r" fontAlgn="ctr"/>
                      <a:r>
                        <a:rPr lang="fr-FR" sz="1000" b="0" i="0" u="none" strike="noStrike">
                          <a:solidFill>
                            <a:srgbClr val="000000"/>
                          </a:solidFill>
                          <a:latin typeface="Calibri"/>
                        </a:rPr>
                        <a:t>-21,9</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CCECFF"/>
                    </a:solidFill>
                  </a:tcPr>
                </a:tc>
                <a:tc>
                  <a:txBody>
                    <a:bodyPr/>
                    <a:lstStyle/>
                    <a:p>
                      <a:pPr algn="r" fontAlgn="ctr"/>
                      <a:r>
                        <a:rPr lang="fr-FR" sz="1000" b="0" i="0" u="none" strike="noStrike">
                          <a:solidFill>
                            <a:srgbClr val="000000"/>
                          </a:solidFill>
                          <a:latin typeface="Calibri"/>
                        </a:rPr>
                        <a:t>-23,1</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CCECFF"/>
                    </a:solidFill>
                  </a:tcPr>
                </a:tc>
                <a:tc>
                  <a:txBody>
                    <a:bodyPr/>
                    <a:lstStyle/>
                    <a:p>
                      <a:pPr algn="r" fontAlgn="ctr"/>
                      <a:r>
                        <a:rPr lang="fr-FR" sz="1000" b="0" i="0" u="none" strike="noStrike">
                          <a:solidFill>
                            <a:srgbClr val="000000"/>
                          </a:solidFill>
                          <a:latin typeface="Calibri"/>
                        </a:rPr>
                        <a:t>-24,8</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CCECFF"/>
                    </a:solidFill>
                  </a:tcPr>
                </a:tc>
                <a:tc>
                  <a:txBody>
                    <a:bodyPr/>
                    <a:lstStyle/>
                    <a:p>
                      <a:pPr algn="r" fontAlgn="ctr"/>
                      <a:r>
                        <a:rPr lang="fr-FR" sz="1000" b="0" i="0" u="none" strike="noStrike">
                          <a:solidFill>
                            <a:srgbClr val="000000"/>
                          </a:solidFill>
                          <a:latin typeface="Calibri"/>
                        </a:rPr>
                        <a:t>4,3</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CCECFF"/>
                    </a:solidFill>
                  </a:tcPr>
                </a:tc>
                <a:tc>
                  <a:txBody>
                    <a:bodyPr/>
                    <a:lstStyle/>
                    <a:p>
                      <a:pPr algn="r" fontAlgn="ctr"/>
                      <a:r>
                        <a:rPr lang="fr-FR" sz="1000" b="0" i="0" u="none" strike="noStrike">
                          <a:solidFill>
                            <a:srgbClr val="000000"/>
                          </a:solidFill>
                          <a:latin typeface="Calibri"/>
                        </a:rPr>
                        <a:t>5,3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CCECFF"/>
                    </a:solidFill>
                  </a:tcPr>
                </a:tc>
                <a:tc>
                  <a:txBody>
                    <a:bodyPr/>
                    <a:lstStyle/>
                    <a:p>
                      <a:pPr algn="r" fontAlgn="ctr"/>
                      <a:r>
                        <a:rPr lang="fr-FR" sz="1000" b="0" i="0" u="none" strike="noStrike">
                          <a:solidFill>
                            <a:srgbClr val="000000"/>
                          </a:solidFill>
                          <a:latin typeface="Calibri"/>
                        </a:rPr>
                        <a:t>7,4</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CCECFF"/>
                    </a:solidFill>
                  </a:tcPr>
                </a:tc>
                <a:tc>
                  <a:txBody>
                    <a:bodyPr/>
                    <a:lstStyle/>
                    <a:p>
                      <a:pPr algn="r" fontAlgn="ctr"/>
                      <a:r>
                        <a:rPr lang="fr-FR" sz="1000" b="0" i="0" u="none" strike="noStrike">
                          <a:solidFill>
                            <a:srgbClr val="000000"/>
                          </a:solidFill>
                          <a:latin typeface="Calibri"/>
                        </a:rPr>
                        <a:t>27,1</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CCECFF"/>
                    </a:solidFill>
                  </a:tcPr>
                </a:tc>
                <a:tc>
                  <a:txBody>
                    <a:bodyPr/>
                    <a:lstStyle/>
                    <a:p>
                      <a:pPr algn="r" fontAlgn="ctr"/>
                      <a:r>
                        <a:rPr lang="fr-FR" sz="1000" b="0" i="0" u="none" strike="noStrike">
                          <a:solidFill>
                            <a:srgbClr val="000000"/>
                          </a:solidFill>
                          <a:latin typeface="Calibri"/>
                        </a:rPr>
                        <a:t>23,1</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CCECFF"/>
                    </a:solidFill>
                  </a:tcPr>
                </a:tc>
                <a:tc>
                  <a:txBody>
                    <a:bodyPr/>
                    <a:lstStyle/>
                    <a:p>
                      <a:pPr algn="r" fontAlgn="ctr"/>
                      <a:r>
                        <a:rPr lang="fr-FR" sz="1000" b="0" i="0" u="none" strike="noStrike">
                          <a:solidFill>
                            <a:srgbClr val="000000"/>
                          </a:solidFill>
                          <a:latin typeface="Calibri"/>
                        </a:rPr>
                        <a:t>26,7</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CCECFF"/>
                    </a:solidFill>
                  </a:tcPr>
                </a:tc>
                <a:tc>
                  <a:txBody>
                    <a:bodyPr/>
                    <a:lstStyle/>
                    <a:p>
                      <a:pPr algn="r" fontAlgn="ctr"/>
                      <a:r>
                        <a:rPr lang="fr-FR" sz="1000" b="0" i="0" u="none" strike="noStrike" dirty="0">
                          <a:solidFill>
                            <a:srgbClr val="000000"/>
                          </a:solidFill>
                          <a:latin typeface="Calibri"/>
                        </a:rPr>
                        <a:t>23,0</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CCECFF"/>
                    </a:solidFill>
                  </a:tcPr>
                </a:tc>
                <a:tc>
                  <a:txBody>
                    <a:bodyPr/>
                    <a:lstStyle/>
                    <a:p>
                      <a:pPr algn="r" fontAlgn="ctr"/>
                      <a:r>
                        <a:rPr lang="fr-FR" sz="1000" b="0" i="0" u="none" strike="noStrike" dirty="0">
                          <a:solidFill>
                            <a:srgbClr val="000000"/>
                          </a:solidFill>
                          <a:latin typeface="Calibri"/>
                        </a:rPr>
                        <a:t>25,0</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CCECFF"/>
                    </a:solidFill>
                  </a:tcPr>
                </a:tc>
              </a:tr>
              <a:tr h="176739">
                <a:tc>
                  <a:txBody>
                    <a:bodyPr/>
                    <a:lstStyle/>
                    <a:p>
                      <a:pPr algn="l" fontAlgn="ctr"/>
                      <a:r>
                        <a:rPr lang="fr-FR" sz="1000" b="1" i="0" u="none" strike="noStrike">
                          <a:solidFill>
                            <a:srgbClr val="000000"/>
                          </a:solidFill>
                          <a:latin typeface="Calibri"/>
                        </a:rPr>
                        <a:t>Impôts et taxes</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120,1</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117,5</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123,1</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110,7</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115,1</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4,9</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-10,1</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4,0</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8,3</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-3,4</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-4,2</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a:solidFill>
                            <a:srgbClr val="000000"/>
                          </a:solidFill>
                          <a:latin typeface="Calibri"/>
                        </a:rPr>
                        <a:t>22,4</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algn="r" fontAlgn="ctr"/>
                      <a:r>
                        <a:rPr lang="fr-FR" sz="1000" b="1" i="0" u="none" strike="noStrike" dirty="0">
                          <a:solidFill>
                            <a:srgbClr val="000000"/>
                          </a:solidFill>
                          <a:latin typeface="Calibri"/>
                        </a:rPr>
                        <a:t>10,6</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r>
              <a:tr h="220924">
                <a:tc>
                  <a:txBody>
                    <a:bodyPr/>
                    <a:lstStyle/>
                    <a:p>
                      <a:pPr algn="l" fontAlgn="ctr"/>
                      <a:r>
                        <a:rPr lang="fr-FR" sz="1000" b="1" i="0" u="none" strike="noStrike" dirty="0">
                          <a:solidFill>
                            <a:srgbClr val="000000"/>
                          </a:solidFill>
                          <a:latin typeface="Calibri"/>
                        </a:rPr>
                        <a:t>PIB</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r" fontAlgn="ctr"/>
                      <a:r>
                        <a:rPr lang="fr-FR" sz="1000" b="1" i="0" u="none" strike="noStrike">
                          <a:solidFill>
                            <a:srgbClr val="000000"/>
                          </a:solidFill>
                          <a:latin typeface="Calibri"/>
                        </a:rPr>
                        <a:t>1 037,6</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r" fontAlgn="ctr"/>
                      <a:r>
                        <a:rPr lang="fr-FR" sz="1000" b="1" i="0" u="none" strike="noStrike">
                          <a:solidFill>
                            <a:srgbClr val="000000"/>
                          </a:solidFill>
                          <a:latin typeface="Calibri"/>
                        </a:rPr>
                        <a:t>1 039,3</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r" fontAlgn="ctr"/>
                      <a:r>
                        <a:rPr lang="fr-FR" sz="1000" b="1" i="0" u="none" strike="noStrike">
                          <a:solidFill>
                            <a:srgbClr val="000000"/>
                          </a:solidFill>
                          <a:latin typeface="Calibri"/>
                        </a:rPr>
                        <a:t>1 049,0</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r" fontAlgn="ctr"/>
                      <a:r>
                        <a:rPr lang="fr-FR" sz="1000" b="1" i="0" u="none" strike="noStrike">
                          <a:solidFill>
                            <a:srgbClr val="000000"/>
                          </a:solidFill>
                          <a:latin typeface="Calibri"/>
                        </a:rPr>
                        <a:t>1 057,1</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r" fontAlgn="ctr"/>
                      <a:r>
                        <a:rPr lang="fr-FR" sz="1000" b="1" i="0" u="none" strike="noStrike">
                          <a:solidFill>
                            <a:srgbClr val="000000"/>
                          </a:solidFill>
                          <a:latin typeface="Calibri"/>
                        </a:rPr>
                        <a:t>1 082,0</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r" fontAlgn="ctr"/>
                      <a:r>
                        <a:rPr lang="fr-FR" sz="1000" b="1" i="0" u="none" strike="noStrike">
                          <a:solidFill>
                            <a:srgbClr val="000000"/>
                          </a:solidFill>
                          <a:latin typeface="Calibri"/>
                        </a:rPr>
                        <a:t>2,1</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r" fontAlgn="ctr"/>
                      <a:r>
                        <a:rPr lang="fr-FR" sz="1000" b="1" i="0" u="none" strike="noStrike">
                          <a:solidFill>
                            <a:srgbClr val="000000"/>
                          </a:solidFill>
                          <a:latin typeface="Calibri"/>
                        </a:rPr>
                        <a:t>0,8</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r" fontAlgn="ctr"/>
                      <a:r>
                        <a:rPr lang="fr-FR" sz="1000" b="1" i="0" u="none" strike="noStrike">
                          <a:solidFill>
                            <a:srgbClr val="000000"/>
                          </a:solidFill>
                          <a:latin typeface="Calibri"/>
                        </a:rPr>
                        <a:t>2,4</a:t>
                      </a:r>
                    </a:p>
                  </a:txBody>
                  <a:tcPr marL="6538" marR="6538" marT="6538"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r" fontAlgn="ctr"/>
                      <a:r>
                        <a:rPr lang="fr-FR" sz="1000" b="1" i="0" u="none" strike="noStrike">
                          <a:solidFill>
                            <a:srgbClr val="000000"/>
                          </a:solidFill>
                          <a:latin typeface="Calibri"/>
                        </a:rPr>
                        <a:t>6,6</a:t>
                      </a:r>
                    </a:p>
                  </a:txBody>
                  <a:tcPr marL="6538" marR="6538" marT="6538" marB="0" anchor="ctr">
                    <a:lnL w="190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r" fontAlgn="ctr"/>
                      <a:r>
                        <a:rPr lang="fr-FR" sz="1000" b="1" i="0" u="none" strike="noStrike">
                          <a:solidFill>
                            <a:srgbClr val="000000"/>
                          </a:solidFill>
                          <a:latin typeface="Calibri"/>
                        </a:rPr>
                        <a:t>4,1</a:t>
                      </a:r>
                    </a:p>
                  </a:txBody>
                  <a:tcPr marL="6538" marR="6538" marT="653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r" fontAlgn="ctr"/>
                      <a:r>
                        <a:rPr lang="fr-FR" sz="1000" b="1" i="0" u="none" strike="noStrike">
                          <a:solidFill>
                            <a:srgbClr val="000000"/>
                          </a:solidFill>
                          <a:latin typeface="Calibri"/>
                        </a:rPr>
                        <a:t>4,3</a:t>
                      </a:r>
                    </a:p>
                  </a:txBody>
                  <a:tcPr marL="6538" marR="6538" marT="653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r" fontAlgn="ctr"/>
                      <a:r>
                        <a:rPr lang="fr-FR" sz="1000" b="1" i="0" u="none" strike="noStrike">
                          <a:solidFill>
                            <a:srgbClr val="000000"/>
                          </a:solidFill>
                          <a:latin typeface="Calibri"/>
                        </a:rPr>
                        <a:t>8,7</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r" fontAlgn="ctr"/>
                      <a:r>
                        <a:rPr lang="fr-FR" sz="1000" b="1" i="0" u="none" strike="noStrike" dirty="0">
                          <a:solidFill>
                            <a:srgbClr val="000000"/>
                          </a:solidFill>
                          <a:latin typeface="Calibri"/>
                        </a:rPr>
                        <a:t>6,3</a:t>
                      </a:r>
                    </a:p>
                  </a:txBody>
                  <a:tcPr marL="6538" marR="6538" marT="653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Perspectives (1)</a:t>
            </a:r>
            <a:endParaRPr lang="fr-FR" dirty="0"/>
          </a:p>
        </p:txBody>
      </p:sp>
      <p:sp>
        <p:nvSpPr>
          <p:cNvPr id="3" name="Espace réservé du contenu 2"/>
          <p:cNvSpPr>
            <a:spLocks noGrp="1"/>
          </p:cNvSpPr>
          <p:nvPr>
            <p:ph sz="quarter" idx="1"/>
          </p:nvPr>
        </p:nvSpPr>
        <p:spPr/>
        <p:txBody>
          <a:bodyPr>
            <a:normAutofit/>
          </a:bodyPr>
          <a:lstStyle/>
          <a:p>
            <a:r>
              <a:rPr lang="fr-FR" dirty="0" smtClean="0"/>
              <a:t>Mise en place d’un comité regroupant les fournisseurs de données en vue de collecter et valider les données sources utilisées pour l’élaboration des CNT.</a:t>
            </a:r>
          </a:p>
          <a:p>
            <a:endParaRPr lang="fr-FR" dirty="0"/>
          </a:p>
          <a:p>
            <a:r>
              <a:rPr lang="fr-FR" dirty="0" smtClean="0"/>
              <a:t>Tenue de session de présentations et d’échanges sur les comptes nationaux trimestriels avec : </a:t>
            </a:r>
          </a:p>
          <a:p>
            <a:pPr lvl="1"/>
            <a:r>
              <a:rPr lang="fr-FR" dirty="0" smtClean="0"/>
              <a:t>Les principaux fournisseurs de données;  </a:t>
            </a:r>
          </a:p>
          <a:p>
            <a:pPr lvl="1"/>
            <a:r>
              <a:rPr lang="fr-FR" dirty="0" smtClean="0"/>
              <a:t>Les principaux utilisateurs de données;</a:t>
            </a:r>
          </a:p>
          <a:p>
            <a:pPr lvl="1"/>
            <a:r>
              <a:rPr lang="fr-FR" dirty="0" smtClean="0"/>
              <a:t>Le COSED</a:t>
            </a:r>
          </a:p>
          <a:p>
            <a:pPr lvl="1"/>
            <a:r>
              <a:rPr lang="fr-FR" dirty="0" smtClean="0"/>
              <a:t>Les groupes techniques de la POSEF;</a:t>
            </a:r>
          </a:p>
          <a:p>
            <a:pPr lvl="1"/>
            <a:r>
              <a:rPr lang="fr-FR" dirty="0" smtClean="0"/>
              <a:t>Le système statistique nationale;</a:t>
            </a:r>
          </a:p>
          <a:p>
            <a:endParaRPr lang="fr-FR" dirty="0" smtClean="0"/>
          </a:p>
          <a:p>
            <a:endParaRPr lang="fr-FR" dirty="0" smtClean="0"/>
          </a:p>
          <a:p>
            <a:pPr marL="274320" lvl="1" indent="0">
              <a:buNone/>
            </a:pPr>
            <a:endParaRPr lang="fr-FR" dirty="0"/>
          </a:p>
          <a:p>
            <a:endParaRPr lang="fr-FR" dirty="0"/>
          </a:p>
          <a:p>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17</a:t>
            </a:fld>
            <a:endParaRPr lang="fr-BE" dirty="0"/>
          </a:p>
        </p:txBody>
      </p:sp>
    </p:spTree>
    <p:extLst>
      <p:ext uri="{BB962C8B-B14F-4D97-AF65-F5344CB8AC3E}">
        <p14:creationId xmlns="" xmlns:p14="http://schemas.microsoft.com/office/powerpoint/2010/main" val="1674338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additive="base">
                                        <p:cTn id="3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 calcmode="lin" valueType="num">
                                      <p:cBhvr additive="base">
                                        <p:cTn id="4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Perspectives (2)</a:t>
            </a:r>
            <a:endParaRPr lang="fr-FR" dirty="0"/>
          </a:p>
        </p:txBody>
      </p:sp>
      <p:sp>
        <p:nvSpPr>
          <p:cNvPr id="3" name="Espace réservé du contenu 2"/>
          <p:cNvSpPr>
            <a:spLocks noGrp="1"/>
          </p:cNvSpPr>
          <p:nvPr>
            <p:ph sz="quarter" idx="1"/>
          </p:nvPr>
        </p:nvSpPr>
        <p:spPr/>
        <p:txBody>
          <a:bodyPr>
            <a:normAutofit fontScale="92500" lnSpcReduction="10000"/>
          </a:bodyPr>
          <a:lstStyle/>
          <a:p>
            <a:pPr marL="274320" lvl="1" indent="0">
              <a:buNone/>
            </a:pPr>
            <a:endParaRPr lang="fr-FR" dirty="0"/>
          </a:p>
          <a:p>
            <a:r>
              <a:rPr lang="fr-FR" dirty="0" smtClean="0"/>
              <a:t>Le développement </a:t>
            </a:r>
            <a:r>
              <a:rPr lang="fr-FR" dirty="0"/>
              <a:t>des autres statistiques </a:t>
            </a:r>
            <a:r>
              <a:rPr lang="fr-FR" dirty="0" smtClean="0"/>
              <a:t>conjoncturelles:</a:t>
            </a:r>
          </a:p>
          <a:p>
            <a:pPr lvl="1"/>
            <a:r>
              <a:rPr lang="fr-FR" dirty="0" smtClean="0"/>
              <a:t>Au niveau de l’INSD;</a:t>
            </a:r>
          </a:p>
          <a:p>
            <a:pPr lvl="1"/>
            <a:r>
              <a:rPr lang="fr-FR" dirty="0" smtClean="0"/>
              <a:t>Et au niveau des autres structures</a:t>
            </a:r>
            <a:r>
              <a:rPr lang="fr-FR" dirty="0"/>
              <a:t> </a:t>
            </a:r>
            <a:r>
              <a:rPr lang="fr-FR" dirty="0" smtClean="0"/>
              <a:t>de productions statistiques; </a:t>
            </a:r>
          </a:p>
          <a:p>
            <a:pPr lvl="1"/>
            <a:endParaRPr lang="fr-FR" dirty="0"/>
          </a:p>
          <a:p>
            <a:r>
              <a:rPr lang="fr-FR" dirty="0" smtClean="0"/>
              <a:t>Notamment la poursuite des efforts pour la mise en place des nouveaux indicateurs nécessaires pour l’élaboration des CNT : IPPI, ICA, etc.</a:t>
            </a:r>
          </a:p>
          <a:p>
            <a:endParaRPr lang="fr-FR" dirty="0"/>
          </a:p>
          <a:p>
            <a:r>
              <a:rPr lang="fr-FR" dirty="0" smtClean="0"/>
              <a:t>La sensibilisation de certaines structures clés où l’information n’est pas renseignée, soit renseignée en retard, soit renseignée sous une forme qui n’est pas directement exploitable.  Une signature de convention peut être envisagée. </a:t>
            </a:r>
          </a:p>
          <a:p>
            <a:endParaRPr lang="fr-FR" dirty="0"/>
          </a:p>
          <a:p>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18</a:t>
            </a:fld>
            <a:endParaRPr lang="fr-BE" dirty="0"/>
          </a:p>
        </p:txBody>
      </p:sp>
    </p:spTree>
    <p:extLst>
      <p:ext uri="{BB962C8B-B14F-4D97-AF65-F5344CB8AC3E}">
        <p14:creationId xmlns="" xmlns:p14="http://schemas.microsoft.com/office/powerpoint/2010/main" val="1278431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additive="base">
                                        <p:cTn id="2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 calcmode="lin" valueType="num">
                                      <p:cBhvr additive="base">
                                        <p:cTn id="3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Perspectives (3)</a:t>
            </a:r>
            <a:endParaRPr lang="fr-FR" dirty="0"/>
          </a:p>
        </p:txBody>
      </p:sp>
      <p:sp>
        <p:nvSpPr>
          <p:cNvPr id="3" name="Espace réservé du contenu 2"/>
          <p:cNvSpPr>
            <a:spLocks noGrp="1"/>
          </p:cNvSpPr>
          <p:nvPr>
            <p:ph sz="quarter" idx="1"/>
          </p:nvPr>
        </p:nvSpPr>
        <p:spPr/>
        <p:txBody>
          <a:bodyPr>
            <a:normAutofit/>
          </a:bodyPr>
          <a:lstStyle/>
          <a:p>
            <a:r>
              <a:rPr lang="fr-FR" dirty="0" smtClean="0"/>
              <a:t>Le processus d’estimation du PIB trimestriel (expérimental) va se poursuivre en veillant à respecter la NSDD du FMI : 90 jours au plus après la fin du trimestre.</a:t>
            </a:r>
          </a:p>
          <a:p>
            <a:pPr marL="0" indent="0">
              <a:buNone/>
            </a:pPr>
            <a:endParaRPr lang="fr-FR" dirty="0" smtClean="0"/>
          </a:p>
          <a:p>
            <a:r>
              <a:rPr lang="fr-FR" dirty="0" smtClean="0"/>
              <a:t>A la fin de chaque trimestre, le PIB trimestriel (expérimental) devra être diffusé auprès des principaux utilisateurs pour informations et avis jusqu’à la date retenu pour la diffusion officielle au large public : </a:t>
            </a:r>
            <a:r>
              <a:rPr lang="fr-FR" b="1" dirty="0" smtClean="0"/>
              <a:t>30 Juin 2015.</a:t>
            </a:r>
          </a:p>
          <a:p>
            <a:endParaRPr lang="fr-FR" sz="2800"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19</a:t>
            </a:fld>
            <a:endParaRPr lang="fr-BE" dirty="0"/>
          </a:p>
        </p:txBody>
      </p:sp>
    </p:spTree>
    <p:extLst>
      <p:ext uri="{BB962C8B-B14F-4D97-AF65-F5344CB8AC3E}">
        <p14:creationId xmlns="" xmlns:p14="http://schemas.microsoft.com/office/powerpoint/2010/main" val="138846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 de la présentation</a:t>
            </a:r>
            <a:endParaRPr lang="fr-FR" dirty="0"/>
          </a:p>
        </p:txBody>
      </p:sp>
      <p:sp>
        <p:nvSpPr>
          <p:cNvPr id="3" name="Espace réservé du contenu 2"/>
          <p:cNvSpPr>
            <a:spLocks noGrp="1"/>
          </p:cNvSpPr>
          <p:nvPr>
            <p:ph sz="quarter" idx="1"/>
          </p:nvPr>
        </p:nvSpPr>
        <p:spPr/>
        <p:txBody>
          <a:bodyPr>
            <a:normAutofit/>
          </a:bodyPr>
          <a:lstStyle/>
          <a:p>
            <a:pPr lvl="0"/>
            <a:r>
              <a:rPr lang="fr-FR" dirty="0" smtClean="0"/>
              <a:t>Contexte</a:t>
            </a:r>
          </a:p>
          <a:p>
            <a:pPr lvl="0"/>
            <a:r>
              <a:rPr lang="fr-FR" dirty="0" smtClean="0"/>
              <a:t>Aperçu méthodologique</a:t>
            </a:r>
          </a:p>
          <a:p>
            <a:pPr lvl="0"/>
            <a:r>
              <a:rPr lang="fr-FR" dirty="0" smtClean="0"/>
              <a:t>Résultats atteints à fin juin 2014</a:t>
            </a:r>
          </a:p>
          <a:p>
            <a:pPr lvl="0"/>
            <a:r>
              <a:rPr lang="fr-FR" dirty="0" smtClean="0"/>
              <a:t>Perspectives</a:t>
            </a:r>
          </a:p>
          <a:p>
            <a:pPr lvl="0"/>
            <a:r>
              <a:rPr lang="fr-FR" dirty="0" smtClean="0"/>
              <a:t>Recommandations</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2</a:t>
            </a:fld>
            <a:endParaRPr lang="fr-BE" dirty="0"/>
          </a:p>
        </p:txBody>
      </p:sp>
    </p:spTree>
    <p:extLst>
      <p:ext uri="{BB962C8B-B14F-4D97-AF65-F5344CB8AC3E}">
        <p14:creationId xmlns="" xmlns:p14="http://schemas.microsoft.com/office/powerpoint/2010/main" val="7077379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Recommandations (1)</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20</a:t>
            </a:fld>
            <a:endParaRPr lang="fr-BE" dirty="0"/>
          </a:p>
        </p:txBody>
      </p:sp>
      <p:sp>
        <p:nvSpPr>
          <p:cNvPr id="4" name="Espace réservé du contenu 3"/>
          <p:cNvSpPr>
            <a:spLocks noGrp="1"/>
          </p:cNvSpPr>
          <p:nvPr>
            <p:ph sz="quarter" idx="1"/>
          </p:nvPr>
        </p:nvSpPr>
        <p:spPr/>
        <p:txBody>
          <a:bodyPr>
            <a:normAutofit/>
          </a:bodyPr>
          <a:lstStyle/>
          <a:p>
            <a:r>
              <a:rPr lang="fr-FR" dirty="0" smtClean="0"/>
              <a:t>Mettre à la disposition de l’INSD les ressources humaines et financières nécessaires en respectant les contraintes de calendrier de production du PIB trimestriel</a:t>
            </a:r>
          </a:p>
          <a:p>
            <a:pPr marL="0" indent="0">
              <a:buNone/>
            </a:pPr>
            <a:endParaRPr lang="fr-FR" dirty="0" smtClean="0"/>
          </a:p>
          <a:p>
            <a:r>
              <a:rPr lang="fr-FR" dirty="0" smtClean="0"/>
              <a:t>Faciliter le recrutement en vue de la mise en place d’une équipe de cadres de l’INSD dédiée aux travaux sur les comptes trimestriels</a:t>
            </a:r>
            <a:endParaRPr lang="fr-FR" dirty="0"/>
          </a:p>
        </p:txBody>
      </p:sp>
    </p:spTree>
    <p:extLst>
      <p:ext uri="{BB962C8B-B14F-4D97-AF65-F5344CB8AC3E}">
        <p14:creationId xmlns="" xmlns:p14="http://schemas.microsoft.com/office/powerpoint/2010/main" val="3545419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 calcmode="lin" valueType="num">
                                      <p:cBhvr additive="base">
                                        <p:cTn id="14"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 calcmode="lin" valueType="num">
                                      <p:cBhvr additive="base">
                                        <p:cTn id="20"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Recommandations(2)	</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21</a:t>
            </a:fld>
            <a:endParaRPr lang="fr-BE" dirty="0"/>
          </a:p>
        </p:txBody>
      </p:sp>
      <p:sp>
        <p:nvSpPr>
          <p:cNvPr id="4" name="Espace réservé du contenu 3"/>
          <p:cNvSpPr>
            <a:spLocks noGrp="1"/>
          </p:cNvSpPr>
          <p:nvPr>
            <p:ph sz="quarter" idx="1"/>
          </p:nvPr>
        </p:nvSpPr>
        <p:spPr/>
        <p:txBody>
          <a:bodyPr/>
          <a:lstStyle/>
          <a:p>
            <a:r>
              <a:rPr lang="fr-FR" dirty="0" smtClean="0"/>
              <a:t>Mise à jour de l’année de base utilisée pour les comptes nationaux,</a:t>
            </a:r>
          </a:p>
          <a:p>
            <a:pPr>
              <a:buNone/>
            </a:pPr>
            <a:endParaRPr lang="fr-FR" dirty="0" smtClean="0"/>
          </a:p>
          <a:p>
            <a:r>
              <a:rPr lang="fr-FR" dirty="0" smtClean="0"/>
              <a:t> Utilisation des nouvelles nomenclatures (CITI rev4, CPC rev2) et des méthodologies (SCN-2008)</a:t>
            </a:r>
          </a:p>
          <a:p>
            <a:endParaRPr lang="fr-FR" dirty="0" smtClean="0"/>
          </a:p>
          <a:p>
            <a:r>
              <a:rPr lang="fr-FR" i="1" dirty="0" err="1" smtClean="0"/>
              <a:t>Rétropolation</a:t>
            </a:r>
            <a:r>
              <a:rPr lang="fr-FR" dirty="0" smtClean="0"/>
              <a:t> des séries antérieures dans la nouvelle année de base.</a:t>
            </a:r>
          </a:p>
          <a:p>
            <a:endParaRPr lang="fr-FR" dirty="0" smtClean="0"/>
          </a:p>
          <a:p>
            <a:endParaRPr lang="fr-FR"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 calcmode="lin" valueType="num">
                                      <p:cBhvr additive="base">
                                        <p:cTn id="18"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 calcmode="lin" valueType="num">
                                      <p:cBhvr additive="base">
                                        <p:cTn id="24"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ctrTitle"/>
          </p:nvPr>
        </p:nvSpPr>
        <p:spPr/>
        <p:txBody>
          <a:bodyPr>
            <a:normAutofit fontScale="90000"/>
          </a:bodyPr>
          <a:lstStyle/>
          <a:p>
            <a:r>
              <a:rPr lang="fr-FR" dirty="0" smtClean="0"/>
              <a:t>MERCI POUR VOTRE ATTENTION</a:t>
            </a:r>
            <a:endParaRPr lang="fr-FR" dirty="0"/>
          </a:p>
        </p:txBody>
      </p:sp>
      <p:sp>
        <p:nvSpPr>
          <p:cNvPr id="6" name="Sous-titre 5"/>
          <p:cNvSpPr>
            <a:spLocks noGrp="1"/>
          </p:cNvSpPr>
          <p:nvPr>
            <p:ph type="subTitle" idx="1"/>
          </p:nvPr>
        </p:nvSpPr>
        <p:spPr/>
        <p:txBody>
          <a:bodyPr/>
          <a:lstStyle/>
          <a:p>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22</a:t>
            </a:fld>
            <a:endParaRPr lang="fr-BE" dirty="0"/>
          </a:p>
        </p:txBody>
      </p:sp>
    </p:spTree>
    <p:extLst>
      <p:ext uri="{BB962C8B-B14F-4D97-AF65-F5344CB8AC3E}">
        <p14:creationId xmlns="" xmlns:p14="http://schemas.microsoft.com/office/powerpoint/2010/main" val="113080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CONTEXTE</a:t>
            </a:r>
            <a:endParaRPr lang="fr-FR" dirty="0"/>
          </a:p>
        </p:txBody>
      </p:sp>
      <p:sp>
        <p:nvSpPr>
          <p:cNvPr id="3" name="Espace réservé du contenu 2"/>
          <p:cNvSpPr>
            <a:spLocks noGrp="1"/>
          </p:cNvSpPr>
          <p:nvPr>
            <p:ph sz="quarter" idx="1"/>
          </p:nvPr>
        </p:nvSpPr>
        <p:spPr/>
        <p:txBody>
          <a:bodyPr>
            <a:normAutofit fontScale="92500" lnSpcReduction="20000"/>
          </a:bodyPr>
          <a:lstStyle/>
          <a:p>
            <a:pPr lvl="0"/>
            <a:r>
              <a:rPr lang="fr-FR" dirty="0" smtClean="0"/>
              <a:t>En mars 2010, le Burkina Faso a été retenu comme l’un des 5 pays pilotes pour la mise en place des comptes nationaux trimestriels (CNT) : projet conjoint  AFRISTAT-BAD.</a:t>
            </a:r>
          </a:p>
          <a:p>
            <a:pPr lvl="0">
              <a:buNone/>
            </a:pPr>
            <a:endParaRPr lang="fr-FR" dirty="0" smtClean="0"/>
          </a:p>
          <a:p>
            <a:pPr lvl="0"/>
            <a:r>
              <a:rPr lang="fr-FR" dirty="0" smtClean="0"/>
              <a:t>En 2011, le Burkina Faso </a:t>
            </a:r>
            <a:r>
              <a:rPr lang="fr-FR" dirty="0"/>
              <a:t>a décidé </a:t>
            </a:r>
            <a:r>
              <a:rPr lang="fr-FR" dirty="0" smtClean="0"/>
              <a:t>de </a:t>
            </a:r>
            <a:r>
              <a:rPr lang="fr-FR" dirty="0"/>
              <a:t>mettre en place </a:t>
            </a:r>
            <a:r>
              <a:rPr lang="fr-FR" dirty="0" smtClean="0"/>
              <a:t>des CNT avec </a:t>
            </a:r>
            <a:r>
              <a:rPr lang="fr-FR" dirty="0"/>
              <a:t>l’appui du Centre </a:t>
            </a:r>
            <a:r>
              <a:rPr lang="fr-FR" dirty="0" smtClean="0"/>
              <a:t>régional d’assistance </a:t>
            </a:r>
            <a:r>
              <a:rPr lang="fr-FR" dirty="0"/>
              <a:t>technique du FMI pour l’Afrique de l’Ouest (AFRITAC / OUEST</a:t>
            </a:r>
            <a:r>
              <a:rPr lang="fr-FR" dirty="0" smtClean="0"/>
              <a:t>).</a:t>
            </a:r>
            <a:endParaRPr lang="fr-FR" dirty="0"/>
          </a:p>
          <a:p>
            <a:pPr lvl="0"/>
            <a:endParaRPr lang="fr-FR" dirty="0"/>
          </a:p>
          <a:p>
            <a:pPr lvl="0" algn="just"/>
            <a:r>
              <a:rPr lang="fr-FR" dirty="0" smtClean="0"/>
              <a:t>Une première mission d’évaluation a été conduite en mars 2011 par le FMI. Cette mission a estimé qu’il était possible d’établir des CNT au Burkina Faso.</a:t>
            </a:r>
            <a:endParaRPr lang="fr-FR" dirty="0"/>
          </a:p>
          <a:p>
            <a:pPr lvl="0"/>
            <a:endParaRPr lang="fr-FR" dirty="0"/>
          </a:p>
          <a:p>
            <a:pPr lvl="0"/>
            <a:r>
              <a:rPr lang="fr-FR" dirty="0" smtClean="0"/>
              <a:t>Les travaux techniques ont véritablement démarré à partir de la deuxième mission (avril 2013).</a:t>
            </a: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3</a:t>
            </a:fld>
            <a:endParaRPr lang="fr-BE" dirty="0"/>
          </a:p>
        </p:txBody>
      </p:sp>
    </p:spTree>
    <p:extLst>
      <p:ext uri="{BB962C8B-B14F-4D97-AF65-F5344CB8AC3E}">
        <p14:creationId xmlns="" xmlns:p14="http://schemas.microsoft.com/office/powerpoint/2010/main" val="707737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additive="base">
                                        <p:cTn id="3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OBJECTIFS</a:t>
            </a:r>
            <a:r>
              <a:rPr lang="fr-FR" dirty="0"/>
              <a:t> ET IMPORTANCE</a:t>
            </a:r>
            <a:r>
              <a:rPr lang="fr-FR" dirty="0" smtClean="0"/>
              <a:t> DES CNT(1)</a:t>
            </a:r>
            <a:endParaRPr lang="fr-FR" dirty="0"/>
          </a:p>
        </p:txBody>
      </p:sp>
      <p:sp>
        <p:nvSpPr>
          <p:cNvPr id="3" name="Espace réservé du contenu 2"/>
          <p:cNvSpPr>
            <a:spLocks noGrp="1"/>
          </p:cNvSpPr>
          <p:nvPr>
            <p:ph sz="quarter" idx="1"/>
          </p:nvPr>
        </p:nvSpPr>
        <p:spPr/>
        <p:txBody>
          <a:bodyPr>
            <a:normAutofit fontScale="92500" lnSpcReduction="10000"/>
          </a:bodyPr>
          <a:lstStyle/>
          <a:p>
            <a:pPr lvl="0"/>
            <a:r>
              <a:rPr lang="fr-FR" dirty="0" smtClean="0"/>
              <a:t>L’objectif </a:t>
            </a:r>
            <a:r>
              <a:rPr lang="fr-FR" dirty="0"/>
              <a:t>principal des comptes nationaux trimestriels </a:t>
            </a:r>
            <a:r>
              <a:rPr lang="fr-FR" dirty="0" smtClean="0"/>
              <a:t>est de fournir une </a:t>
            </a:r>
            <a:r>
              <a:rPr lang="fr-FR" dirty="0"/>
              <a:t>vision globale de l’évolution </a:t>
            </a:r>
            <a:r>
              <a:rPr lang="fr-FR" dirty="0" smtClean="0"/>
              <a:t>de l’activité économique </a:t>
            </a:r>
            <a:r>
              <a:rPr lang="fr-FR" dirty="0"/>
              <a:t>qui soit :</a:t>
            </a:r>
          </a:p>
          <a:p>
            <a:pPr lvl="1"/>
            <a:r>
              <a:rPr lang="fr-FR" dirty="0" smtClean="0"/>
              <a:t>Plus </a:t>
            </a:r>
            <a:r>
              <a:rPr lang="fr-FR" dirty="0"/>
              <a:t>récente que celle s’appuyant sur les comptes </a:t>
            </a:r>
            <a:r>
              <a:rPr lang="fr-FR" dirty="0" smtClean="0"/>
              <a:t>nationaux annuels </a:t>
            </a:r>
            <a:r>
              <a:rPr lang="fr-FR" dirty="0"/>
              <a:t> ;</a:t>
            </a:r>
          </a:p>
          <a:p>
            <a:pPr lvl="1"/>
            <a:r>
              <a:rPr lang="fr-FR" dirty="0"/>
              <a:t>Plus complète et </a:t>
            </a:r>
            <a:r>
              <a:rPr lang="fr-FR" dirty="0" smtClean="0"/>
              <a:t>fait la synthèse des indicateurs </a:t>
            </a:r>
            <a:r>
              <a:rPr lang="fr-FR" dirty="0"/>
              <a:t>conjoncturels (mensuels, trimestriels, etc</a:t>
            </a:r>
            <a:r>
              <a:rPr lang="fr-FR" dirty="0" smtClean="0"/>
              <a:t>.).</a:t>
            </a:r>
          </a:p>
          <a:p>
            <a:pPr lvl="1"/>
            <a:endParaRPr lang="fr-FR" dirty="0"/>
          </a:p>
          <a:p>
            <a:pPr lvl="0" algn="just"/>
            <a:r>
              <a:rPr lang="fr-FR" dirty="0" smtClean="0"/>
              <a:t>En effet, les comptes nationaux annuels,  s’ils fournissent une vision complète de </a:t>
            </a:r>
            <a:r>
              <a:rPr lang="fr-FR" dirty="0" smtClean="0"/>
              <a:t>l’</a:t>
            </a:r>
            <a:r>
              <a:rPr lang="fr-FR" dirty="0" err="1" smtClean="0"/>
              <a:t>act</a:t>
            </a:r>
            <a:endParaRPr lang="fr-FR" dirty="0" smtClean="0"/>
          </a:p>
          <a:p>
            <a:pPr lvl="0" algn="just"/>
            <a:r>
              <a:rPr lang="fr-FR" dirty="0" err="1" smtClean="0"/>
              <a:t>ivité</a:t>
            </a:r>
            <a:r>
              <a:rPr lang="fr-FR" dirty="0" smtClean="0"/>
              <a:t> </a:t>
            </a:r>
            <a:r>
              <a:rPr lang="fr-FR" dirty="0" smtClean="0"/>
              <a:t>économique, sortent avec un décalage </a:t>
            </a:r>
            <a:r>
              <a:rPr lang="fr-FR" dirty="0" smtClean="0"/>
              <a:t>inévitable. Il est alors </a:t>
            </a:r>
            <a:r>
              <a:rPr lang="fr-FR" dirty="0" smtClean="0"/>
              <a:t>impératif d’ exploiter l’ensemble des informations statistiques de tous les acteurs économiques qui sont produits avec des délais différents.</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4</a:t>
            </a:fld>
            <a:endParaRPr lang="fr-BE" dirty="0"/>
          </a:p>
        </p:txBody>
      </p:sp>
    </p:spTree>
    <p:extLst>
      <p:ext uri="{BB962C8B-B14F-4D97-AF65-F5344CB8AC3E}">
        <p14:creationId xmlns="" xmlns:p14="http://schemas.microsoft.com/office/powerpoint/2010/main" val="305659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 calcmode="lin" valueType="num">
                                      <p:cBhvr additive="base">
                                        <p:cTn id="3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OBJECTIFS ET IMPORTANCE DES </a:t>
            </a:r>
            <a:r>
              <a:rPr lang="fr-FR" dirty="0" smtClean="0"/>
              <a:t>CNT(2)</a:t>
            </a:r>
            <a:endParaRPr lang="fr-FR" dirty="0"/>
          </a:p>
        </p:txBody>
      </p:sp>
      <p:sp>
        <p:nvSpPr>
          <p:cNvPr id="3" name="Espace réservé du contenu 2"/>
          <p:cNvSpPr>
            <a:spLocks noGrp="1"/>
          </p:cNvSpPr>
          <p:nvPr>
            <p:ph sz="quarter" idx="1"/>
          </p:nvPr>
        </p:nvSpPr>
        <p:spPr/>
        <p:txBody>
          <a:bodyPr>
            <a:normAutofit fontScale="92500" lnSpcReduction="10000"/>
          </a:bodyPr>
          <a:lstStyle/>
          <a:p>
            <a:pPr marL="0" lvl="0" indent="0" algn="just">
              <a:buNone/>
            </a:pPr>
            <a:r>
              <a:rPr lang="fr-FR" dirty="0"/>
              <a:t> </a:t>
            </a:r>
            <a:r>
              <a:rPr lang="fr-FR" dirty="0" smtClean="0"/>
              <a:t>   </a:t>
            </a:r>
            <a:r>
              <a:rPr lang="fr-FR" dirty="0" smtClean="0"/>
              <a:t>Pour</a:t>
            </a:r>
            <a:r>
              <a:rPr lang="fr-FR" dirty="0" smtClean="0"/>
              <a:t> résumer </a:t>
            </a:r>
            <a:r>
              <a:rPr lang="fr-FR" dirty="0" smtClean="0"/>
              <a:t>: </a:t>
            </a:r>
          </a:p>
          <a:p>
            <a:pPr lvl="0" algn="just"/>
            <a:r>
              <a:rPr lang="fr-FR" dirty="0" smtClean="0"/>
              <a:t> Les CNT fournissent une information conjoncturelle, rapide et synthétique de l’activité économique;</a:t>
            </a:r>
          </a:p>
          <a:p>
            <a:pPr lvl="0" algn="just"/>
            <a:endParaRPr lang="fr-FR" dirty="0"/>
          </a:p>
          <a:p>
            <a:pPr lvl="0" algn="just"/>
            <a:r>
              <a:rPr lang="fr-FR" dirty="0" smtClean="0"/>
              <a:t>Elle est utile pour l’analyse économique conjoncturelle du pays;</a:t>
            </a:r>
          </a:p>
          <a:p>
            <a:pPr lvl="0" algn="just"/>
            <a:endParaRPr lang="fr-FR" dirty="0"/>
          </a:p>
          <a:p>
            <a:pPr lvl="0" algn="just"/>
            <a:r>
              <a:rPr lang="fr-FR" dirty="0" smtClean="0"/>
              <a:t>Elle est utile pour la modélisation macroéconomique;</a:t>
            </a:r>
          </a:p>
          <a:p>
            <a:pPr lvl="0" algn="just"/>
            <a:endParaRPr lang="fr-FR" dirty="0" smtClean="0"/>
          </a:p>
          <a:p>
            <a:pPr lvl="0" algn="just"/>
            <a:r>
              <a:rPr lang="fr-FR" dirty="0" smtClean="0"/>
              <a:t>La publication régulière des comptes nationaux trimestriels est une conditionnalité si un pays veut se financer à travers les marchés financiers internationaux.   </a:t>
            </a:r>
          </a:p>
          <a:p>
            <a:pPr lvl="0"/>
            <a:endParaRPr lang="fr-FR" dirty="0" smtClean="0"/>
          </a:p>
          <a:p>
            <a:pPr lvl="0"/>
            <a:endParaRPr lang="fr-FR" dirty="0"/>
          </a:p>
          <a:p>
            <a:pPr lvl="1"/>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5</a:t>
            </a:fld>
            <a:endParaRPr lang="fr-BE" dirty="0"/>
          </a:p>
        </p:txBody>
      </p:sp>
    </p:spTree>
    <p:extLst>
      <p:ext uri="{BB962C8B-B14F-4D97-AF65-F5344CB8AC3E}">
        <p14:creationId xmlns="" xmlns:p14="http://schemas.microsoft.com/office/powerpoint/2010/main" val="1201216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 calcmode="lin" valueType="num">
                                      <p:cBhvr additive="base">
                                        <p:cTn id="3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APPERCU METHODOLOGIQUE (1)</a:t>
            </a:r>
            <a:endParaRPr lang="fr-FR" dirty="0"/>
          </a:p>
        </p:txBody>
      </p:sp>
      <p:sp>
        <p:nvSpPr>
          <p:cNvPr id="3" name="Espace réservé du contenu 2"/>
          <p:cNvSpPr>
            <a:spLocks noGrp="1"/>
          </p:cNvSpPr>
          <p:nvPr>
            <p:ph sz="quarter" idx="1"/>
          </p:nvPr>
        </p:nvSpPr>
        <p:spPr/>
        <p:txBody>
          <a:bodyPr>
            <a:normAutofit/>
          </a:bodyPr>
          <a:lstStyle/>
          <a:p>
            <a:pPr marL="0" lvl="0" indent="0" algn="just">
              <a:buNone/>
            </a:pPr>
            <a:r>
              <a:rPr lang="fr-FR" dirty="0" smtClean="0"/>
              <a:t>    </a:t>
            </a:r>
            <a:r>
              <a:rPr lang="fr-FR" b="1" dirty="0" smtClean="0"/>
              <a:t>Principes :</a:t>
            </a:r>
          </a:p>
          <a:p>
            <a:pPr lvl="0" algn="just"/>
            <a:r>
              <a:rPr lang="fr-FR" dirty="0" smtClean="0"/>
              <a:t> Si l’on calcule les comptes des quatre trimestres d’une année, la somme des comptes des quatre trimestres doit correspondre exactement au compte de l’année. </a:t>
            </a:r>
          </a:p>
          <a:p>
            <a:pPr lvl="0" algn="just"/>
            <a:endParaRPr lang="fr-FR" dirty="0"/>
          </a:p>
          <a:p>
            <a:pPr lvl="0" algn="just"/>
            <a:r>
              <a:rPr lang="fr-FR" dirty="0" smtClean="0"/>
              <a:t>Il doit donc y avoir une cohérence entre le compte annuel qui est produit classiquement par la comptabilité nationale et les quatre comptes trimestriels qui seront produits par la comptabilité trimestrielle.  </a:t>
            </a:r>
          </a:p>
          <a:p>
            <a:pPr lvl="0" algn="just"/>
            <a:endParaRPr lang="fr-FR" dirty="0" smtClean="0"/>
          </a:p>
          <a:p>
            <a:pPr marL="0" indent="0" algn="just">
              <a:buNone/>
            </a:pPr>
            <a:r>
              <a:rPr lang="fr-FR" b="1" dirty="0" smtClean="0"/>
              <a:t>    </a:t>
            </a:r>
            <a:endParaRPr lang="fr-FR" dirty="0" smtClean="0"/>
          </a:p>
          <a:p>
            <a:pPr lvl="0"/>
            <a:endParaRPr lang="fr-FR" dirty="0"/>
          </a:p>
          <a:p>
            <a:pPr lvl="1"/>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6</a:t>
            </a:fld>
            <a:endParaRPr lang="fr-BE" dirty="0"/>
          </a:p>
        </p:txBody>
      </p:sp>
    </p:spTree>
    <p:extLst>
      <p:ext uri="{BB962C8B-B14F-4D97-AF65-F5344CB8AC3E}">
        <p14:creationId xmlns="" xmlns:p14="http://schemas.microsoft.com/office/powerpoint/2010/main" val="3198407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APPERCU METHODOLOGIQUE (2)</a:t>
            </a:r>
            <a:endParaRPr lang="fr-FR" dirty="0"/>
          </a:p>
        </p:txBody>
      </p:sp>
      <p:sp>
        <p:nvSpPr>
          <p:cNvPr id="3" name="Espace réservé du contenu 2"/>
          <p:cNvSpPr>
            <a:spLocks noGrp="1"/>
          </p:cNvSpPr>
          <p:nvPr>
            <p:ph sz="quarter" idx="1"/>
          </p:nvPr>
        </p:nvSpPr>
        <p:spPr/>
        <p:txBody>
          <a:bodyPr>
            <a:normAutofit lnSpcReduction="10000"/>
          </a:bodyPr>
          <a:lstStyle/>
          <a:p>
            <a:pPr marL="0" indent="0" algn="just">
              <a:buNone/>
            </a:pPr>
            <a:r>
              <a:rPr lang="fr-FR" b="1" dirty="0" smtClean="0"/>
              <a:t>    2 méthodes / approches possibles :</a:t>
            </a:r>
            <a:endParaRPr lang="fr-FR" b="1" dirty="0"/>
          </a:p>
          <a:p>
            <a:pPr lvl="0" algn="just"/>
            <a:endParaRPr lang="fr-FR" dirty="0"/>
          </a:p>
          <a:p>
            <a:pPr lvl="0" algn="just"/>
            <a:r>
              <a:rPr lang="fr-FR" b="1" dirty="0" smtClean="0"/>
              <a:t>1. La méthode directe </a:t>
            </a:r>
            <a:r>
              <a:rPr lang="fr-FR" dirty="0" smtClean="0"/>
              <a:t>: on calcule directement les comptes trimestriels à partir des mêmes sources de données que les comptes annuels (bilans des entreprises, comptes de l’Etat, rapports des associations et </a:t>
            </a:r>
            <a:r>
              <a:rPr lang="fr-FR" dirty="0" err="1" smtClean="0"/>
              <a:t>ong</a:t>
            </a:r>
            <a:r>
              <a:rPr lang="fr-FR" dirty="0" smtClean="0"/>
              <a:t>, etc.)</a:t>
            </a:r>
          </a:p>
          <a:p>
            <a:pPr lvl="0" algn="just"/>
            <a:endParaRPr lang="fr-FR" dirty="0" smtClean="0"/>
          </a:p>
          <a:p>
            <a:pPr lvl="1" algn="just"/>
            <a:r>
              <a:rPr lang="fr-FR" dirty="0" smtClean="0"/>
              <a:t>Cette méthode suppose par exemple que l’on dispose des bilans trimestriels des entreprises;</a:t>
            </a:r>
          </a:p>
          <a:p>
            <a:pPr lvl="1" algn="just"/>
            <a:endParaRPr lang="fr-FR" dirty="0" smtClean="0"/>
          </a:p>
          <a:p>
            <a:pPr lvl="1" algn="just"/>
            <a:r>
              <a:rPr lang="fr-FR" dirty="0" smtClean="0"/>
              <a:t>Seuls quelques pays avancés réussissent à le faire : Etats unis par exemple. </a:t>
            </a:r>
          </a:p>
          <a:p>
            <a:pPr lvl="0" algn="just"/>
            <a:endParaRPr lang="fr-FR" dirty="0"/>
          </a:p>
          <a:p>
            <a:pPr lvl="0"/>
            <a:endParaRPr lang="fr-FR" dirty="0"/>
          </a:p>
          <a:p>
            <a:pPr lvl="1"/>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7</a:t>
            </a:fld>
            <a:endParaRPr lang="fr-BE" dirty="0"/>
          </a:p>
        </p:txBody>
      </p:sp>
    </p:spTree>
    <p:extLst>
      <p:ext uri="{BB962C8B-B14F-4D97-AF65-F5344CB8AC3E}">
        <p14:creationId xmlns="" xmlns:p14="http://schemas.microsoft.com/office/powerpoint/2010/main" val="1677039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additive="base">
                                        <p:cTn id="2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APPERCU METHODOLOGIQUE (3)</a:t>
            </a:r>
            <a:endParaRPr lang="fr-FR" dirty="0"/>
          </a:p>
        </p:txBody>
      </p:sp>
      <p:sp>
        <p:nvSpPr>
          <p:cNvPr id="3" name="Espace réservé du contenu 2"/>
          <p:cNvSpPr>
            <a:spLocks noGrp="1"/>
          </p:cNvSpPr>
          <p:nvPr>
            <p:ph sz="quarter" idx="1"/>
          </p:nvPr>
        </p:nvSpPr>
        <p:spPr/>
        <p:txBody>
          <a:bodyPr>
            <a:normAutofit fontScale="92500" lnSpcReduction="20000"/>
          </a:bodyPr>
          <a:lstStyle/>
          <a:p>
            <a:pPr marL="0" indent="0" algn="just">
              <a:buNone/>
            </a:pPr>
            <a:r>
              <a:rPr lang="fr-FR" b="1" dirty="0" smtClean="0"/>
              <a:t>    </a:t>
            </a:r>
            <a:endParaRPr lang="fr-FR" dirty="0"/>
          </a:p>
          <a:p>
            <a:pPr lvl="0" algn="just"/>
            <a:r>
              <a:rPr lang="fr-FR" b="1" dirty="0" smtClean="0"/>
              <a:t>II. La méthode indirecte ou approche par indicateur</a:t>
            </a:r>
            <a:r>
              <a:rPr lang="fr-FR" dirty="0" smtClean="0"/>
              <a:t> :  Pour chaque domaine de l’activité, on identifie des indicateurs dont l’évolution est étroitement corrélée à celle de l’activité du domaine concerné.  Ces indicateurs vont permettre d’estimer les comptes trimestriels ( c’est l’étape d’</a:t>
            </a:r>
            <a:r>
              <a:rPr lang="fr-FR" b="1" dirty="0" smtClean="0"/>
              <a:t>étalonnage</a:t>
            </a:r>
            <a:r>
              <a:rPr lang="fr-FR" dirty="0" smtClean="0"/>
              <a:t>).  Logiquement, sur le passé, la somme des quatre comptes trimestriels doit être égale au compte annuel (c’est l’étape de </a:t>
            </a:r>
            <a:r>
              <a:rPr lang="fr-FR" b="1" dirty="0" smtClean="0"/>
              <a:t>calage</a:t>
            </a:r>
            <a:r>
              <a:rPr lang="fr-FR" dirty="0" smtClean="0"/>
              <a:t>). 	</a:t>
            </a:r>
          </a:p>
          <a:p>
            <a:pPr lvl="0" algn="just"/>
            <a:endParaRPr lang="fr-FR" dirty="0" smtClean="0"/>
          </a:p>
          <a:p>
            <a:pPr lvl="1" algn="just"/>
            <a:r>
              <a:rPr lang="fr-FR" sz="2600" dirty="0" smtClean="0">
                <a:solidFill>
                  <a:schemeClr val="tx1"/>
                </a:solidFill>
              </a:rPr>
              <a:t>Cette approche semble être la plus utilisée. </a:t>
            </a:r>
          </a:p>
          <a:p>
            <a:pPr lvl="1" algn="just"/>
            <a:endParaRPr lang="fr-FR" dirty="0" smtClean="0"/>
          </a:p>
          <a:p>
            <a:pPr lvl="0" algn="just"/>
            <a:r>
              <a:rPr lang="fr-FR" dirty="0" smtClean="0"/>
              <a:t>Pour le cas des CNT du Burkina, c’est l’approche par indicateur qui a été </a:t>
            </a:r>
            <a:r>
              <a:rPr lang="fr-FR" dirty="0" smtClean="0"/>
              <a:t>adoptée.    </a:t>
            </a:r>
            <a:endParaRPr lang="fr-FR" dirty="0" smtClean="0"/>
          </a:p>
          <a:p>
            <a:pPr lvl="0"/>
            <a:endParaRPr lang="fr-FR" dirty="0" smtClean="0"/>
          </a:p>
          <a:p>
            <a:pPr lvl="0"/>
            <a:endParaRPr lang="fr-FR" dirty="0"/>
          </a:p>
          <a:p>
            <a:pPr lvl="1"/>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8</a:t>
            </a:fld>
            <a:endParaRPr lang="fr-BE" dirty="0"/>
          </a:p>
        </p:txBody>
      </p:sp>
    </p:spTree>
    <p:extLst>
      <p:ext uri="{BB962C8B-B14F-4D97-AF65-F5344CB8AC3E}">
        <p14:creationId xmlns="" xmlns:p14="http://schemas.microsoft.com/office/powerpoint/2010/main" val="4041022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additive="base">
                                        <p:cTn id="3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APPERCU METHODOLOGIQUE </a:t>
            </a:r>
            <a:r>
              <a:rPr lang="fr-FR" dirty="0" smtClean="0"/>
              <a:t>(4)</a:t>
            </a:r>
            <a:endParaRPr lang="fr-FR" dirty="0"/>
          </a:p>
        </p:txBody>
      </p:sp>
      <p:sp>
        <p:nvSpPr>
          <p:cNvPr id="3" name="Espace réservé du contenu 2"/>
          <p:cNvSpPr>
            <a:spLocks noGrp="1"/>
          </p:cNvSpPr>
          <p:nvPr>
            <p:ph sz="quarter" idx="1"/>
          </p:nvPr>
        </p:nvSpPr>
        <p:spPr>
          <a:xfrm>
            <a:off x="457200" y="1219200"/>
            <a:ext cx="8229600" cy="2353816"/>
          </a:xfrm>
        </p:spPr>
        <p:txBody>
          <a:bodyPr>
            <a:normAutofit fontScale="92500" lnSpcReduction="10000"/>
          </a:bodyPr>
          <a:lstStyle/>
          <a:p>
            <a:r>
              <a:rPr lang="fr-FR" dirty="0" smtClean="0"/>
              <a:t>L’optique offre a été retenue pour l’évaluation du PIB trimestriel en volume :    </a:t>
            </a:r>
            <a:r>
              <a:rPr lang="fr-FR" dirty="0"/>
              <a:t>∑VA + taxes </a:t>
            </a:r>
            <a:r>
              <a:rPr lang="fr-FR" dirty="0" smtClean="0"/>
              <a:t>nettes,</a:t>
            </a:r>
          </a:p>
          <a:p>
            <a:r>
              <a:rPr lang="fr-FR" dirty="0" smtClean="0"/>
              <a:t>Pour une branche donnée, l’évaluation est faite à partir d’indicateurs infra annuels sur l’activité  économique. </a:t>
            </a:r>
          </a:p>
          <a:p>
            <a:pPr marL="0" indent="0">
              <a:buNone/>
            </a:pPr>
            <a:endParaRPr lang="fr-FR" dirty="0"/>
          </a:p>
          <a:p>
            <a:pPr>
              <a:buNone/>
            </a:pPr>
            <a:r>
              <a:rPr lang="fr-FR" dirty="0"/>
              <a:t>Maquette des comptes trimestriels (secteur primaire)</a:t>
            </a:r>
          </a:p>
          <a:p>
            <a:pPr marL="0" indent="0">
              <a:buNone/>
            </a:pPr>
            <a:endParaRPr lang="fr-FR" dirty="0" smtClean="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9</a:t>
            </a:fld>
            <a:endParaRPr lang="fr-BE" dirty="0"/>
          </a:p>
        </p:txBody>
      </p:sp>
      <p:graphicFrame>
        <p:nvGraphicFramePr>
          <p:cNvPr id="7" name="Tableau 6"/>
          <p:cNvGraphicFramePr>
            <a:graphicFrameLocks noGrp="1"/>
          </p:cNvGraphicFramePr>
          <p:nvPr>
            <p:extLst>
              <p:ext uri="{D42A27DB-BD31-4B8C-83A1-F6EECF244321}">
                <p14:modId xmlns="" xmlns:p14="http://schemas.microsoft.com/office/powerpoint/2010/main" val="3022991690"/>
              </p:ext>
            </p:extLst>
          </p:nvPr>
        </p:nvGraphicFramePr>
        <p:xfrm>
          <a:off x="971600" y="3573016"/>
          <a:ext cx="6192688" cy="2776514"/>
        </p:xfrm>
        <a:graphic>
          <a:graphicData uri="http://schemas.openxmlformats.org/drawingml/2006/table">
            <a:tbl>
              <a:tblPr/>
              <a:tblGrid>
                <a:gridCol w="2192513"/>
                <a:gridCol w="2895242"/>
                <a:gridCol w="1104933"/>
              </a:tblGrid>
              <a:tr h="440049">
                <a:tc>
                  <a:txBody>
                    <a:bodyPr/>
                    <a:lstStyle/>
                    <a:p>
                      <a:pPr algn="l" fontAlgn="b"/>
                      <a:r>
                        <a:rPr lang="fr-FR" sz="1800" b="0" i="0" u="none" strike="noStrike" dirty="0">
                          <a:solidFill>
                            <a:srgbClr val="000000"/>
                          </a:solidFill>
                          <a:effectLst/>
                          <a:latin typeface="+mn-lt"/>
                        </a:rPr>
                        <a:t>Libellé</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fontAlgn="b"/>
                      <a:r>
                        <a:rPr lang="fr-FR" sz="1800" b="0" i="0" u="none" strike="noStrike" dirty="0">
                          <a:solidFill>
                            <a:srgbClr val="000000"/>
                          </a:solidFill>
                          <a:effectLst/>
                          <a:latin typeface="+mn-lt"/>
                        </a:rPr>
                        <a:t>Méthodes / indicateurs</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fontAlgn="b"/>
                      <a:r>
                        <a:rPr lang="fr-FR" sz="1800" b="0" i="0" u="none" strike="noStrike" dirty="0">
                          <a:solidFill>
                            <a:srgbClr val="000000"/>
                          </a:solidFill>
                          <a:effectLst/>
                          <a:latin typeface="+mn-lt"/>
                        </a:rPr>
                        <a:t>%  du </a:t>
                      </a:r>
                      <a:r>
                        <a:rPr lang="fr-FR" sz="1800" b="0" i="0" u="none" strike="noStrike" dirty="0" smtClean="0">
                          <a:solidFill>
                            <a:srgbClr val="000000"/>
                          </a:solidFill>
                          <a:effectLst/>
                          <a:latin typeface="+mn-lt"/>
                        </a:rPr>
                        <a:t>PIB en 2011</a:t>
                      </a:r>
                      <a:endParaRPr lang="fr-FR" sz="1800" b="0" i="0" u="none" strike="noStrike" dirty="0">
                        <a:solidFill>
                          <a:srgbClr val="000000"/>
                        </a:solidFill>
                        <a:effectLst/>
                        <a:latin typeface="+mn-lt"/>
                      </a:endParaRP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r>
              <a:tr h="440049">
                <a:tc>
                  <a:txBody>
                    <a:bodyPr/>
                    <a:lstStyle/>
                    <a:p>
                      <a:pPr algn="l" fontAlgn="b"/>
                      <a:r>
                        <a:rPr lang="fr-FR" sz="1800" b="1" i="0" u="none" strike="noStrike" dirty="0">
                          <a:solidFill>
                            <a:srgbClr val="000000"/>
                          </a:solidFill>
                          <a:effectLst/>
                          <a:latin typeface="+mn-lt"/>
                        </a:rPr>
                        <a:t>Secteur primaire</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CE6F1"/>
                    </a:solidFill>
                  </a:tcPr>
                </a:tc>
                <a:tc>
                  <a:txBody>
                    <a:bodyPr/>
                    <a:lstStyle/>
                    <a:p>
                      <a:pPr algn="l" fontAlgn="b"/>
                      <a:r>
                        <a:rPr lang="fr-FR" sz="1800" b="1" i="0" u="none" strike="noStrike" dirty="0">
                          <a:solidFill>
                            <a:srgbClr val="000000"/>
                          </a:solidFill>
                          <a:effectLst/>
                          <a:latin typeface="+mn-lt"/>
                        </a:rPr>
                        <a:t> </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CE6F1"/>
                    </a:solidFill>
                  </a:tcPr>
                </a:tc>
                <a:tc>
                  <a:txBody>
                    <a:bodyPr/>
                    <a:lstStyle/>
                    <a:p>
                      <a:pPr algn="ctr" fontAlgn="b"/>
                      <a:r>
                        <a:rPr lang="fr-FR" sz="1800" b="1" i="0" u="none" strike="noStrike" dirty="0">
                          <a:solidFill>
                            <a:srgbClr val="000000"/>
                          </a:solidFill>
                          <a:effectLst/>
                          <a:latin typeface="+mn-lt"/>
                        </a:rPr>
                        <a:t>25%</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CE6F1"/>
                    </a:solidFill>
                  </a:tcPr>
                </a:tc>
              </a:tr>
              <a:tr h="820091">
                <a:tc>
                  <a:txBody>
                    <a:bodyPr/>
                    <a:lstStyle/>
                    <a:p>
                      <a:pPr algn="l" fontAlgn="ctr"/>
                      <a:r>
                        <a:rPr lang="fr-FR" sz="1800" b="0" i="0" u="none" strike="noStrike" dirty="0">
                          <a:solidFill>
                            <a:srgbClr val="000000"/>
                          </a:solidFill>
                          <a:effectLst/>
                          <a:latin typeface="+mn-lt"/>
                        </a:rPr>
                        <a:t>Agriculture</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l" fontAlgn="ctr"/>
                      <a:r>
                        <a:rPr lang="fr-FR" sz="1800" b="0" i="0" u="none" strike="noStrike" dirty="0">
                          <a:solidFill>
                            <a:srgbClr val="000000"/>
                          </a:solidFill>
                          <a:effectLst/>
                          <a:latin typeface="+mn-lt"/>
                        </a:rPr>
                        <a:t>Productions annuelle des variétés  + calendrier agricole</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ctr" fontAlgn="ctr"/>
                      <a:r>
                        <a:rPr lang="fr-FR" sz="1800" b="0" i="0" u="none" strike="noStrike" dirty="0">
                          <a:solidFill>
                            <a:srgbClr val="000000"/>
                          </a:solidFill>
                          <a:effectLst/>
                          <a:latin typeface="+mn-lt"/>
                        </a:rPr>
                        <a:t>13%</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400044">
                <a:tc>
                  <a:txBody>
                    <a:bodyPr/>
                    <a:lstStyle/>
                    <a:p>
                      <a:pPr algn="l" fontAlgn="ctr"/>
                      <a:r>
                        <a:rPr lang="fr-FR" sz="1800" b="0" i="0" u="none" strike="noStrike" dirty="0">
                          <a:solidFill>
                            <a:srgbClr val="000000"/>
                          </a:solidFill>
                          <a:effectLst/>
                          <a:latin typeface="+mn-lt"/>
                        </a:rPr>
                        <a:t>Elevage</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l" fontAlgn="ctr"/>
                      <a:r>
                        <a:rPr lang="fr-FR" sz="1800" b="0" i="0" u="none" strike="noStrike" dirty="0">
                          <a:solidFill>
                            <a:srgbClr val="000000"/>
                          </a:solidFill>
                          <a:effectLst/>
                          <a:latin typeface="+mn-lt"/>
                        </a:rPr>
                        <a:t>Effectifs du cheptel + Lissage</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ctr" fontAlgn="ctr"/>
                      <a:r>
                        <a:rPr lang="fr-FR" sz="1800" b="0" i="0" u="none" strike="noStrike" dirty="0">
                          <a:solidFill>
                            <a:srgbClr val="000000"/>
                          </a:solidFill>
                          <a:effectLst/>
                          <a:latin typeface="+mn-lt"/>
                        </a:rPr>
                        <a:t>9%</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420047">
                <a:tc>
                  <a:txBody>
                    <a:bodyPr/>
                    <a:lstStyle/>
                    <a:p>
                      <a:pPr algn="l" fontAlgn="ctr"/>
                      <a:r>
                        <a:rPr lang="fr-FR" sz="1800" b="0" i="0" u="none" strike="noStrike" dirty="0">
                          <a:solidFill>
                            <a:srgbClr val="000000"/>
                          </a:solidFill>
                          <a:effectLst/>
                          <a:latin typeface="+mn-lt"/>
                        </a:rPr>
                        <a:t>Sylviculture, pêche et chasse</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l" fontAlgn="ctr"/>
                      <a:r>
                        <a:rPr lang="fr-FR" sz="1800" b="0" i="0" u="none" strike="noStrike" dirty="0">
                          <a:solidFill>
                            <a:srgbClr val="000000"/>
                          </a:solidFill>
                          <a:effectLst/>
                          <a:latin typeface="+mn-lt"/>
                        </a:rPr>
                        <a:t>Lissage direct</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fr-FR" sz="1800" b="0" i="0" u="none" strike="noStrike" dirty="0">
                          <a:solidFill>
                            <a:srgbClr val="000000"/>
                          </a:solidFill>
                          <a:effectLst/>
                          <a:latin typeface="+mn-lt"/>
                        </a:rPr>
                        <a:t>3%</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CC"/>
                    </a:solidFill>
                  </a:tcPr>
                </a:tc>
              </a:tr>
            </a:tbl>
          </a:graphicData>
        </a:graphic>
      </p:graphicFrame>
    </p:spTree>
    <p:extLst>
      <p:ext uri="{BB962C8B-B14F-4D97-AF65-F5344CB8AC3E}">
        <p14:creationId xmlns="" xmlns:p14="http://schemas.microsoft.com/office/powerpoint/2010/main" val="2775350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heel(1)">
                                      <p:cBhvr>
                                        <p:cTn id="3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6349</TotalTime>
  <Words>1877</Words>
  <Application>Microsoft Office PowerPoint</Application>
  <PresentationFormat>Affichage à l'écran (4:3)</PresentationFormat>
  <Paragraphs>639</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Origine</vt:lpstr>
      <vt:lpstr>Projet d’implémentation des comptes nationaux trimestriels au Burkina Faso</vt:lpstr>
      <vt:lpstr>Plan de la présentation</vt:lpstr>
      <vt:lpstr>CONTEXTE</vt:lpstr>
      <vt:lpstr>OBJECTIFS ET IMPORTANCE DES CNT(1)</vt:lpstr>
      <vt:lpstr>OBJECTIFS ET IMPORTANCE DES CNT(2)</vt:lpstr>
      <vt:lpstr>APPERCU METHODOLOGIQUE (1)</vt:lpstr>
      <vt:lpstr>APPERCU METHODOLOGIQUE (2)</vt:lpstr>
      <vt:lpstr>APPERCU METHODOLOGIQUE (3)</vt:lpstr>
      <vt:lpstr>APPERCU METHODOLOGIQUE (4)</vt:lpstr>
      <vt:lpstr>APPERCU METHODOLOGIQUE (5)</vt:lpstr>
      <vt:lpstr>APPERCU METHODOLOGIQUE (6)</vt:lpstr>
      <vt:lpstr>APPERCU METHODOLOGIQUE (7)</vt:lpstr>
      <vt:lpstr>Résultats atteints à fin septembre 2014 (1)</vt:lpstr>
      <vt:lpstr>Résultats atteints à fin septembre 2014 (2)</vt:lpstr>
      <vt:lpstr>Résultats atteints à fin septembre 2014 (3)</vt:lpstr>
      <vt:lpstr>Résultats atteints à fin septembre 2014 (3)</vt:lpstr>
      <vt:lpstr>Perspectives (1)</vt:lpstr>
      <vt:lpstr>Perspectives (2)</vt:lpstr>
      <vt:lpstr>Perspectives (3)</vt:lpstr>
      <vt:lpstr>Recommandations (1)</vt:lpstr>
      <vt:lpstr>Recommandations(2) </vt:lpstr>
      <vt:lpstr>MERCI POUR VOTRE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DIEUDONNE</dc:creator>
  <cp:lastModifiedBy>USER</cp:lastModifiedBy>
  <cp:revision>164</cp:revision>
  <cp:lastPrinted>2014-03-26T11:02:24Z</cp:lastPrinted>
  <dcterms:created xsi:type="dcterms:W3CDTF">2013-05-22T14:51:01Z</dcterms:created>
  <dcterms:modified xsi:type="dcterms:W3CDTF">2014-10-14T22:45:16Z</dcterms:modified>
</cp:coreProperties>
</file>