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85" r:id="rId3"/>
    <p:sldId id="286" r:id="rId4"/>
    <p:sldId id="288" r:id="rId5"/>
    <p:sldId id="289" r:id="rId6"/>
    <p:sldId id="290" r:id="rId7"/>
    <p:sldId id="292" r:id="rId8"/>
    <p:sldId id="32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3" autoAdjust="0"/>
  </p:normalViewPr>
  <p:slideViewPr>
    <p:cSldViewPr>
      <p:cViewPr varScale="1">
        <p:scale>
          <a:sx n="105" d="100"/>
          <a:sy n="105" d="100"/>
        </p:scale>
        <p:origin x="18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omptes%20trimestriels\Donnees\TERTIAIRE\Travaux%20comptes%20trimestriel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26603325415678"/>
          <c:y val="4.7945205479452052E-2"/>
          <c:w val="0.73396674584323041"/>
          <c:h val="0.65753424657534243"/>
        </c:manualLayout>
      </c:layout>
      <c:lineChart>
        <c:grouping val="standard"/>
        <c:varyColors val="0"/>
        <c:ser>
          <c:idx val="1"/>
          <c:order val="1"/>
          <c:tx>
            <c:strRef>
              <c:f>Sylvi!$C$1</c:f>
              <c:strCache>
                <c:ptCount val="1"/>
                <c:pt idx="0">
                  <c:v>Indicateur Sylviculture</c:v>
                </c:pt>
              </c:strCache>
            </c:strRef>
          </c:tx>
          <c:marker>
            <c:symbol val="none"/>
          </c:marker>
          <c:cat>
            <c:numRef>
              <c:f>Sylvi!$A$2:$A$16</c:f>
              <c:numCache>
                <c:formatCode>General</c:formatCode>
                <c:ptCount val="1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</c:numCache>
            </c:numRef>
          </c:cat>
          <c:val>
            <c:numRef>
              <c:f>Sylvi!$C$2:$C$16</c:f>
              <c:numCache>
                <c:formatCode>0.0</c:formatCode>
                <c:ptCount val="15"/>
                <c:pt idx="0">
                  <c:v>2437.7876878484844</c:v>
                </c:pt>
                <c:pt idx="1">
                  <c:v>2560.1068680909088</c:v>
                </c:pt>
                <c:pt idx="2">
                  <c:v>2143.4851473939393</c:v>
                </c:pt>
                <c:pt idx="3">
                  <c:v>1834.8045048484846</c:v>
                </c:pt>
                <c:pt idx="4">
                  <c:v>2004.8569393939395</c:v>
                </c:pt>
                <c:pt idx="5">
                  <c:v>2223.2301393939392</c:v>
                </c:pt>
                <c:pt idx="6">
                  <c:v>2140.1239333333333</c:v>
                </c:pt>
                <c:pt idx="7">
                  <c:v>2312.8079121212122</c:v>
                </c:pt>
                <c:pt idx="8">
                  <c:v>2978.8357812396926</c:v>
                </c:pt>
                <c:pt idx="9">
                  <c:v>2065.4706060606059</c:v>
                </c:pt>
                <c:pt idx="10">
                  <c:v>1534.2808787878789</c:v>
                </c:pt>
                <c:pt idx="11">
                  <c:v>2106.8419696969695</c:v>
                </c:pt>
                <c:pt idx="12">
                  <c:v>2183.4851818181819</c:v>
                </c:pt>
                <c:pt idx="13">
                  <c:v>2166.6766666666663</c:v>
                </c:pt>
                <c:pt idx="14">
                  <c:v>2191.928393939394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9E-4CA1-B92B-62D9D98F00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247696"/>
        <c:axId val="200249656"/>
      </c:lineChart>
      <c:lineChart>
        <c:grouping val="standard"/>
        <c:varyColors val="0"/>
        <c:ser>
          <c:idx val="0"/>
          <c:order val="0"/>
          <c:tx>
            <c:strRef>
              <c:f>Sylvi!$B$1</c:f>
              <c:strCache>
                <c:ptCount val="1"/>
                <c:pt idx="0">
                  <c:v>VA Sylviculture</c:v>
                </c:pt>
              </c:strCache>
            </c:strRef>
          </c:tx>
          <c:marker>
            <c:symbol val="none"/>
          </c:marker>
          <c:val>
            <c:numRef>
              <c:f>Sylvi!$B$2:$B$16</c:f>
              <c:numCache>
                <c:formatCode>0.0</c:formatCode>
                <c:ptCount val="15"/>
                <c:pt idx="0">
                  <c:v>106.54809572838337</c:v>
                </c:pt>
                <c:pt idx="1">
                  <c:v>111.38355970611005</c:v>
                </c:pt>
                <c:pt idx="2">
                  <c:v>101.01343861646735</c:v>
                </c:pt>
                <c:pt idx="3">
                  <c:v>96.500174965090508</c:v>
                </c:pt>
                <c:pt idx="4">
                  <c:v>105.18519071124504</c:v>
                </c:pt>
                <c:pt idx="5">
                  <c:v>111.45770208393395</c:v>
                </c:pt>
                <c:pt idx="6">
                  <c:v>105.652018648397</c:v>
                </c:pt>
                <c:pt idx="7">
                  <c:v>119.38678107268861</c:v>
                </c:pt>
                <c:pt idx="8">
                  <c:v>151.47999295627602</c:v>
                </c:pt>
                <c:pt idx="9">
                  <c:v>155.20718685904538</c:v>
                </c:pt>
                <c:pt idx="10">
                  <c:v>138.79432561128107</c:v>
                </c:pt>
                <c:pt idx="11">
                  <c:v>184.34322716695775</c:v>
                </c:pt>
                <c:pt idx="12">
                  <c:v>188.21124618309523</c:v>
                </c:pt>
                <c:pt idx="13">
                  <c:v>187.76778113900849</c:v>
                </c:pt>
                <c:pt idx="14">
                  <c:v>184.3433324882335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9E-4CA1-B92B-62D9D98F00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245736"/>
        <c:axId val="200248088"/>
      </c:lineChart>
      <c:catAx>
        <c:axId val="200247696"/>
        <c:scaling>
          <c:orientation val="minMax"/>
        </c:scaling>
        <c:delete val="0"/>
        <c:axPos val="b"/>
        <c:minorGridlines>
          <c:spPr>
            <a:ln cap="flat"/>
          </c:spPr>
        </c:minorGridlines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200249656"/>
        <c:crosses val="autoZero"/>
        <c:auto val="1"/>
        <c:lblAlgn val="ctr"/>
        <c:lblOffset val="100"/>
        <c:tickMarkSkip val="2"/>
        <c:noMultiLvlLbl val="0"/>
      </c:catAx>
      <c:valAx>
        <c:axId val="200249656"/>
        <c:scaling>
          <c:orientation val="minMax"/>
          <c:min val="150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200247696"/>
        <c:crosses val="autoZero"/>
        <c:crossBetween val="between"/>
      </c:valAx>
      <c:catAx>
        <c:axId val="200245736"/>
        <c:scaling>
          <c:orientation val="minMax"/>
        </c:scaling>
        <c:delete val="1"/>
        <c:axPos val="b"/>
        <c:majorTickMark val="out"/>
        <c:minorTickMark val="none"/>
        <c:tickLblPos val="nextTo"/>
        <c:crossAx val="200248088"/>
        <c:crosses val="autoZero"/>
        <c:auto val="1"/>
        <c:lblAlgn val="ctr"/>
        <c:lblOffset val="100"/>
        <c:noMultiLvlLbl val="0"/>
      </c:catAx>
      <c:valAx>
        <c:axId val="200248088"/>
        <c:scaling>
          <c:orientation val="minMax"/>
          <c:min val="90"/>
        </c:scaling>
        <c:delete val="0"/>
        <c:axPos val="r"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20024573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20590392795728124"/>
          <c:y val="0.89084698240613103"/>
          <c:w val="0.62267490270612724"/>
          <c:h val="8.5414145190308183E-2"/>
        </c:manualLayout>
      </c:layout>
      <c:overlay val="0"/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F3EE-9C0F-4881-B4F7-9964616ACF63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E7FA8-7DED-41CA-A35A-EDB724A1DB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85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31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2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820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3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951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4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136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5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417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6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206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7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859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8</a:t>
            </a:fld>
            <a:endParaRPr lang="en-US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085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en-US" sz="8000" b="1" dirty="0">
                <a:latin typeface="+mn-lt"/>
                <a:cs typeface="+mn-cs"/>
              </a:rPr>
              <a:t>SEMINAIRE CONJOINT AFRITAC  CENTRE–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/>
              <a:t>Comptes Nationaux </a:t>
            </a:r>
            <a:r>
              <a:rPr lang="en-US" sz="8000" b="1" dirty="0" err="1"/>
              <a:t>Trimestriels</a:t>
            </a:r>
            <a:r>
              <a:rPr lang="en-US" sz="8000" b="1" dirty="0"/>
              <a:t> (CNT)</a:t>
            </a:r>
            <a:endParaRPr lang="en-US" sz="8000" b="1" dirty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>
                <a:latin typeface="Calibri" pitchFamily="34" charset="0"/>
              </a:rPr>
              <a:t>METHODOLOGIE DES BRANCHES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657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altLang="fr-FR" sz="2400" b="1" dirty="0">
                <a:solidFill>
                  <a:schemeClr val="accent1"/>
                </a:solidFill>
                <a:latin typeface="Calibri" pitchFamily="34" charset="0"/>
              </a:rPr>
              <a:t>Institut national de la statistique du Cameroun</a:t>
            </a:r>
            <a:endParaRPr lang="fr-FR" altLang="fr-FR" sz="1600" b="1" dirty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</a:rPr>
              <a:t>Méthodologie d’élaboration des CNT…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1/22/2022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</a:rPr>
              <a:t>Comptes nationaux </a:t>
            </a:r>
            <a:r>
              <a:rPr lang="en-US" sz="1000" dirty="0" err="1">
                <a:solidFill>
                  <a:schemeClr val="tx1"/>
                </a:solidFill>
              </a:rPr>
              <a:t>trimestriels</a:t>
            </a:r>
            <a:r>
              <a:rPr lang="en-US" sz="1000" dirty="0">
                <a:solidFill>
                  <a:schemeClr val="tx1"/>
                </a:solidFill>
              </a:rPr>
              <a:t> : </a:t>
            </a:r>
            <a:r>
              <a:rPr lang="en-US" sz="1000" dirty="0" err="1">
                <a:solidFill>
                  <a:schemeClr val="tx1"/>
                </a:solidFill>
              </a:rPr>
              <a:t>Harmonisation</a:t>
            </a:r>
            <a:r>
              <a:rPr lang="en-US" sz="1000" dirty="0">
                <a:solidFill>
                  <a:schemeClr val="tx1"/>
                </a:solidFill>
              </a:rPr>
              <a:t> des m</a:t>
            </a:r>
            <a:r>
              <a:rPr lang="fr-FR" sz="1000" dirty="0">
                <a:solidFill>
                  <a:schemeClr val="tx1"/>
                </a:solidFill>
              </a:rPr>
              <a:t>é</a:t>
            </a:r>
            <a:r>
              <a:rPr lang="en-US" sz="1000" dirty="0" err="1">
                <a:solidFill>
                  <a:schemeClr val="tx1"/>
                </a:solidFill>
              </a:rPr>
              <a:t>thodes</a:t>
            </a:r>
            <a:r>
              <a:rPr lang="en-US" sz="1000" dirty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>
                <a:solidFill>
                  <a:schemeClr val="tx1"/>
                </a:solidFill>
              </a:rPr>
              <a:t>normes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136051" y="5029200"/>
            <a:ext cx="89916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1600" dirty="0">
                <a:latin typeface="Calibri" pitchFamily="34" charset="0"/>
              </a:rPr>
              <a:t>Par : </a:t>
            </a:r>
          </a:p>
          <a:p>
            <a:r>
              <a:rPr lang="fr-FR" altLang="fr-FR" b="1" dirty="0">
                <a:latin typeface="Calibri" pitchFamily="34" charset="0"/>
              </a:rPr>
              <a:t>M. SIKUBE TAKAMGNO Célestin</a:t>
            </a:r>
            <a:r>
              <a:rPr lang="fr-FR" altLang="fr-FR" sz="1600" dirty="0">
                <a:latin typeface="Calibri" pitchFamily="34" charset="0"/>
              </a:rPr>
              <a:t>, </a:t>
            </a:r>
            <a:r>
              <a:rPr lang="fr-FR" altLang="fr-FR" sz="1400" b="1" i="1" dirty="0">
                <a:latin typeface="Calibri" pitchFamily="34" charset="0"/>
              </a:rPr>
              <a:t>Cadre à la Cellule des Comptes provisoires et des comptes trimestriels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1. Synthèse de la méthode de calcul de la VA dans les CNA</a:t>
            </a:r>
            <a:endParaRPr lang="en-US" altLang="fr-FR" sz="1600" dirty="0">
              <a:solidFill>
                <a:prstClr val="black"/>
              </a:solidFill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>
                <a:solidFill>
                  <a:prstClr val="black"/>
                </a:solidFill>
              </a:rPr>
              <a:t>é</a:t>
            </a:r>
            <a:r>
              <a:rPr lang="en-US" sz="1000" dirty="0" err="1">
                <a:solidFill>
                  <a:prstClr val="black"/>
                </a:solidFill>
              </a:rPr>
              <a:t>thodes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solidFill>
                  <a:prstClr val="black"/>
                </a:solidFill>
              </a:rPr>
              <a:t> Branches correspondantes dans la nomenclature des activités des comptes nationaux annuels (CNA)</a:t>
            </a:r>
            <a:endParaRPr lang="en-US" altLang="fr-FR" dirty="0">
              <a:solidFill>
                <a:prstClr val="black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185576"/>
              </p:ext>
            </p:extLst>
          </p:nvPr>
        </p:nvGraphicFramePr>
        <p:xfrm>
          <a:off x="457200" y="2286001"/>
          <a:ext cx="8534400" cy="1724928"/>
        </p:xfrm>
        <a:graphic>
          <a:graphicData uri="http://schemas.openxmlformats.org/drawingml/2006/table">
            <a:tbl>
              <a:tblPr/>
              <a:tblGrid>
                <a:gridCol w="2021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0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4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74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799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Intitulé des branches CNA</a:t>
                      </a:r>
                    </a:p>
                  </a:txBody>
                  <a:tcPr marL="9024" marR="9024" marT="9024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Poids de la VA dans le PIB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Poids du secteur informel dans la branche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Source de données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Méthodologie d’estimation de la production et des CI, volume et valeur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Perspectives de développement des CNA</a:t>
                      </a:r>
                    </a:p>
                  </a:txBody>
                  <a:tcPr marL="9024" marR="9024" marT="9024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1"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Sylviculture et exploitation forestière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12,52%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MINFOF /Douanes</a:t>
                      </a: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production en quantité multiplié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par les prix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24" marR="9024" marT="902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024" marR="9024" marT="9024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706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2. Méthodologie de calcul de la VA de la branche </a:t>
            </a:r>
            <a:r>
              <a:rPr lang="fr-FR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Sylviculture et exploitation forestière</a:t>
            </a:r>
            <a:r>
              <a:rPr lang="fr-FR" altLang="fr-FR" sz="1600" dirty="0">
                <a:solidFill>
                  <a:prstClr val="black"/>
                </a:solidFill>
              </a:rPr>
              <a:t>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2.1 Liste des indicateurs potentiels</a:t>
            </a:r>
            <a:endParaRPr lang="en-US" altLang="fr-FR" dirty="0">
              <a:solidFill>
                <a:prstClr val="black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484459"/>
              </p:ext>
            </p:extLst>
          </p:nvPr>
        </p:nvGraphicFramePr>
        <p:xfrm>
          <a:off x="457200" y="2133600"/>
          <a:ext cx="8229600" cy="2615842"/>
        </p:xfrm>
        <a:graphic>
          <a:graphicData uri="http://schemas.openxmlformats.org/drawingml/2006/table">
            <a:tbl>
              <a:tblPr/>
              <a:tblGrid>
                <a:gridCol w="130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2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036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Indicateurs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Nature (flux/stock/indice)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Fréquence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date de disponibilité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Forces 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Faiblesses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Observations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838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production de bois grume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flux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Annuelle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M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Début d’année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M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Pas toujours disponible à temps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 fontAlgn="t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Pas utilisé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592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fr-F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Exportations en quantité de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fr-F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bois grumes et bois sciés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flux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Trimestrielle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mois après la fin du trimestre</a:t>
                      </a: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M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Disponible rapidement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M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Conversion du bois sciés en grumes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M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utilisé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037" marR="8037" marT="803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4304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2. Méthodologie de calcul de la VA de la branche </a:t>
            </a:r>
            <a:r>
              <a:rPr lang="fr-FR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Sylviculture et exploitation forestière</a:t>
            </a:r>
            <a:r>
              <a:rPr lang="fr-FR" altLang="fr-FR" sz="1600" dirty="0">
                <a:solidFill>
                  <a:prstClr val="black"/>
                </a:solidFill>
              </a:rPr>
              <a:t>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2.2 Présentation des modèles éligible pour l’étalonnage </a:t>
            </a:r>
            <a:r>
              <a:rPr lang="fr-FR" altLang="fr-FR" sz="1100" dirty="0">
                <a:solidFill>
                  <a:prstClr val="black"/>
                </a:solidFill>
              </a:rPr>
              <a:t>(avantage/inconvénients)</a:t>
            </a:r>
            <a:endParaRPr lang="en-US" altLang="fr-FR" sz="1100" dirty="0">
              <a:solidFill>
                <a:prstClr val="black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57200" y="21336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M" sz="2400" b="1" dirty="0"/>
              <a:t>Deux méthodes possibles :</a:t>
            </a:r>
          </a:p>
          <a:p>
            <a:pPr marL="342900" indent="-342900" algn="just">
              <a:buFontTx/>
              <a:buChar char="-"/>
            </a:pPr>
            <a:r>
              <a:rPr lang="fr-CM" sz="2400" b="1" dirty="0"/>
              <a:t>Etalonnage-calage en deux étapes</a:t>
            </a:r>
          </a:p>
          <a:p>
            <a:pPr algn="just"/>
            <a:r>
              <a:rPr lang="fr-CM" sz="2400" dirty="0"/>
              <a:t>Inconvénient: pose un problème de cohérence et </a:t>
            </a:r>
            <a:r>
              <a:rPr lang="fr-FR" sz="2400" dirty="0"/>
              <a:t>en termes économétriques, la procédure n’est pas optimale et les agrégats trimestriels estimés ne sont pas les meilleurs estimateurs linéaires sans biais</a:t>
            </a:r>
            <a:endParaRPr lang="fr-CM" sz="2400" dirty="0"/>
          </a:p>
          <a:p>
            <a:pPr algn="just"/>
            <a:r>
              <a:rPr lang="fr-CM" sz="2400" b="1" dirty="0"/>
              <a:t>- Utilisation de la méthode d’étalonnage – calage en une étape, avec une estimation par la procédure de Chow-Lin (1971)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311212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2. Méthodologie de calcul de la VA de la branche </a:t>
            </a:r>
            <a:r>
              <a:rPr lang="fr-FR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Sylviculture et exploitation forestière</a:t>
            </a:r>
            <a:r>
              <a:rPr lang="fr-FR" altLang="fr-FR" sz="1600" dirty="0">
                <a:solidFill>
                  <a:prstClr val="black"/>
                </a:solidFill>
              </a:rPr>
              <a:t> dans 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2.3 Préparation des fichiers</a:t>
            </a:r>
            <a:endParaRPr lang="en-US" altLang="fr-FR" sz="1100" dirty="0">
              <a:solidFill>
                <a:prstClr val="black"/>
              </a:solidFill>
            </a:endParaRP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412453"/>
              </p:ext>
            </p:extLst>
          </p:nvPr>
        </p:nvGraphicFramePr>
        <p:xfrm>
          <a:off x="457200" y="1873794"/>
          <a:ext cx="8229600" cy="397877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198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7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8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9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57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Liste des fichiers</a:t>
                      </a:r>
                      <a:endParaRPr lang="fr-FR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Type (Excel, batch, texte)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Contenu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Résultats produits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Fichiers dépendants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</a:rPr>
                        <a:t>Observations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7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Indicateur brut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les valeurs brutes de l'indicateur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64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VA annuelle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les Valeurs Ajoutées annuelles de la branche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64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Fichier des résultats estimation brute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résultats des estimations avec les données brutes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estimations avec les données brutes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VA annuelle, indicateur brut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17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Indicateur CVS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Les valeurs de l'indicateurs corrigées des variations saisonnières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10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Fichier des résultats estimation CVS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Excel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Résultats des estimations avec les données CVS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estimations avec les données CVS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</a:rPr>
                        <a:t> VA annuelle, indicateur CVS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06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Batch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batch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</a:rPr>
                        <a:t>code d'estimation de la branche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02" marR="8502" marT="8502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032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>
                <a:solidFill>
                  <a:prstClr val="black"/>
                </a:solidFill>
              </a:rPr>
              <a:t>3. Tests d’étalonnage réalisés et leurs limites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 err="1">
                <a:solidFill>
                  <a:prstClr val="black"/>
                </a:solidFill>
              </a:rPr>
              <a:t>ét</a:t>
            </a:r>
            <a:r>
              <a:rPr lang="en-US" sz="1000" dirty="0" err="1">
                <a:solidFill>
                  <a:prstClr val="black"/>
                </a:solidFill>
              </a:rPr>
              <a:t>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90600" y="12192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solidFill>
                  <a:prstClr val="black"/>
                </a:solidFill>
              </a:rPr>
              <a:t> Test 1 (agrégats annuels=, indicateur(s) trimestriel(s)=, modèle=, graphique (indicateur(s) annualisés-agrégats annuels)</a:t>
            </a:r>
            <a:endParaRPr lang="en-US" altLang="fr-FR" dirty="0">
              <a:solidFill>
                <a:prstClr val="black"/>
              </a:solidFill>
            </a:endParaRPr>
          </a:p>
        </p:txBody>
      </p:sp>
      <p:graphicFrame>
        <p:nvGraphicFramePr>
          <p:cNvPr id="23" name="Graphique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1236072"/>
              </p:ext>
            </p:extLst>
          </p:nvPr>
        </p:nvGraphicFramePr>
        <p:xfrm>
          <a:off x="838200" y="1865532"/>
          <a:ext cx="7138987" cy="3858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4038600" y="5867400"/>
            <a:ext cx="2133600" cy="410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dirty="0"/>
              <a:t>R2 = 0,67</a:t>
            </a:r>
            <a:endParaRPr lang="fr-FR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0401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>
                <a:solidFill>
                  <a:prstClr val="black"/>
                </a:solidFill>
              </a:rPr>
              <a:t>4. Dispositif de collecte, de mise à jour et de validation des données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>
                <a:solidFill>
                  <a:prstClr val="black"/>
                </a:solidFill>
              </a:rPr>
              <a:t>é</a:t>
            </a:r>
            <a:r>
              <a:rPr lang="en-US" sz="1000" dirty="0" err="1">
                <a:solidFill>
                  <a:prstClr val="black"/>
                </a:solidFill>
              </a:rPr>
              <a:t>thodes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701040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solidFill>
                  <a:prstClr val="black"/>
                </a:solidFill>
              </a:rPr>
              <a:t> </a:t>
            </a:r>
            <a:endParaRPr lang="en-US" altLang="fr-FR" dirty="0">
              <a:solidFill>
                <a:prstClr val="black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81000" y="1600200"/>
            <a:ext cx="8534400" cy="403187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  <a:buFont typeface="Arial" charset="0"/>
              <a:buChar char="•"/>
            </a:pPr>
            <a:r>
              <a:rPr lang="fr-FR" altLang="fr-FR" sz="2400" dirty="0">
                <a:latin typeface="Calibri" pitchFamily="34" charset="0"/>
              </a:rPr>
              <a:t>  La collecte et la mise à jour des données de la sylviculture se fait en principe une fois par an </a:t>
            </a:r>
          </a:p>
          <a:p>
            <a:pPr algn="just">
              <a:spcAft>
                <a:spcPts val="1200"/>
              </a:spcAft>
            </a:pPr>
            <a:endParaRPr lang="fr-FR" altLang="fr-FR" sz="2400" dirty="0">
              <a:latin typeface="Calibri" pitchFamily="34" charset="0"/>
            </a:endParaRPr>
          </a:p>
          <a:p>
            <a:pPr algn="just">
              <a:spcAft>
                <a:spcPts val="1200"/>
              </a:spcAft>
              <a:buFont typeface="Arial" charset="0"/>
              <a:buChar char="•"/>
            </a:pPr>
            <a:r>
              <a:rPr lang="fr-FR" altLang="fr-FR" sz="2400" dirty="0">
                <a:latin typeface="Calibri" pitchFamily="34" charset="0"/>
              </a:rPr>
              <a:t> Pour l’année courante, il est difficile de </a:t>
            </a:r>
            <a:r>
              <a:rPr lang="fr-FR" altLang="fr-FR" sz="2400" dirty="0" err="1">
                <a:latin typeface="Calibri" pitchFamily="34" charset="0"/>
              </a:rPr>
              <a:t>trimestrialiser</a:t>
            </a:r>
            <a:r>
              <a:rPr lang="fr-FR" altLang="fr-FR" sz="2400" dirty="0">
                <a:latin typeface="Calibri" pitchFamily="34" charset="0"/>
              </a:rPr>
              <a:t> la projection annuelle de bois grume </a:t>
            </a:r>
          </a:p>
          <a:p>
            <a:pPr algn="just">
              <a:spcAft>
                <a:spcPts val="1200"/>
              </a:spcAft>
              <a:buFont typeface="Arial" charset="0"/>
              <a:buChar char="•"/>
            </a:pPr>
            <a:endParaRPr lang="fr-FR" altLang="fr-FR" sz="2400" dirty="0">
              <a:latin typeface="Calibri" pitchFamily="34" charset="0"/>
            </a:endParaRPr>
          </a:p>
          <a:p>
            <a:pPr algn="just">
              <a:spcAft>
                <a:spcPts val="1200"/>
              </a:spcAft>
              <a:buFont typeface="Arial" charset="0"/>
              <a:buChar char="•"/>
            </a:pPr>
            <a:r>
              <a:rPr lang="fr-FR" altLang="fr-FR" sz="2400" dirty="0">
                <a:latin typeface="Calibri" pitchFamily="34" charset="0"/>
              </a:rPr>
              <a:t> Ainsi, les données trimestrielles de l’année courante utilisées sont les exportations de grumes auxquelles on ajoute les bois sciés convertis en grumes</a:t>
            </a:r>
          </a:p>
        </p:txBody>
      </p:sp>
    </p:spTree>
    <p:extLst>
      <p:ext uri="{BB962C8B-B14F-4D97-AF65-F5344CB8AC3E}">
        <p14:creationId xmlns:p14="http://schemas.microsoft.com/office/powerpoint/2010/main" val="3496871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solidFill>
                  <a:prstClr val="black"/>
                </a:solidFill>
              </a:rPr>
              <a:t>MERCI</a:t>
            </a:r>
            <a:endParaRPr lang="en-US" altLang="fr-FR" dirty="0">
              <a:solidFill>
                <a:prstClr val="black"/>
              </a:solidFill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/>
              <a:t>2</a:t>
            </a: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Comptes nationaux </a:t>
            </a:r>
            <a:r>
              <a:rPr lang="en-US" sz="1000" dirty="0" err="1">
                <a:solidFill>
                  <a:prstClr val="black"/>
                </a:solidFill>
              </a:rPr>
              <a:t>trimestriels</a:t>
            </a:r>
            <a:r>
              <a:rPr lang="en-US" sz="1000" dirty="0">
                <a:solidFill>
                  <a:prstClr val="black"/>
                </a:solidFill>
              </a:rPr>
              <a:t> : </a:t>
            </a:r>
            <a:r>
              <a:rPr lang="en-US" sz="1000" dirty="0" err="1">
                <a:solidFill>
                  <a:prstClr val="black"/>
                </a:solidFill>
              </a:rPr>
              <a:t>Harmonisation</a:t>
            </a:r>
            <a:r>
              <a:rPr lang="en-US" sz="1000" dirty="0">
                <a:solidFill>
                  <a:prstClr val="black"/>
                </a:solidFill>
              </a:rPr>
              <a:t> des m</a:t>
            </a:r>
            <a:r>
              <a:rPr lang="fr-FR" sz="1000" dirty="0">
                <a:solidFill>
                  <a:prstClr val="black"/>
                </a:solidFill>
              </a:rPr>
              <a:t>é</a:t>
            </a:r>
            <a:r>
              <a:rPr lang="en-US" sz="1000" dirty="0" err="1">
                <a:solidFill>
                  <a:prstClr val="black"/>
                </a:solidFill>
              </a:rPr>
              <a:t>thodes</a:t>
            </a:r>
            <a:r>
              <a:rPr lang="en-US" sz="1000" dirty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>
                <a:solidFill>
                  <a:prstClr val="black"/>
                </a:solidFill>
              </a:rPr>
              <a:t>normes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1/22/2022</a:t>
            </a:fld>
            <a:endParaRPr lang="en-U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955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4346</TotalTime>
  <Words>710</Words>
  <Application>Microsoft Office PowerPoint</Application>
  <PresentationFormat>Affichage à l'écran (4:3)</PresentationFormat>
  <Paragraphs>134</Paragraphs>
  <Slides>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Tahoma</vt:lpstr>
      <vt:lpstr>Times New Roman</vt:lpstr>
      <vt:lpstr>Office Theme</vt:lpstr>
      <vt:lpstr>METHODOLOGIE DES BRANCHES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Alain Brilleau</cp:lastModifiedBy>
  <cp:revision>86</cp:revision>
  <dcterms:created xsi:type="dcterms:W3CDTF">2014-11-21T10:25:01Z</dcterms:created>
  <dcterms:modified xsi:type="dcterms:W3CDTF">2022-01-22T11:22:22Z</dcterms:modified>
</cp:coreProperties>
</file>