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6"/>
  </p:notesMasterIdLst>
  <p:handoutMasterIdLst>
    <p:handoutMasterId r:id="rId17"/>
  </p:handoutMasterIdLst>
  <p:sldIdLst>
    <p:sldId id="298" r:id="rId2"/>
    <p:sldId id="315" r:id="rId3"/>
    <p:sldId id="316" r:id="rId4"/>
    <p:sldId id="313" r:id="rId5"/>
    <p:sldId id="317" r:id="rId6"/>
    <p:sldId id="314" r:id="rId7"/>
    <p:sldId id="318" r:id="rId8"/>
    <p:sldId id="305" r:id="rId9"/>
    <p:sldId id="308" r:id="rId10"/>
    <p:sldId id="311" r:id="rId11"/>
    <p:sldId id="309" r:id="rId12"/>
    <p:sldId id="310" r:id="rId13"/>
    <p:sldId id="312" r:id="rId14"/>
    <p:sldId id="302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urgmaj" initials="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EEB9"/>
    <a:srgbClr val="FFE181"/>
    <a:srgbClr val="FFD243"/>
    <a:srgbClr val="E5E5E9"/>
    <a:srgbClr val="E6E7E8"/>
    <a:srgbClr val="C9CB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 autoAdjust="0"/>
    <p:restoredTop sz="80500" autoAdjust="0"/>
  </p:normalViewPr>
  <p:slideViewPr>
    <p:cSldViewPr>
      <p:cViewPr>
        <p:scale>
          <a:sx n="80" d="100"/>
          <a:sy n="80" d="100"/>
        </p:scale>
        <p:origin x="-1710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84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E24B49E2-FFEC-455C-9752-A3FCB001AF10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C45EDD93-DD17-4A2B-A3E7-145149BA31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6164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AFB39CDA-3B41-458F-BE39-125B9BDB24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fr-CM" dirty="0"/>
          </a:p>
        </p:txBody>
      </p:sp>
    </p:spTree>
    <p:extLst>
      <p:ext uri="{BB962C8B-B14F-4D97-AF65-F5344CB8AC3E}">
        <p14:creationId xmlns:p14="http://schemas.microsoft.com/office/powerpoint/2010/main" xmlns="" val="2290368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477000"/>
            <a:ext cx="5029200" cy="3810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2286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6" name="Rectangle 15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2" name="Rectangle 11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1" name="Rectangle 10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81223" y="533400"/>
            <a:ext cx="662727" cy="6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152400" y="533400"/>
          <a:ext cx="609600" cy="620684"/>
        </p:xfrm>
        <a:graphic>
          <a:graphicData uri="http://schemas.openxmlformats.org/presentationml/2006/ole">
            <p:oleObj spid="_x0000_s31749" r:id="rId16" imgW="2580952" imgH="2600000" progId="">
              <p:embed/>
            </p:oleObj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BF93-1910-4DCA-A70D-A501BF003A7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95400" y="3352800"/>
            <a:ext cx="6248400" cy="10668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fr-FR" sz="3600" b="1" dirty="0" smtClean="0">
              <a:solidFill>
                <a:srgbClr val="FF0000"/>
              </a:solidFill>
            </a:endParaRPr>
          </a:p>
          <a:p>
            <a:pPr algn="ctr">
              <a:buNone/>
              <a:defRPr/>
            </a:pPr>
            <a:r>
              <a:rPr lang="fr-FR" sz="4500" b="1" dirty="0" smtClean="0">
                <a:solidFill>
                  <a:srgbClr val="009644"/>
                </a:solidFill>
              </a:rPr>
              <a:t>Bilan des séminaires d’AFRITAC Ouest sur les questions de méthodes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25908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24200" y="48006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192" y="5181600"/>
            <a:ext cx="1429616" cy="112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381000" y="13716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fr-FR" sz="2400" b="1" dirty="0" smtClean="0"/>
              <a:t>Séminaire Régional de comptabilité nationale </a:t>
            </a:r>
            <a:endParaRPr lang="en-US" sz="2400" dirty="0" smtClean="0"/>
          </a:p>
          <a:p>
            <a:pPr algn="ctr"/>
            <a:r>
              <a:rPr lang="fr-FR" sz="2400" b="1" dirty="0" smtClean="0"/>
              <a:t> « Comptes nationaux : Bonnes pratiques et Principales utilisations. Stratégie de mise en œuvre du SCN 2008 »</a:t>
            </a:r>
            <a:endParaRPr lang="en-US" sz="2400" dirty="0" smtClean="0"/>
          </a:p>
          <a:p>
            <a:pPr algn="ctr"/>
            <a:endParaRPr lang="fr-FR" sz="1100" b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fr-FR" sz="1100" b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fr-CA" sz="20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CA" sz="20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kumimoji="0" lang="fr-ML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1"/>
          <p:cNvSpPr txBox="1">
            <a:spLocks/>
          </p:cNvSpPr>
          <p:nvPr/>
        </p:nvSpPr>
        <p:spPr>
          <a:xfrm>
            <a:off x="142875" y="381000"/>
            <a:ext cx="9001125" cy="914400"/>
          </a:xfrm>
          <a:prstGeom prst="rect">
            <a:avLst/>
          </a:prstGeom>
        </p:spPr>
        <p:txBody>
          <a:bodyPr rtlCol="0">
            <a:normAutofit fontScale="25000" lnSpcReduction="20000"/>
          </a:bodyPr>
          <a:lstStyle/>
          <a:p>
            <a:pPr algn="ctr">
              <a:defRPr/>
            </a:pPr>
            <a:r>
              <a:rPr kumimoji="0" lang="fr-FR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fr-FR" sz="9600" b="1" dirty="0" smtClean="0">
                <a:solidFill>
                  <a:srgbClr val="009644"/>
                </a:solidFill>
              </a:rPr>
              <a:t>AFRITAC de l’Ouest</a:t>
            </a:r>
          </a:p>
          <a:p>
            <a:pPr algn="ctr">
              <a:defRPr/>
            </a:pPr>
            <a:r>
              <a:rPr lang="fr-FR" sz="9600" b="1" dirty="0" smtClean="0">
                <a:solidFill>
                  <a:srgbClr val="009644"/>
                </a:solidFill>
              </a:rPr>
              <a:t>Abidjan – Côte d’Ivoire</a:t>
            </a:r>
            <a:endParaRPr lang="en-US" sz="9600" b="1" dirty="0" smtClean="0">
              <a:solidFill>
                <a:srgbClr val="00964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34200" y="5562600"/>
            <a:ext cx="13410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Par Pegoue Achille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228600" y="5943600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Douala, CAMEROUN </a:t>
            </a: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6873105" y="5867400"/>
            <a:ext cx="2241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14—18 octobre 2013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Portée des points de méthode sur la comparaison des CN par pays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447800"/>
          <a:ext cx="8763001" cy="40917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0080"/>
                <a:gridCol w="542840"/>
                <a:gridCol w="775488"/>
                <a:gridCol w="697938"/>
                <a:gridCol w="697938"/>
                <a:gridCol w="1938717"/>
              </a:tblGrid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Points de méthode 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PIB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Branche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Produit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Secteur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Commentaire</a:t>
                      </a:r>
                      <a:endParaRPr lang="fr-FR" sz="1200" noProof="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noProof="0" dirty="0" smtClean="0"/>
                        <a:t>Prise en compte du travail volontaire dans la production de construction pour compte propre des ménages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noProof="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Estimations de la valeur ajoutée des services autoconsommés de logement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Non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faible CI constituée des travaux d’entretien, et pas des lourdes réparations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noProof="0" dirty="0" smtClean="0"/>
                        <a:t>Champ de la production des ménages: travail illégal, ramassage du bois, recherche d’eau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noProof="0" dirty="0"/>
                    </a:p>
                  </a:txBody>
                  <a:tcPr/>
                </a:tc>
              </a:tr>
              <a:tr h="48757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noProof="0" dirty="0" smtClean="0"/>
                        <a:t>Calcul de la CCF des producteurs essentiellement non marchand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noProof="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Distinction des types de production (marchande, pour compte et autre non marchande )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Risque d’oubli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9453"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 de la production des assurances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Utilisation des droits constates</a:t>
                      </a:r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Ajustement des campagnes agricoles à la campagne des comptes nationaux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990600"/>
            <a:ext cx="7055144" cy="369332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Structure du compte de production(2)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Portée des points de méthode sur la comparaison des CN par pays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447800"/>
          <a:ext cx="8610600" cy="22193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38600"/>
                <a:gridCol w="533399"/>
                <a:gridCol w="762001"/>
                <a:gridCol w="685800"/>
                <a:gridCol w="685800"/>
                <a:gridCol w="1905000"/>
              </a:tblGrid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Points de méthode 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PIB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Branche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Produit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Secteur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Commentaire</a:t>
                      </a:r>
                      <a:endParaRPr lang="fr-FR" sz="1200" noProof="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Pries en compte: prospection minière et pétrolière, Logiciels et œuvres originales, Equipements militaires à usage civil, Objets de valeurs et Actifs cultivés 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Valorisation au coût du jour (compte des plus-values et moins-values de cession dans la DSF)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Existence de stocks dans les comptes des Administrations Publiques 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Aucun pays n’intègre les stocks des APu faute d’information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990600"/>
            <a:ext cx="7055144" cy="369332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Formation brute de capital : champ, estimation et valorisation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Portée des points de méthode sur la comparaison des CN par pays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447800"/>
          <a:ext cx="8534400" cy="29962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95600"/>
                <a:gridCol w="524193"/>
                <a:gridCol w="762001"/>
                <a:gridCol w="685800"/>
                <a:gridCol w="685800"/>
                <a:gridCol w="2981006"/>
              </a:tblGrid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Points de méthode 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PIB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Branche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Produit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Secteur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Commentaire</a:t>
                      </a:r>
                      <a:endParaRPr lang="fr-FR" sz="1200" noProof="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Recettes fiscales affectées aux organismes sous-régionaux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Prélèvement Communautaire sont des impôts sur les importations, directement reçus par le Reste du Monde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Exonération de droits de douane sur les importations de marchandises effectuées dans le cadre de l’exécution de projets de développement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Ces exonérations ne doivent pas être prises en compte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Correction territoriale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 pas ventiler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Traitements des bénéfices réinvestis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990600"/>
            <a:ext cx="7055144" cy="369332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Autres points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Perspectives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914400" y="1295400"/>
            <a:ext cx="6858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69913" indent="-569913"/>
            <a:r>
              <a:rPr lang="fr-FR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Mesurer les écarts et redresser les CN des pays pour améliorer la comparaison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4114800"/>
            <a:ext cx="6858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69913" indent="-569913"/>
            <a:r>
              <a:rPr lang="fr-FR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Mettre à jour le manuel sur les CN d’AFRISTAT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6488668"/>
            <a:ext cx="4648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,  Séminaire AFRITAC OUEST sur ERETES, 15-19 juillet 2013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676400" y="838200"/>
            <a:ext cx="5791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M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Nous vous remercions pour votre attention</a:t>
            </a:r>
            <a:endParaRPr kumimoji="0" lang="fr-ML" sz="44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276600"/>
            <a:ext cx="3607377" cy="2834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3124200" y="25146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Contexte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914400" y="1017925"/>
            <a:ext cx="7315200" cy="4539704"/>
          </a:xfrm>
          <a:prstGeom prst="rect">
            <a:avLst/>
          </a:prstGeom>
          <a:solidFill>
            <a:srgbClr val="FFEEB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66688" indent="-166688">
              <a:spcBef>
                <a:spcPts val="600"/>
              </a:spcBef>
              <a:buFont typeface="Arial" pitchFamily="34" charset="0"/>
              <a:buChar char="•"/>
            </a:pPr>
            <a:r>
              <a:rPr lang="fr-FR" sz="2400" dirty="0" smtClean="0"/>
              <a:t>Réévaluation du PIB du Ghana de 60% en 2010</a:t>
            </a:r>
          </a:p>
          <a:p>
            <a:pPr marL="166688" indent="-166688">
              <a:spcBef>
                <a:spcPts val="600"/>
              </a:spcBef>
              <a:buFont typeface="Arial" pitchFamily="34" charset="0"/>
              <a:buChar char="•"/>
            </a:pPr>
            <a:r>
              <a:rPr lang="fr-FR" sz="2400" dirty="0" smtClean="0"/>
              <a:t>Révision future du PIB du Nigéria de 40%</a:t>
            </a:r>
          </a:p>
          <a:p>
            <a:pPr marL="166688" indent="-166688">
              <a:spcBef>
                <a:spcPts val="600"/>
              </a:spcBef>
              <a:buFont typeface="Arial" pitchFamily="34" charset="0"/>
              <a:buChar char="•"/>
            </a:pPr>
            <a:r>
              <a:rPr lang="fr-FR" sz="2400" dirty="0" smtClean="0"/>
              <a:t>Emotion des économistes de renom sur la qualité des indicateurs macroéconomiques des pays africains</a:t>
            </a:r>
          </a:p>
          <a:p>
            <a:pPr marL="166688" indent="-166688">
              <a:spcBef>
                <a:spcPts val="600"/>
              </a:spcBef>
              <a:buFont typeface="Arial" pitchFamily="34" charset="0"/>
              <a:buChar char="•"/>
            </a:pPr>
            <a:r>
              <a:rPr lang="fr-FR" sz="2400" dirty="0" smtClean="0"/>
              <a:t>Publication par la BAD d’un rapport relativisant les révisions des PIB africains notamment par une meilleure couverture du secteur informel</a:t>
            </a:r>
          </a:p>
          <a:p>
            <a:pPr marL="166688" indent="-166688">
              <a:spcBef>
                <a:spcPts val="600"/>
              </a:spcBef>
              <a:buFont typeface="Arial" pitchFamily="34" charset="0"/>
              <a:buChar char="•"/>
            </a:pPr>
            <a:r>
              <a:rPr lang="fr-FR" sz="2400" dirty="0" smtClean="0"/>
              <a:t>Interpellation des unions monétaires (UEMOA, UMOA) sur le suivi des économies des membres</a:t>
            </a:r>
          </a:p>
          <a:p>
            <a:pPr marL="166688" indent="-166688">
              <a:spcBef>
                <a:spcPts val="600"/>
              </a:spcBef>
              <a:buFont typeface="Arial" pitchFamily="34" charset="0"/>
              <a:buChar char="•"/>
            </a:pPr>
            <a:r>
              <a:rPr lang="fr-FR" sz="2400" dirty="0" smtClean="0"/>
              <a:t>Interpellation du FMI dans son rôle de gendarme de l’économie mondiale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Objectifs</a:t>
            </a:r>
            <a:endParaRPr lang="en-US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304800" y="3657600"/>
            <a:ext cx="8001000" cy="21852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Cette présentation montre comme l’application des points de méthodes affecte :</a:t>
            </a:r>
          </a:p>
          <a:p>
            <a:pPr marL="1709738" indent="-331788">
              <a:buFont typeface="Arial" pitchFamily="34" charset="0"/>
              <a:buChar char="•"/>
            </a:pPr>
            <a:r>
              <a:rPr lang="fr-F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 PIB</a:t>
            </a:r>
          </a:p>
          <a:p>
            <a:pPr marL="1709738" indent="-331788">
              <a:buFont typeface="Arial" pitchFamily="34" charset="0"/>
              <a:buChar char="•"/>
            </a:pPr>
            <a:r>
              <a:rPr lang="fr-F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les ERE</a:t>
            </a:r>
          </a:p>
          <a:p>
            <a:pPr marL="1709738" indent="-331788">
              <a:buFont typeface="Arial" pitchFamily="34" charset="0"/>
              <a:buChar char="•"/>
            </a:pPr>
            <a:r>
              <a:rPr lang="fr-F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les CB </a:t>
            </a:r>
          </a:p>
          <a:p>
            <a:pPr marL="1709738" indent="-331788">
              <a:buFont typeface="Arial" pitchFamily="34" charset="0"/>
              <a:buChar char="•"/>
            </a:pPr>
            <a:r>
              <a:rPr lang="fr-F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les comptes des secteurs</a:t>
            </a:r>
            <a:endParaRPr lang="en-US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1371601"/>
            <a:ext cx="7162800" cy="1938992"/>
          </a:xfrm>
          <a:prstGeom prst="rect">
            <a:avLst/>
          </a:prstGeom>
          <a:solidFill>
            <a:srgbClr val="FFEEB9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5425" indent="-225425">
              <a:buFont typeface="Arial" pitchFamily="34" charset="0"/>
              <a:buChar char="•"/>
            </a:pPr>
            <a:r>
              <a:rPr lang="fr-FR" sz="2000" dirty="0" smtClean="0"/>
              <a:t>AFRITAC Ouest a organisé deux séminaires pour permettre aux pays d’évaluer et comparer leurs méthodes dans l’application des recommandations du SCN1993.</a:t>
            </a:r>
          </a:p>
          <a:p>
            <a:pPr marL="225425" indent="-225425">
              <a:buFont typeface="Arial" pitchFamily="34" charset="0"/>
              <a:buChar char="•"/>
            </a:pPr>
            <a:endParaRPr lang="fr-FR" sz="2000" dirty="0" smtClean="0"/>
          </a:p>
          <a:p>
            <a:pPr marL="225425" indent="-225425">
              <a:buFont typeface="Arial" pitchFamily="34" charset="0"/>
              <a:buChar char="•"/>
            </a:pPr>
            <a:r>
              <a:rPr lang="fr-FR" sz="2000" dirty="0" smtClean="0"/>
              <a:t>Ces séminaires ont aussi permis de présenter les actualisations proposées dans le SCN2008.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Organisation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838200" y="13716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Thèmes examinés: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400" dirty="0" smtClean="0"/>
              <a:t>Prise en compte dans les comptes nationaux des entreprises formelles dont les déclarations statistiques et fiscales ne sont pas disponibles.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400" dirty="0" smtClean="0"/>
              <a:t>Sectorisation des entreprises individuelles en mesure d’établir une comptabilité complète (incluant un bilan).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400" dirty="0" smtClean="0"/>
              <a:t>Classement en branche d’activité des entreprises qui effectuent à la fois des opérations d’extraction de minerai et leur première transformation (cas de l’or).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400" dirty="0" smtClean="0"/>
              <a:t>Questions liées à la production d’électricité : traitement des achats pour revente d’énergie électrique ; prise en compte de la production d’électricité au moyen de groupes électrogènes.</a:t>
            </a:r>
          </a:p>
          <a:p>
            <a:pPr marL="342900" indent="-342900">
              <a:buFont typeface="+mj-lt"/>
              <a:buAutoNum type="arabicPeriod"/>
            </a:pPr>
            <a:endParaRPr lang="fr-FR" sz="2400" dirty="0"/>
          </a:p>
        </p:txBody>
      </p:sp>
      <p:sp>
        <p:nvSpPr>
          <p:cNvPr id="10" name="Rectangle 9"/>
          <p:cNvSpPr/>
          <p:nvPr/>
        </p:nvSpPr>
        <p:spPr>
          <a:xfrm>
            <a:off x="838200" y="914400"/>
            <a:ext cx="7239000" cy="353943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lvl="0"/>
            <a:r>
              <a:rPr lang="fr-FR" sz="1700" dirty="0" smtClean="0"/>
              <a:t>Nouakchott, 7 au 11 novembre 2010 avec 28 participants et 3 animateurs(1/2)</a:t>
            </a:r>
            <a:endParaRPr lang="fr-F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Organisation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838200" y="1371600"/>
            <a:ext cx="7848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b="1" dirty="0" smtClean="0"/>
              <a:t>Thèmes examinés: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fr-FR" sz="2200" dirty="0" smtClean="0"/>
              <a:t>Structure des comptes de production des activités de « </a:t>
            </a:r>
            <a:r>
              <a:rPr lang="fr-FR" sz="2200" dirty="0" err="1" smtClean="0"/>
              <a:t>autoconstruction</a:t>
            </a:r>
            <a:r>
              <a:rPr lang="fr-FR" sz="2200" dirty="0" smtClean="0"/>
              <a:t> » et de « services autoconsommés de logement ».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fr-FR" sz="2200" dirty="0" smtClean="0"/>
              <a:t>Questions liées à la fiscalité : traitement des recettes fiscales affectées à des organismes sous-régionaux ; prise en compte des exonérations de droits de douane sur les importations de marchandises effectuées dans le cadre de l’exécution de projets de développement ; imputation en comptabilité nationale de taxes et droits divers.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fr-FR" sz="2200" dirty="0" smtClean="0"/>
              <a:t>Traitement en comptabilité nationale des « paiements partiels des ménages ».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fr-FR" sz="2200" dirty="0" smtClean="0"/>
              <a:t>Traitement de la « correction territoriale ».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fr-FR" sz="2200" dirty="0" smtClean="0"/>
              <a:t>Questions diverses : imputation à donner à certaines opérations déterminées de certaines unités institutionnelles</a:t>
            </a:r>
            <a:endParaRPr lang="fr-FR" sz="2200" dirty="0"/>
          </a:p>
        </p:txBody>
      </p:sp>
      <p:sp>
        <p:nvSpPr>
          <p:cNvPr id="10" name="Rectangle 9"/>
          <p:cNvSpPr/>
          <p:nvPr/>
        </p:nvSpPr>
        <p:spPr>
          <a:xfrm>
            <a:off x="838200" y="914400"/>
            <a:ext cx="7239000" cy="353943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lvl="0"/>
            <a:r>
              <a:rPr lang="fr-FR" sz="1700" dirty="0" smtClean="0"/>
              <a:t>Nouakchott, 7 au 11 novembre 2010 avec 28 participants et 3 animateurs(2/2)</a:t>
            </a:r>
            <a:endParaRPr lang="fr-F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Organisation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838200" y="1371600"/>
            <a:ext cx="7543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b="1" dirty="0" smtClean="0"/>
              <a:t>Thèmes examinés: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2200" b="1" dirty="0" smtClean="0"/>
              <a:t>Découpage de l’économie</a:t>
            </a:r>
            <a:r>
              <a:rPr lang="fr-FR" sz="2200" dirty="0" smtClean="0"/>
              <a:t> : découpage des unités de production en entreprise ou établissement ; Classement des ISBL dans les secteurs institutionnels ; Champ couvert par les administrations publiques ; et liaison entre les branches d’activité et les secteurs institutionnels.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2200" b="1" dirty="0" smtClean="0"/>
              <a:t>Analyse de la production : </a:t>
            </a:r>
            <a:r>
              <a:rPr lang="fr-FR" sz="2200" dirty="0" smtClean="0"/>
              <a:t>mode de valorisation</a:t>
            </a:r>
            <a:r>
              <a:rPr lang="fr-FR" sz="2200" b="1" dirty="0" smtClean="0"/>
              <a:t> </a:t>
            </a:r>
            <a:r>
              <a:rPr lang="fr-FR" sz="2200" dirty="0" smtClean="0"/>
              <a:t>de la production ; distinction des types de production (marchande et non marchande) ; prise en compte de l’autoproduction au sein des unités de production ; champ couvert par la production des ménages ; méthode d’estimation de la production non marchande (APU et ISBLSM) ; méthode de calcul de la production des assurances ; et méthode d’ajustement des campagnes agricoles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8200" y="914400"/>
            <a:ext cx="7239000" cy="369332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r>
              <a:rPr lang="fr-FR" dirty="0" smtClean="0"/>
              <a:t>Ouagadougou, 4 – 8 mars 2013 avec 23 participants et 3 animateurs(1/2)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Organisation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838200" y="1371600"/>
            <a:ext cx="7543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b="1" dirty="0" smtClean="0"/>
              <a:t>Thèmes examinés: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fr-FR" sz="2200" b="1" dirty="0" smtClean="0"/>
              <a:t>Investissement</a:t>
            </a:r>
            <a:r>
              <a:rPr lang="fr-FR" sz="2200" dirty="0" smtClean="0"/>
              <a:t> : Champs couvert et valorisation de la FBCF ; et prise en compte de la variation des stocks des APU.</a:t>
            </a:r>
          </a:p>
          <a:p>
            <a:pPr marL="228600" indent="-228600">
              <a:buFont typeface="+mj-lt"/>
              <a:buAutoNum type="arabicPeriod" startAt="3"/>
            </a:pPr>
            <a:r>
              <a:rPr lang="fr-FR" sz="2200" b="1" dirty="0" smtClean="0"/>
              <a:t>Questions diverses :</a:t>
            </a:r>
            <a:r>
              <a:rPr lang="fr-FR" sz="2200" dirty="0" smtClean="0"/>
              <a:t> prise en compte des régimes d’assurance sociale gérés par les entreprises ; estimation des bénéfices réinvestis ; Correction des DSF au titre de la sous-déclaration et prise en compte dans les revenus versés ; méthodologie de l’intégration de l’emploi dans les comptes nationaux ; méthodologie d’intégration du secteur informel dans les comptes nationaux ; et choix de l’année de référence prix et chainage pour l’élaboration et la publication des comptes nationaux</a:t>
            </a:r>
            <a:endParaRPr lang="fr-FR" sz="2200" dirty="0"/>
          </a:p>
        </p:txBody>
      </p:sp>
      <p:sp>
        <p:nvSpPr>
          <p:cNvPr id="10" name="Rectangle 9"/>
          <p:cNvSpPr/>
          <p:nvPr/>
        </p:nvSpPr>
        <p:spPr>
          <a:xfrm>
            <a:off x="838200" y="914400"/>
            <a:ext cx="7239000" cy="369332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r>
              <a:rPr lang="fr-FR" dirty="0" smtClean="0"/>
              <a:t>Ouagadougou, 4 – 8 mars 2013 avec 23 participants et 3 animateurs(2/2)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Portée des points de méthode sur la comparaison des CN par pays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447800"/>
          <a:ext cx="8610600" cy="36423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533400"/>
                <a:gridCol w="762000"/>
                <a:gridCol w="838200"/>
                <a:gridCol w="685800"/>
                <a:gridCol w="3352800"/>
              </a:tblGrid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Points de méthode 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PIB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Branche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Produit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Secteur</a:t>
                      </a:r>
                      <a:endParaRPr lang="fr-FR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noProof="0" dirty="0" smtClean="0"/>
                        <a:t>Commentaire</a:t>
                      </a:r>
                      <a:endParaRPr lang="fr-FR" sz="1200" noProof="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Sectorisation des EI produisant une DSF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Non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Non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Ce sont des quasi-sociétés</a:t>
                      </a:r>
                      <a:endParaRPr lang="fr-FR" sz="1400" noProof="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Traitement de la filière « or » 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AFRISTAT: l’unité selon l’activité la plus en aval; CITI4: l’activité dégageant la plus forte VA; SCN2008: Etablissement</a:t>
                      </a: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Distinction entre les entreprises et les établissements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Non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Non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La méthode de découpage impacte sur les</a:t>
                      </a:r>
                      <a:r>
                        <a:rPr lang="fr-FR" sz="1400" baseline="0" noProof="0" dirty="0" smtClean="0"/>
                        <a:t> CB </a:t>
                      </a:r>
                      <a:r>
                        <a:rPr lang="fr-FR" sz="1400" noProof="0" dirty="0" smtClean="0"/>
                        <a:t>et les ERE</a:t>
                      </a:r>
                      <a:endParaRPr lang="fr-FR" sz="1400" noProof="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Traitement des activités financières des ménages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Non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Non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Non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noProof="0" dirty="0" smtClean="0"/>
                        <a:t>Les ménages peuvent être engagés dans tout type de production</a:t>
                      </a:r>
                      <a:endParaRPr lang="fr-FR" sz="1400" noProof="0" dirty="0"/>
                    </a:p>
                  </a:txBody>
                  <a:tcPr/>
                </a:tc>
              </a:tr>
              <a:tr h="39613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Champ des administrations publiques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Prise en compte de tous</a:t>
                      </a:r>
                      <a:r>
                        <a:rPr lang="fr-FR" sz="1400" baseline="0" noProof="0" dirty="0" smtClean="0"/>
                        <a:t> les sous secteurs et exclusions des sociétés</a:t>
                      </a:r>
                      <a:endParaRPr lang="fr-FR" sz="1400" noProof="0" dirty="0"/>
                    </a:p>
                  </a:txBody>
                  <a:tcPr/>
                </a:tc>
              </a:tr>
              <a:tr h="48757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Prise en compte des ISBLSM</a:t>
                      </a:r>
                      <a:endParaRPr lang="fr-FR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Oui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Risque de classement avec les APU</a:t>
                      </a:r>
                      <a:r>
                        <a:rPr lang="fr-FR" sz="1400" baseline="0" noProof="0" dirty="0" smtClean="0"/>
                        <a:t> ou de non prise en compte</a:t>
                      </a:r>
                      <a:r>
                        <a:rPr lang="fr-FR" sz="1400" noProof="0" dirty="0" smtClean="0"/>
                        <a:t> </a:t>
                      </a:r>
                      <a:endParaRPr lang="fr-FR" sz="14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914400"/>
            <a:ext cx="6934200" cy="523220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dirty="0" smtClean="0"/>
              <a:t>Découpage de l’économie en Unité institutionnelle, branche d’activité, secteur d’activité et secteur institutionnel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Portée des points de méthode sur la comparaison des CN par pays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447800"/>
          <a:ext cx="8059751" cy="40632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01073"/>
                <a:gridCol w="553870"/>
                <a:gridCol w="775081"/>
                <a:gridCol w="689038"/>
                <a:gridCol w="692214"/>
                <a:gridCol w="2048475"/>
              </a:tblGrid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Points de méthode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PIB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Branche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Produit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Secteur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Commentaire</a:t>
                      </a:r>
                      <a:endParaRPr lang="fr-FR" sz="120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Evaluation des données de sociétés pour lesquelles aucune DSF n’est disponible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Oui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Oui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Oui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Oui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Seule la méthode du répertoire est fiable</a:t>
                      </a:r>
                      <a:endParaRPr lang="fr-FR" sz="140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Achat et revente d’électricité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Activité de service restant dans la branche « électricité »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 d’électricité à partir de groupes électrogènes</a:t>
                      </a:r>
                      <a:endParaRPr lang="fr-F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 pour compte propre d’électricité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Paiements partiels des ménages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endParaRPr lang="fr-F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 une production marchande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Distinction des types de production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(marchande, pour compte et autre non marchande )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Oui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Oui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Oui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Oui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Risque d’oubli</a:t>
                      </a:r>
                      <a:endParaRPr lang="fr-FR" sz="140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livraison à soi-même 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Oui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Oui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 prendre en compte dans le</a:t>
                      </a:r>
                      <a:r>
                        <a:rPr lang="fr-FR" sz="1400" baseline="0" dirty="0" smtClean="0"/>
                        <a:t> découpage en établissement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990600"/>
            <a:ext cx="7055144" cy="369332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Structure du compte de Production  (1)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rte AFRITA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 graphique AFRITAC</Template>
  <TotalTime>11245</TotalTime>
  <Words>1063</Words>
  <Application>Microsoft Office PowerPoint</Application>
  <PresentationFormat>On-screen Show (4:3)</PresentationFormat>
  <Paragraphs>275</Paragraphs>
  <Slides>14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Charte AFRITAC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régional d’assistance technique du FMI pour l’Afrique de l’Ouest (AFRITAC de l’Ouest) Grand Popo, Benin 12 - 16 juillet 2010</dc:title>
  <dc:creator>Pegoue, Achille</dc:creator>
  <cp:lastModifiedBy>apegoue</cp:lastModifiedBy>
  <cp:revision>690</cp:revision>
  <dcterms:created xsi:type="dcterms:W3CDTF">2010-07-07T08:37:34Z</dcterms:created>
  <dcterms:modified xsi:type="dcterms:W3CDTF">2013-10-09T16:49:09Z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-1748638956</vt:i4>
  </property>
  <property fmtid="{D5CDD505-2E9C-101B-9397-08002B2CF9AE}" pid="4" name="_EmailSubject">
    <vt:lpwstr>Présentation pour le séminaire AFRISTAT de Douala</vt:lpwstr>
  </property>
  <property fmtid="{D5CDD505-2E9C-101B-9397-08002B2CF9AE}" pid="5" name="_AuthorEmail">
    <vt:lpwstr>EMETREAU@imf.org</vt:lpwstr>
  </property>
  <property fmtid="{D5CDD505-2E9C-101B-9397-08002B2CF9AE}" pid="6" name="_AuthorEmailDisplayName">
    <vt:lpwstr>Metreau, Eric Roland</vt:lpwstr>
  </property>
  <property fmtid="{D5CDD505-2E9C-101B-9397-08002B2CF9AE}" pid="7" name="_PreviousAdHocReviewCycleID">
    <vt:i4>-833006332</vt:i4>
  </property>
</Properties>
</file>