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373" r:id="rId3"/>
    <p:sldId id="374" r:id="rId4"/>
    <p:sldId id="375" r:id="rId5"/>
    <p:sldId id="372" r:id="rId6"/>
    <p:sldId id="351" r:id="rId7"/>
    <p:sldId id="352" r:id="rId8"/>
    <p:sldId id="354" r:id="rId9"/>
    <p:sldId id="368" r:id="rId10"/>
    <p:sldId id="371" r:id="rId11"/>
    <p:sldId id="376" r:id="rId12"/>
    <p:sldId id="377" r:id="rId13"/>
    <p:sldId id="360" r:id="rId14"/>
    <p:sldId id="330" r:id="rId15"/>
  </p:sldIdLst>
  <p:sldSz cx="9144000" cy="6858000" type="screen4x3"/>
  <p:notesSz cx="9144000" cy="6980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 Brannon" initials="MB" lastIdx="1" clrIdx="0">
    <p:extLst>
      <p:ext uri="{19B8F6BF-5375-455C-9EA6-DF929625EA0E}">
        <p15:presenceInfo xmlns:p15="http://schemas.microsoft.com/office/powerpoint/2012/main" userId="S-1-5-21-88094858-919529-1617787245-431158" providerId="AD"/>
      </p:ext>
    </p:extLst>
  </p:cmAuthor>
  <p:cmAuthor id="2" name="Marko Olavi Rissanen" initials="MOR" lastIdx="2" clrIdx="1">
    <p:extLst>
      <p:ext uri="{19B8F6BF-5375-455C-9EA6-DF929625EA0E}">
        <p15:presenceInfo xmlns:p15="http://schemas.microsoft.com/office/powerpoint/2012/main" userId="S-1-5-21-88094858-919529-1617787245-4065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C05"/>
    <a:srgbClr val="585858"/>
    <a:srgbClr val="2A9AC2"/>
    <a:srgbClr val="04647E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9" autoAdjust="0"/>
    <p:restoredTop sz="95289" autoAdjust="0"/>
  </p:normalViewPr>
  <p:slideViewPr>
    <p:cSldViewPr snapToGrid="0" snapToObjects="1">
      <p:cViewPr varScale="1">
        <p:scale>
          <a:sx n="46" d="100"/>
          <a:sy n="46" d="100"/>
        </p:scale>
        <p:origin x="12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63228" cy="350331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8703" y="1"/>
            <a:ext cx="3963228" cy="350331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9BC5A963-C5F1-4B5D-AE05-DAF8B9809F0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29907"/>
            <a:ext cx="3963228" cy="350331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8703" y="6629907"/>
            <a:ext cx="3963228" cy="350331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82D72D44-14A9-4709-8A06-2C02E3FC6D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48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0224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5" y="0"/>
            <a:ext cx="3962400" cy="350224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r">
              <a:defRPr sz="1200"/>
            </a:lvl1pPr>
          </a:lstStyle>
          <a:p>
            <a:fld id="{0BB59414-98D8-4EE2-9C5C-93014310F13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9" tIns="46235" rIns="92469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59241"/>
            <a:ext cx="7315200" cy="2748469"/>
          </a:xfrm>
          <a:prstGeom prst="rect">
            <a:avLst/>
          </a:prstGeom>
        </p:spPr>
        <p:txBody>
          <a:bodyPr vert="horz" lIns="92469" tIns="46235" rIns="92469" bIns="462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015"/>
            <a:ext cx="3962400" cy="350223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5" y="6630015"/>
            <a:ext cx="3962400" cy="350223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r">
              <a:defRPr sz="1200"/>
            </a:lvl1pPr>
          </a:lstStyle>
          <a:p>
            <a:fld id="{4FA3C839-C867-411A-9B00-A018D922E0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6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3C839-C867-411A-9B00-A018D922E0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6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3C839-C867-411A-9B00-A018D922E0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9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3C839-C867-411A-9B00-A018D922E0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1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0EBE-0E4D-4020-ADB8-DCB7025517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5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baseline="0" dirty="0">
              <a:solidFill>
                <a:schemeClr val="tx1"/>
              </a:solidFill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0EBE-0E4D-4020-ADB8-DCB7025517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Century" pitchFamily="18" charset="0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D0EBE-0E4D-4020-ADB8-DCB702551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8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P-PPT-2015-coverpag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9523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8314"/>
            <a:ext cx="6400800" cy="75877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4141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8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4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P-PPT-2015-coverpag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9523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8314"/>
            <a:ext cx="6400800" cy="75877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4141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9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1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220361"/>
            <a:ext cx="8779934" cy="70747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750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7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17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5949" y="2905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43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44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41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41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0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87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7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220361"/>
            <a:ext cx="8779934" cy="70747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750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8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7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17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5949" y="2905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3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4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P-pp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835" y="220361"/>
            <a:ext cx="8728098" cy="7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6268"/>
            <a:ext cx="8229600" cy="466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9557" y="6552829"/>
            <a:ext cx="2133600" cy="232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C707C-1A30-CF4A-A445-BE59E19A5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4647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P-pp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835" y="220361"/>
            <a:ext cx="8728098" cy="7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6268"/>
            <a:ext cx="8229600" cy="466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333" y="6538381"/>
            <a:ext cx="2133600" cy="232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9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4647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282" y="5834810"/>
            <a:ext cx="7701283" cy="923735"/>
          </a:xfrm>
        </p:spPr>
        <p:txBody>
          <a:bodyPr>
            <a:noAutofit/>
          </a:bodyPr>
          <a:lstStyle/>
          <a:p>
            <a:pPr algn="r"/>
            <a:r>
              <a:rPr lang="fr-FR" sz="1800" b="1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18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1800" b="1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1800" b="1">
                <a:solidFill>
                  <a:schemeClr val="accent5">
                    <a:lumMod val="75000"/>
                  </a:schemeClr>
                </a:solidFill>
              </a:rPr>
            </a:br>
            <a:endParaRPr lang="fr-FR" sz="1800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31" y="5923393"/>
            <a:ext cx="3340608" cy="8351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79" y="5936645"/>
            <a:ext cx="3340608" cy="8351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60104" y="202931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latin typeface="Arial Black" panose="020B0A04020102020204" pitchFamily="34" charset="0"/>
              </a:rPr>
              <a:t>[B03-FR]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68680" y="2608295"/>
            <a:ext cx="7406640" cy="132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cap="all" dirty="0">
                <a:solidFill>
                  <a:schemeClr val="accent6">
                    <a:lumMod val="50000"/>
                  </a:schemeClr>
                </a:solidFill>
              </a:rPr>
              <a:t>Cadres institutionnel et </a:t>
            </a:r>
            <a:r>
              <a:rPr lang="fr-FR" sz="4000" b="1" cap="all" dirty="0" err="1">
                <a:solidFill>
                  <a:schemeClr val="accent6">
                    <a:lumMod val="50000"/>
                  </a:schemeClr>
                </a:solidFill>
              </a:rPr>
              <a:t>OPéRATIONEL</a:t>
            </a:r>
            <a:r>
              <a:rPr lang="fr-FR" sz="4000" b="1" cap="all" dirty="0">
                <a:solidFill>
                  <a:schemeClr val="accent6">
                    <a:lumMod val="50000"/>
                  </a:schemeClr>
                </a:solidFill>
              </a:rPr>
              <a:t> du PCI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25413E9-848B-4299-BA0A-862A3EC84BA3}"/>
              </a:ext>
            </a:extLst>
          </p:cNvPr>
          <p:cNvSpPr/>
          <p:nvPr/>
        </p:nvSpPr>
        <p:spPr>
          <a:xfrm>
            <a:off x="602951" y="1004155"/>
            <a:ext cx="7938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>
                <a:solidFill>
                  <a:srgbClr val="FF0000"/>
                </a:solidFill>
              </a:rPr>
              <a:t>Séminaire sur les Comptes Nationaux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63D6D0-C5DA-4DE5-B66D-AFB47EE48050}"/>
              </a:ext>
            </a:extLst>
          </p:cNvPr>
          <p:cNvSpPr/>
          <p:nvPr/>
        </p:nvSpPr>
        <p:spPr>
          <a:xfrm>
            <a:off x="1800511" y="4580885"/>
            <a:ext cx="5542975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  <a:latin typeface="Tw Cen MT" panose="020B0602020104020603" pitchFamily="34" charset="0"/>
              </a:rPr>
              <a:t>Du 09 au 13 Octobre 2017</a:t>
            </a:r>
          </a:p>
          <a:p>
            <a:pPr algn="ctr"/>
            <a:r>
              <a:rPr lang="fr-FR" sz="2400" b="1" i="1" dirty="0">
                <a:solidFill>
                  <a:schemeClr val="tx2"/>
                </a:solidFill>
                <a:latin typeface="Tw Cen MT" panose="020B0602020104020603" pitchFamily="34" charset="0"/>
              </a:rPr>
              <a:t>Bamako, Mali</a:t>
            </a:r>
            <a:endParaRPr lang="fr-FR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1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67549" y="1119556"/>
            <a:ext cx="165618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PIB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57494" y="1825568"/>
            <a:ext cx="2016107" cy="4701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Dépenses De Consommation Individuelle Des Ménages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57494" y="2655726"/>
            <a:ext cx="2016107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Produits Alimentaires et boissons non alcoolisées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93142" y="1825568"/>
            <a:ext cx="2016107" cy="4701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Dépenses de consommation individuelle à la charge des ISBLSM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3142" y="2655726"/>
            <a:ext cx="2016107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Boissons alcoolisées, tabac et stupéfiants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7494" y="3423811"/>
            <a:ext cx="2016107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Produits Alimentaires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93142" y="3423811"/>
            <a:ext cx="2016107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Boissons non alcoolisées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57494" y="4191896"/>
            <a:ext cx="2012824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Pains et céréales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93142" y="4191896"/>
            <a:ext cx="201282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Viande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66006" y="4191896"/>
            <a:ext cx="1227597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57494" y="4959981"/>
            <a:ext cx="2012824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Riz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3142" y="4959981"/>
            <a:ext cx="201282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Autres céréales, farines et autres produits céréaliers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66006" y="4959981"/>
            <a:ext cx="1227597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57494" y="5824780"/>
            <a:ext cx="201282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Riz à grains longs - étuvé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93142" y="5824780"/>
            <a:ext cx="201282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Riz à grains longs - non étuvé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93721" y="5824780"/>
            <a:ext cx="119988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693721" y="1844371"/>
            <a:ext cx="1199882" cy="4701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687604" y="2648692"/>
            <a:ext cx="1205999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666006" y="3351804"/>
            <a:ext cx="1227597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76480" y="192267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Agrégat principal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76480" y="269724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Catégorie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76480" y="346533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76480" y="423341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76480" y="500150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 élémentaire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69253" y="586630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Produit</a:t>
            </a:r>
          </a:p>
        </p:txBody>
      </p:sp>
      <p:cxnSp>
        <p:nvCxnSpPr>
          <p:cNvPr id="49" name="Elbow Connector 48"/>
          <p:cNvCxnSpPr>
            <a:cxnSpLocks/>
            <a:stCxn id="6" idx="0"/>
            <a:endCxn id="5" idx="2"/>
          </p:cNvCxnSpPr>
          <p:nvPr/>
        </p:nvCxnSpPr>
        <p:spPr>
          <a:xfrm rot="5400000" flipH="1" flipV="1">
            <a:off x="5007608" y="537536"/>
            <a:ext cx="345972" cy="2230093"/>
          </a:xfrm>
          <a:prstGeom prst="bentConnector3">
            <a:avLst>
              <a:gd name="adj1" fmla="val 50000"/>
            </a:avLst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6125433" y="1649804"/>
            <a:ext cx="345972" cy="5555"/>
          </a:xfrm>
          <a:prstGeom prst="bentConnector3">
            <a:avLst>
              <a:gd name="adj1" fmla="val 50000"/>
            </a:avLst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cxnSpLocks/>
            <a:stCxn id="5" idx="2"/>
            <a:endCxn id="36" idx="0"/>
          </p:cNvCxnSpPr>
          <p:nvPr/>
        </p:nvCxnSpPr>
        <p:spPr>
          <a:xfrm rot="16200000" flipH="1">
            <a:off x="7112264" y="662972"/>
            <a:ext cx="364775" cy="1998021"/>
          </a:xfrm>
          <a:prstGeom prst="bentConnector3">
            <a:avLst>
              <a:gd name="adj1" fmla="val 50000"/>
            </a:avLst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cxnSpLocks/>
            <a:stCxn id="6" idx="2"/>
            <a:endCxn id="7" idx="0"/>
          </p:cNvCxnSpPr>
          <p:nvPr/>
        </p:nvCxnSpPr>
        <p:spPr>
          <a:xfrm rot="5400000">
            <a:off x="3885528" y="2475706"/>
            <a:ext cx="360040" cy="12700"/>
          </a:xfrm>
          <a:prstGeom prst="bentConnector3">
            <a:avLst>
              <a:gd name="adj1" fmla="val 50000"/>
            </a:avLst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7" idx="2"/>
            <a:endCxn id="10" idx="0"/>
          </p:cNvCxnSpPr>
          <p:nvPr/>
        </p:nvCxnSpPr>
        <p:spPr>
          <a:xfrm rot="5400000">
            <a:off x="3861526" y="3219788"/>
            <a:ext cx="408045" cy="1588"/>
          </a:xfrm>
          <a:prstGeom prst="bentConnector3">
            <a:avLst>
              <a:gd name="adj1" fmla="val 50000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7" idx="2"/>
            <a:endCxn id="11" idx="0"/>
          </p:cNvCxnSpPr>
          <p:nvPr/>
        </p:nvCxnSpPr>
        <p:spPr>
          <a:xfrm rot="16200000" flipH="1">
            <a:off x="4979350" y="2101964"/>
            <a:ext cx="408045" cy="2235648"/>
          </a:xfrm>
          <a:prstGeom prst="bentConnector3">
            <a:avLst>
              <a:gd name="adj1" fmla="val 39657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7" idx="2"/>
            <a:endCxn id="38" idx="0"/>
          </p:cNvCxnSpPr>
          <p:nvPr/>
        </p:nvCxnSpPr>
        <p:spPr>
          <a:xfrm rot="16200000" flipH="1">
            <a:off x="6004657" y="1076656"/>
            <a:ext cx="336038" cy="4214257"/>
          </a:xfrm>
          <a:prstGeom prst="bentConnector3">
            <a:avLst>
              <a:gd name="adj1" fmla="val 50000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10" idx="2"/>
            <a:endCxn id="12" idx="0"/>
          </p:cNvCxnSpPr>
          <p:nvPr/>
        </p:nvCxnSpPr>
        <p:spPr>
          <a:xfrm rot="5400000">
            <a:off x="3860705" y="3987052"/>
            <a:ext cx="408045" cy="1642"/>
          </a:xfrm>
          <a:prstGeom prst="bentConnector3">
            <a:avLst>
              <a:gd name="adj1" fmla="val 50000"/>
            </a:avLst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0" idx="2"/>
            <a:endCxn id="13" idx="0"/>
          </p:cNvCxnSpPr>
          <p:nvPr/>
        </p:nvCxnSpPr>
        <p:spPr>
          <a:xfrm rot="16200000" flipH="1">
            <a:off x="4978529" y="2870870"/>
            <a:ext cx="408045" cy="2234006"/>
          </a:xfrm>
          <a:prstGeom prst="bentConnector3">
            <a:avLst>
              <a:gd name="adj1" fmla="val 50000"/>
            </a:avLst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10" idx="2"/>
            <a:endCxn id="14" idx="0"/>
          </p:cNvCxnSpPr>
          <p:nvPr/>
        </p:nvCxnSpPr>
        <p:spPr>
          <a:xfrm rot="16200000" flipH="1">
            <a:off x="5968654" y="1880744"/>
            <a:ext cx="408045" cy="4214257"/>
          </a:xfrm>
          <a:prstGeom prst="bentConnector3">
            <a:avLst>
              <a:gd name="adj1" fmla="val 50000"/>
            </a:avLst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12" idx="2"/>
            <a:endCxn id="15" idx="0"/>
          </p:cNvCxnSpPr>
          <p:nvPr/>
        </p:nvCxnSpPr>
        <p:spPr>
          <a:xfrm rot="5400000">
            <a:off x="3859884" y="4755958"/>
            <a:ext cx="408045" cy="1588"/>
          </a:xfrm>
          <a:prstGeom prst="bentConnector3">
            <a:avLst>
              <a:gd name="adj1" fmla="val 50000"/>
            </a:avLst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12" idx="2"/>
            <a:endCxn id="16" idx="0"/>
          </p:cNvCxnSpPr>
          <p:nvPr/>
        </p:nvCxnSpPr>
        <p:spPr>
          <a:xfrm rot="16200000" flipH="1">
            <a:off x="4977708" y="3638134"/>
            <a:ext cx="408045" cy="2235648"/>
          </a:xfrm>
          <a:prstGeom prst="bentConnector3">
            <a:avLst>
              <a:gd name="adj1" fmla="val 50000"/>
            </a:avLst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2" idx="2"/>
            <a:endCxn id="17" idx="0"/>
          </p:cNvCxnSpPr>
          <p:nvPr/>
        </p:nvCxnSpPr>
        <p:spPr>
          <a:xfrm rot="16200000" flipH="1">
            <a:off x="5967833" y="2648008"/>
            <a:ext cx="408045" cy="4215899"/>
          </a:xfrm>
          <a:prstGeom prst="bentConnector3">
            <a:avLst>
              <a:gd name="adj1" fmla="val 50000"/>
            </a:avLst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endCxn id="18" idx="0"/>
          </p:cNvCxnSpPr>
          <p:nvPr/>
        </p:nvCxnSpPr>
        <p:spPr>
          <a:xfrm rot="5400000">
            <a:off x="3859883" y="5620756"/>
            <a:ext cx="408047" cy="1588"/>
          </a:xfrm>
          <a:prstGeom prst="bentConnector3">
            <a:avLst>
              <a:gd name="adj1" fmla="val 50000"/>
            </a:avLst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endCxn id="19" idx="0"/>
          </p:cNvCxnSpPr>
          <p:nvPr/>
        </p:nvCxnSpPr>
        <p:spPr>
          <a:xfrm rot="16200000" flipH="1">
            <a:off x="4977707" y="4502932"/>
            <a:ext cx="408047" cy="2235648"/>
          </a:xfrm>
          <a:prstGeom prst="bentConnector3">
            <a:avLst>
              <a:gd name="adj1" fmla="val 37072"/>
            </a:avLst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15" idx="2"/>
            <a:endCxn id="20" idx="0"/>
          </p:cNvCxnSpPr>
          <p:nvPr/>
        </p:nvCxnSpPr>
        <p:spPr>
          <a:xfrm rot="16200000" flipH="1">
            <a:off x="5926405" y="3457522"/>
            <a:ext cx="504759" cy="4229756"/>
          </a:xfrm>
          <a:prstGeom prst="bentConnector3">
            <a:avLst>
              <a:gd name="adj1" fmla="val 50000"/>
            </a:avLst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16200000" flipH="1">
            <a:off x="4979350" y="1319811"/>
            <a:ext cx="408045" cy="2235648"/>
          </a:xfrm>
          <a:prstGeom prst="bentConnector3">
            <a:avLst>
              <a:gd name="adj1" fmla="val 50000"/>
            </a:avLst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cxnSpLocks/>
            <a:stCxn id="6" idx="2"/>
            <a:endCxn id="37" idx="0"/>
          </p:cNvCxnSpPr>
          <p:nvPr/>
        </p:nvCxnSpPr>
        <p:spPr>
          <a:xfrm rot="16200000" flipH="1">
            <a:off x="6001573" y="359661"/>
            <a:ext cx="353006" cy="4225056"/>
          </a:xfrm>
          <a:prstGeom prst="bentConnector3">
            <a:avLst>
              <a:gd name="adj1" fmla="val 50000"/>
            </a:avLst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Brace 3"/>
          <p:cNvSpPr/>
          <p:nvPr/>
        </p:nvSpPr>
        <p:spPr>
          <a:xfrm>
            <a:off x="1406764" y="2057402"/>
            <a:ext cx="457200" cy="30948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760" y="3089589"/>
            <a:ext cx="145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dépenses estimées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sont requises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5760" y="5513827"/>
            <a:ext cx="165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prix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nationaux moyens sont requis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1591401" y="5720201"/>
            <a:ext cx="164930" cy="5575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xmlns="" id="{96A1D251-11A0-4E52-9207-D56B7229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xmlns="" id="{38AD9623-CC53-4F6D-A8C9-BF24E05B6D29}"/>
              </a:ext>
            </a:extLst>
          </p:cNvPr>
          <p:cNvSpPr txBox="1">
            <a:spLocks/>
          </p:cNvSpPr>
          <p:nvPr/>
        </p:nvSpPr>
        <p:spPr>
          <a:xfrm>
            <a:off x="144380" y="220361"/>
            <a:ext cx="8860054" cy="818219"/>
          </a:xfrm>
          <a:prstGeom prst="rect">
            <a:avLst/>
          </a:prstGeom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6600"/>
                </a:solidFill>
              </a:rPr>
              <a:t>B.2. Cadres Opérationnels: classifications du PCI</a:t>
            </a:r>
          </a:p>
        </p:txBody>
      </p:sp>
    </p:spTree>
    <p:extLst>
      <p:ext uri="{BB962C8B-B14F-4D97-AF65-F5344CB8AC3E}">
        <p14:creationId xmlns:p14="http://schemas.microsoft.com/office/powerpoint/2010/main" val="36248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57785" y="1124712"/>
          <a:ext cx="8045888" cy="531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9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2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Main aggregate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 de la</a:t>
                      </a:r>
                    </a:p>
                    <a:p>
                      <a:pPr algn="ctr"/>
                      <a:r>
                        <a:rPr lang="en-GB" dirty="0"/>
                        <a:t>Classification</a:t>
                      </a:r>
                    </a:p>
                    <a:p>
                      <a:pPr algn="ctr"/>
                      <a:r>
                        <a:rPr lang="en-GB" dirty="0"/>
                        <a:t>2017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 de la</a:t>
                      </a:r>
                    </a:p>
                    <a:p>
                      <a:pPr algn="ctr"/>
                      <a:r>
                        <a:rPr lang="en-GB" dirty="0"/>
                        <a:t>Classification</a:t>
                      </a:r>
                    </a:p>
                    <a:p>
                      <a:pPr algn="ctr"/>
                      <a:r>
                        <a:rPr lang="en-GB" dirty="0"/>
                        <a:t>2011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fr-FR" dirty="0"/>
                        <a:t>Dépenses De Consommation Individuelle Des Ménages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Dépenses de consommation individuelle à la charge des ISBLSM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Dépenses de consommation individuelle à la charge des administrations publiques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fr-FR" dirty="0"/>
                        <a:t>Dépenses de consommation collective à la charge des administrations publiques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brute de capital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fr-FR" baseline="0" dirty="0"/>
                        <a:t>Solde des exportations et des importations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dirty="0"/>
                        <a:t>PIB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3DB852-F140-4BDE-879B-3C7BC139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0" y="220361"/>
            <a:ext cx="8860054" cy="818219"/>
          </a:xfrm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b="1" dirty="0">
                <a:solidFill>
                  <a:srgbClr val="006600"/>
                </a:solidFill>
              </a:rPr>
              <a:t>B.2. Cadres Opérationnels: Résumé des révisions de la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8809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7312" y="288000"/>
            <a:ext cx="8384550" cy="576000"/>
          </a:xfrm>
          <a:prstGeom prst="rect">
            <a:avLst/>
          </a:prstGeom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>
              <a:spcBef>
                <a:spcPct val="0"/>
              </a:spcBef>
              <a:buNone/>
              <a:defRPr sz="32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B.2. Cadres Opérationnels : Résumé des étapes de calcul des PPAs</a:t>
            </a:r>
          </a:p>
        </p:txBody>
      </p:sp>
      <p:grpSp>
        <p:nvGrpSpPr>
          <p:cNvPr id="17" name="Group 2"/>
          <p:cNvGrpSpPr/>
          <p:nvPr/>
        </p:nvGrpSpPr>
        <p:grpSpPr>
          <a:xfrm>
            <a:off x="367881" y="956517"/>
            <a:ext cx="8384550" cy="402336"/>
            <a:chOff x="227008" y="1193327"/>
            <a:chExt cx="8764592" cy="402336"/>
          </a:xfrm>
        </p:grpSpPr>
        <p:sp>
          <p:nvSpPr>
            <p:cNvPr id="18" name="TextBox 3"/>
            <p:cNvSpPr txBox="1"/>
            <p:nvPr/>
          </p:nvSpPr>
          <p:spPr>
            <a:xfrm>
              <a:off x="3111500" y="1193327"/>
              <a:ext cx="5880100" cy="402336"/>
            </a:xfrm>
            <a:prstGeom prst="rect">
              <a:avLst/>
            </a:prstGeom>
            <a:ln w="12700">
              <a:solidFill>
                <a:srgbClr val="006600"/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en-US"/>
              </a:defPPr>
              <a:lvl1pPr algn="just">
                <a:spcAft>
                  <a:spcPts val="600"/>
                </a:spcAft>
                <a:defRPr sz="1600">
                  <a:latin typeface="Calibri" pitchFamily="34" charset="0"/>
                </a:defRPr>
              </a:lvl1pPr>
            </a:lstStyle>
            <a:p>
              <a:r>
                <a:rPr lang="fr-FR" sz="2000" b="1"/>
                <a:t>Agences de mise en oeuvre Nationale</a:t>
              </a:r>
            </a:p>
          </p:txBody>
        </p:sp>
        <p:sp>
          <p:nvSpPr>
            <p:cNvPr id="19" name="TextBox 4"/>
            <p:cNvSpPr txBox="1"/>
            <p:nvPr/>
          </p:nvSpPr>
          <p:spPr>
            <a:xfrm>
              <a:off x="227008" y="1193327"/>
              <a:ext cx="2884492" cy="40011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chemeClr val="lt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600" b="1">
                  <a:solidFill>
                    <a:schemeClr val="bg1"/>
                  </a:solidFill>
                  <a:latin typeface="+mj-lt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sz="2000"/>
                <a:t>Au Niveau PAYS</a:t>
              </a:r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357312" y="2408744"/>
            <a:ext cx="8405688" cy="400110"/>
            <a:chOff x="204912" y="2165290"/>
            <a:chExt cx="8786688" cy="400110"/>
          </a:xfrm>
        </p:grpSpPr>
        <p:sp>
          <p:nvSpPr>
            <p:cNvPr id="21" name="TextBox 6"/>
            <p:cNvSpPr txBox="1"/>
            <p:nvPr/>
          </p:nvSpPr>
          <p:spPr>
            <a:xfrm>
              <a:off x="3089404" y="2165290"/>
              <a:ext cx="5902196" cy="400110"/>
            </a:xfrm>
            <a:prstGeom prst="rect">
              <a:avLst/>
            </a:prstGeom>
            <a:ln w="12700">
              <a:solidFill>
                <a:srgbClr val="006600"/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en-US"/>
              </a:defPPr>
              <a:lvl1pPr algn="just">
                <a:spcAft>
                  <a:spcPts val="600"/>
                </a:spcAft>
                <a:defRPr sz="2000" b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fr-FR"/>
                <a:t>Agences de mise en oeuvre Régionale</a:t>
              </a:r>
            </a:p>
          </p:txBody>
        </p:sp>
        <p:sp>
          <p:nvSpPr>
            <p:cNvPr id="22" name="TextBox 7"/>
            <p:cNvSpPr txBox="1"/>
            <p:nvPr/>
          </p:nvSpPr>
          <p:spPr>
            <a:xfrm>
              <a:off x="204912" y="2165290"/>
              <a:ext cx="2884492" cy="40011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66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2000" b="1">
                  <a:solidFill>
                    <a:schemeClr val="bg1"/>
                  </a:solidFill>
                  <a:latin typeface="+mj-lt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/>
                <a:t>Au Niveau Régional</a:t>
              </a:r>
            </a:p>
          </p:txBody>
        </p:sp>
      </p:grpSp>
      <p:grpSp>
        <p:nvGrpSpPr>
          <p:cNvPr id="23" name="Group 8"/>
          <p:cNvGrpSpPr/>
          <p:nvPr/>
        </p:nvGrpSpPr>
        <p:grpSpPr>
          <a:xfrm>
            <a:off x="424689" y="4206863"/>
            <a:ext cx="8405688" cy="400110"/>
            <a:chOff x="204912" y="4700555"/>
            <a:chExt cx="8786688" cy="400110"/>
          </a:xfrm>
        </p:grpSpPr>
        <p:sp>
          <p:nvSpPr>
            <p:cNvPr id="24" name="TextBox 9"/>
            <p:cNvSpPr txBox="1"/>
            <p:nvPr/>
          </p:nvSpPr>
          <p:spPr>
            <a:xfrm>
              <a:off x="3089404" y="4700555"/>
              <a:ext cx="5902196" cy="400110"/>
            </a:xfrm>
            <a:prstGeom prst="rect">
              <a:avLst/>
            </a:prstGeom>
            <a:ln w="12700">
              <a:solidFill>
                <a:srgbClr val="006600"/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en-US"/>
              </a:defPPr>
              <a:lvl1pPr algn="just">
                <a:spcAft>
                  <a:spcPts val="600"/>
                </a:spcAft>
                <a:defRPr sz="2000" b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fr-FR"/>
                <a:t>Agence d’Implémentation Mondiale</a:t>
              </a:r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204912" y="4700555"/>
              <a:ext cx="2884492" cy="40011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66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2000" b="1">
                  <a:solidFill>
                    <a:schemeClr val="bg1"/>
                  </a:solidFill>
                  <a:latin typeface="+mj-lt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/>
                <a:t>Au Niveau MONDIAL</a:t>
              </a:r>
            </a:p>
          </p:txBody>
        </p:sp>
      </p:grpSp>
      <p:sp>
        <p:nvSpPr>
          <p:cNvPr id="26" name="Content Placeholder 6"/>
          <p:cNvSpPr txBox="1">
            <a:spLocks/>
          </p:cNvSpPr>
          <p:nvPr/>
        </p:nvSpPr>
        <p:spPr bwMode="auto">
          <a:xfrm>
            <a:off x="357312" y="1438130"/>
            <a:ext cx="8379281" cy="8146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q"/>
              <a:defRPr lang="en-US" sz="2400" b="1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fr-FR" sz="1800" b="0">
                <a:latin typeface="Calibri" pitchFamily="34" charset="0"/>
                <a:cs typeface="Times New Roman" panose="02020603050405020304" pitchFamily="18" charset="0"/>
              </a:rPr>
              <a:t>Les agences nationales d’implémentation recueillent des prix et des données connexes pour les éléments régionaux et mondiaux couvrant les biens et services finaux du PIB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7312" y="2819536"/>
            <a:ext cx="8405688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indent="-273050" eaLnBrk="0" fontAlgn="base" hangingPunct="0">
              <a:spcBef>
                <a:spcPts val="6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Les agences régionales d’Implémentation utilisent les prix nationaux pour estimer les PPAs régionales :</a:t>
            </a:r>
          </a:p>
          <a:p>
            <a:pPr marL="730250" lvl="1" indent="-273050" eaLnBrk="0" fontAlgn="base" hangingPunct="0">
              <a:spcBef>
                <a:spcPts val="6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Au niveau Position Elémentaire (CPD)</a:t>
            </a:r>
          </a:p>
          <a:p>
            <a:pPr marL="730250" lvl="1" indent="-273050" eaLnBrk="0" fontAlgn="base" hangingPunct="0">
              <a:spcBef>
                <a:spcPts val="6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Au-délà des Positions Elémentaire (GEKS)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7881" y="4640084"/>
            <a:ext cx="8405688" cy="23391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indent="-273050" eaLnBrk="0" fontAlgn="base" hangingPunct="0">
              <a:spcBef>
                <a:spcPts val="6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L'Unité mondiale du PCI utilise des données nationales et régionales pour estimer les PPAs mondiales:</a:t>
            </a:r>
          </a:p>
          <a:p>
            <a:pPr marL="730250" lvl="1" indent="-273050" eaLnBrk="0" fontAlgn="base" hangingPunct="0">
              <a:spcBef>
                <a:spcPts val="6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Les prix mondiaux sont utilisés pour calculer les coefficients de raccordement (CPD)</a:t>
            </a:r>
          </a:p>
          <a:p>
            <a:pPr marL="730250" lvl="1" indent="-273050" eaLnBrk="0" fontAlgn="base" hangingPunct="0">
              <a:spcBef>
                <a:spcPts val="6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Les PPAs régionaux sont liés en utilisant les facteurs de liaison</a:t>
            </a:r>
          </a:p>
          <a:p>
            <a:pPr marL="730250" lvl="1" indent="-273050" eaLnBrk="0" fontAlgn="base" hangingPunct="0">
              <a:spcBef>
                <a:spcPts val="6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Les PPAs globaux sont agrégés (GEKS)</a:t>
            </a:r>
          </a:p>
          <a:p>
            <a:pPr marL="730250" lvl="1" indent="-273050" eaLnBrk="0" fontAlgn="base" hangingPunct="0">
              <a:spcBef>
                <a:spcPts val="6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Les </a:t>
            </a:r>
            <a:r>
              <a:rPr lang="fr-FR"/>
              <a:t>PPAs mondiales sont ajustées pour tenir compte de la fixité </a:t>
            </a:r>
            <a:r>
              <a:rPr lang="fr-FR"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(CAR)</a:t>
            </a:r>
          </a:p>
        </p:txBody>
      </p:sp>
    </p:spTree>
    <p:extLst>
      <p:ext uri="{BB962C8B-B14F-4D97-AF65-F5344CB8AC3E}">
        <p14:creationId xmlns:p14="http://schemas.microsoft.com/office/powerpoint/2010/main" val="29337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438400" y="2195655"/>
            <a:ext cx="4267200" cy="2466691"/>
            <a:chOff x="1034143" y="2009775"/>
            <a:chExt cx="7315200" cy="3873283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1325" y="2009775"/>
              <a:ext cx="3028950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034143" y="4868167"/>
              <a:ext cx="7315200" cy="101489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cap="all" dirty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cs typeface="Arial" pitchFamily="34" charset="0"/>
                </a:rPr>
                <a:t>Merci</a:t>
              </a: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8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88720" y="1270172"/>
            <a:ext cx="6217920" cy="713373"/>
          </a:xfrm>
          <a:prstGeom prst="roundRect">
            <a:avLst/>
          </a:prstGeom>
          <a:solidFill>
            <a:srgbClr val="5888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2000" b="1" kern="0" dirty="0">
                <a:latin typeface="Bookman Old Style" pitchFamily="18" charset="0"/>
              </a:rPr>
              <a:t>A. Introduction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88720" y="2260598"/>
            <a:ext cx="6217920" cy="777923"/>
          </a:xfrm>
          <a:prstGeom prst="roundRect">
            <a:avLst/>
          </a:prstGeom>
          <a:solidFill>
            <a:srgbClr val="5888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2000" b="1" kern="0" dirty="0">
                <a:latin typeface="Bookman Old Style" pitchFamily="18" charset="0"/>
              </a:rPr>
              <a:t>B. </a:t>
            </a:r>
            <a:r>
              <a:rPr lang="fr-FR" sz="2000" b="1" kern="0" dirty="0">
                <a:latin typeface="Bookman Old Style" pitchFamily="18" charset="0"/>
              </a:rPr>
              <a:t>Cadres de mise en œuvre du PCI </a:t>
            </a:r>
            <a:endParaRPr lang="en-US" sz="20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98" y="6183391"/>
            <a:ext cx="2698437" cy="674609"/>
          </a:xfrm>
          <a:prstGeom prst="rect">
            <a:avLst/>
          </a:prstGeom>
        </p:spPr>
      </p:pic>
      <p:sp>
        <p:nvSpPr>
          <p:cNvPr id="8" name="Rounded Rectangle 13"/>
          <p:cNvSpPr/>
          <p:nvPr/>
        </p:nvSpPr>
        <p:spPr>
          <a:xfrm>
            <a:off x="1188720" y="3458817"/>
            <a:ext cx="6217920" cy="77014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2000" b="1" dirty="0"/>
              <a:t>B.1. Cadre </a:t>
            </a:r>
            <a:r>
              <a:rPr lang="en-US" sz="2000" b="1" dirty="0" err="1"/>
              <a:t>Institutionnel</a:t>
            </a:r>
            <a:endParaRPr lang="en-US" sz="2000" b="1" dirty="0"/>
          </a:p>
        </p:txBody>
      </p:sp>
      <p:sp>
        <p:nvSpPr>
          <p:cNvPr id="9" name="Rounded Rectangle 13"/>
          <p:cNvSpPr/>
          <p:nvPr/>
        </p:nvSpPr>
        <p:spPr>
          <a:xfrm>
            <a:off x="1188720" y="4514200"/>
            <a:ext cx="6217920" cy="80744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2000" b="1" dirty="0"/>
              <a:t>B.2. Cadre </a:t>
            </a:r>
            <a:r>
              <a:rPr lang="en-US" sz="2000" b="1" dirty="0" err="1"/>
              <a:t>opérationel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51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fr-FR" smtClean="0"/>
              <a:t>3</a:t>
            </a:fld>
            <a:endParaRPr lang="fr-FR"/>
          </a:p>
        </p:txBody>
      </p:sp>
      <p:sp>
        <p:nvSpPr>
          <p:cNvPr id="6" name="Rounded Rectangle 9"/>
          <p:cNvSpPr/>
          <p:nvPr/>
        </p:nvSpPr>
        <p:spPr>
          <a:xfrm>
            <a:off x="118533" y="1282301"/>
            <a:ext cx="1766414" cy="1156099"/>
          </a:xfrm>
          <a:prstGeom prst="roundRect">
            <a:avLst/>
          </a:prstGeom>
          <a:solidFill>
            <a:srgbClr val="E7AC0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fr-FR" b="1" kern="0">
                <a:latin typeface="Bookman Old Style" pitchFamily="18" charset="0"/>
              </a:rPr>
              <a:t>Les Besoins</a:t>
            </a:r>
          </a:p>
        </p:txBody>
      </p:sp>
      <p:sp>
        <p:nvSpPr>
          <p:cNvPr id="7" name="Rounded Rectangle 9"/>
          <p:cNvSpPr/>
          <p:nvPr/>
        </p:nvSpPr>
        <p:spPr>
          <a:xfrm>
            <a:off x="2096613" y="1279142"/>
            <a:ext cx="6926543" cy="1156099"/>
          </a:xfrm>
          <a:prstGeom prst="roundRect">
            <a:avLst/>
          </a:prstGeom>
          <a:solidFill>
            <a:srgbClr val="E7AC0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Exprimer les dépenses du PIB et ses composantes (qui sont en monnaies nationales et évaluées au niveau national des prix) dans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monnaie commune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un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niveau de prix uniforme</a:t>
            </a:r>
            <a:endParaRPr lang="fr-FR" sz="1600" b="1" kern="0" dirty="0">
              <a:latin typeface="Bookman Old Style" pitchFamily="18" charset="0"/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118533" y="5363600"/>
            <a:ext cx="1766414" cy="115609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fr-FR" b="1" kern="0">
                <a:latin typeface="Bookman Old Style" pitchFamily="18" charset="0"/>
              </a:rPr>
              <a:t>Le But</a:t>
            </a:r>
          </a:p>
        </p:txBody>
      </p:sp>
      <p:sp>
        <p:nvSpPr>
          <p:cNvPr id="9" name="Rounded Rectangle 9"/>
          <p:cNvSpPr/>
          <p:nvPr/>
        </p:nvSpPr>
        <p:spPr>
          <a:xfrm>
            <a:off x="2096614" y="5363600"/>
            <a:ext cx="6926543" cy="115609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fr-FR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comparer </a:t>
            </a:r>
            <a:r>
              <a:rPr lang="fr-FR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temps réel et en temps opportun</a:t>
            </a:r>
            <a:r>
              <a:rPr lang="fr-FR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les niveaux de prix et de volume des dépenses du PIB et ses composantes entre pays.</a:t>
            </a:r>
            <a:endParaRPr lang="fr-FR" sz="1600" b="1" kern="0">
              <a:latin typeface="Bookman Old Style" pitchFamily="18" charset="0"/>
            </a:endParaRPr>
          </a:p>
        </p:txBody>
      </p:sp>
      <p:sp>
        <p:nvSpPr>
          <p:cNvPr id="10" name="Flèche : bas 9"/>
          <p:cNvSpPr/>
          <p:nvPr/>
        </p:nvSpPr>
        <p:spPr>
          <a:xfrm>
            <a:off x="509477" y="2438400"/>
            <a:ext cx="984526" cy="29252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ounded Rectangle 9"/>
          <p:cNvSpPr/>
          <p:nvPr/>
        </p:nvSpPr>
        <p:spPr>
          <a:xfrm>
            <a:off x="178168" y="2764856"/>
            <a:ext cx="1766414" cy="1933631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fr-FR" b="1" kern="0">
                <a:solidFill>
                  <a:schemeClr val="bg1"/>
                </a:solidFill>
                <a:latin typeface="Bookman Old Style" pitchFamily="18" charset="0"/>
              </a:rPr>
              <a:t>Les Outils</a:t>
            </a:r>
          </a:p>
        </p:txBody>
      </p:sp>
      <p:sp>
        <p:nvSpPr>
          <p:cNvPr id="12" name="Rounded Rectangle 9"/>
          <p:cNvSpPr/>
          <p:nvPr/>
        </p:nvSpPr>
        <p:spPr>
          <a:xfrm>
            <a:off x="2147340" y="2786549"/>
            <a:ext cx="6926543" cy="191193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PPA servent à mettre en œuvre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cette double conversion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Ils sont calculés en utilisant les données de prix et de dépenses que les pays fournissent spécifiquement pour le calcul.</a:t>
            </a:r>
          </a:p>
          <a:p>
            <a:pPr lvl="1">
              <a:spcAft>
                <a:spcPts val="600"/>
              </a:spcAft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prix et les dépenses reportés par un pays A doivent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être comparables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ceux des autres pays participants et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disponibles au même moment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fr-FR" b="1" cap="none">
                <a:solidFill>
                  <a:srgbClr val="006600"/>
                </a:solidFill>
              </a:rPr>
              <a:t>A. Introduction</a:t>
            </a:r>
          </a:p>
        </p:txBody>
      </p:sp>
    </p:spTree>
    <p:extLst>
      <p:ext uri="{BB962C8B-B14F-4D97-AF65-F5344CB8AC3E}">
        <p14:creationId xmlns:p14="http://schemas.microsoft.com/office/powerpoint/2010/main" val="38514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365" y="2508308"/>
            <a:ext cx="4874004" cy="1619075"/>
          </a:xfrm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fr-FR" b="1" cap="none" dirty="0">
                <a:solidFill>
                  <a:srgbClr val="006600"/>
                </a:solidFill>
              </a:rPr>
              <a:t>B. Cadres de mise en œuvre du PCI</a:t>
            </a:r>
            <a:endParaRPr lang="en-US" b="1" cap="none" dirty="0">
              <a:solidFill>
                <a:srgbClr val="0066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895600" y="6090044"/>
            <a:ext cx="3124200" cy="767956"/>
            <a:chOff x="2895600" y="6090044"/>
            <a:chExt cx="3124200" cy="767956"/>
          </a:xfrm>
        </p:grpSpPr>
        <p:sp>
          <p:nvSpPr>
            <p:cNvPr id="6" name="Rectangle 5"/>
            <p:cNvSpPr/>
            <p:nvPr/>
          </p:nvSpPr>
          <p:spPr>
            <a:xfrm>
              <a:off x="2895600" y="6090044"/>
              <a:ext cx="3124200" cy="767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766" y="6090044"/>
              <a:ext cx="2727869" cy="681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336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993" y="365760"/>
            <a:ext cx="8357267" cy="548640"/>
          </a:xfrm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b="1">
                <a:solidFill>
                  <a:srgbClr val="006600"/>
                </a:solidFill>
              </a:rPr>
              <a:t>B.1. Cadre Institutionnel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4E2B1BE0-5C10-4C6D-8345-1D614FA205AB}"/>
              </a:ext>
            </a:extLst>
          </p:cNvPr>
          <p:cNvGrpSpPr/>
          <p:nvPr/>
        </p:nvGrpSpPr>
        <p:grpSpPr>
          <a:xfrm>
            <a:off x="33688" y="1051682"/>
            <a:ext cx="8930888" cy="4891918"/>
            <a:chOff x="33688" y="1051682"/>
            <a:chExt cx="8930888" cy="4891918"/>
          </a:xfrm>
        </p:grpSpPr>
        <p:grpSp>
          <p:nvGrpSpPr>
            <p:cNvPr id="14" name="Group 25"/>
            <p:cNvGrpSpPr/>
            <p:nvPr/>
          </p:nvGrpSpPr>
          <p:grpSpPr>
            <a:xfrm>
              <a:off x="331570" y="1051682"/>
              <a:ext cx="8609008" cy="4891918"/>
              <a:chOff x="206910" y="439584"/>
              <a:chExt cx="8811054" cy="6033918"/>
            </a:xfrm>
          </p:grpSpPr>
          <p:cxnSp>
            <p:nvCxnSpPr>
              <p:cNvPr id="15" name="Straight Arrow Connector 26"/>
              <p:cNvCxnSpPr>
                <a:endCxn id="19" idx="0"/>
              </p:cNvCxnSpPr>
              <p:nvPr/>
            </p:nvCxnSpPr>
            <p:spPr>
              <a:xfrm>
                <a:off x="4607206" y="718531"/>
                <a:ext cx="5231" cy="422263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1661290" y="439584"/>
                <a:ext cx="5771138" cy="568976"/>
              </a:xfrm>
              <a:prstGeom prst="rect">
                <a:avLst/>
              </a:prstGeom>
              <a:solidFill>
                <a:srgbClr val="000066"/>
              </a:solidFill>
              <a:ln w="6350">
                <a:noFill/>
              </a:ln>
              <a:effectLst>
                <a:outerShdw blurRad="50800" dist="38100" dir="2700000" algn="tl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cap="all">
                    <a:solidFill>
                      <a:schemeClr val="bg1"/>
                    </a:solidFill>
                    <a:latin typeface="Calibri" pitchFamily="34" charset="0"/>
                    <a:cs typeface="Arial" pitchFamily="34" charset="0"/>
                  </a:rPr>
                  <a:t>Commission StaTISTIQUE DES NATIONS UNIES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992257" y="2644930"/>
                <a:ext cx="3240360" cy="752642"/>
              </a:xfrm>
              <a:prstGeom prst="rect">
                <a:avLst/>
              </a:prstGeom>
              <a:solidFill>
                <a:srgbClr val="0099CC"/>
              </a:solidFill>
              <a:ln w="6350" algn="ctr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fr-FR" sz="1600" b="1">
                    <a:solidFill>
                      <a:schemeClr val="bg1"/>
                    </a:solidFill>
                    <a:latin typeface="Calibri" pitchFamily="34" charset="0"/>
                  </a:rPr>
                  <a:t>Unité Mondiale du PCI</a:t>
                </a:r>
              </a:p>
              <a:p>
                <a:pPr algn="ctr">
                  <a:defRPr/>
                </a:pPr>
                <a:r>
                  <a:rPr lang="fr-FR" sz="1600" b="1">
                    <a:solidFill>
                      <a:schemeClr val="bg1"/>
                    </a:solidFill>
                    <a:latin typeface="Calibri" pitchFamily="34" charset="0"/>
                  </a:rPr>
                  <a:t>(Banque Mondiale)</a:t>
                </a: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834303" y="3834793"/>
                <a:ext cx="3556269" cy="564482"/>
              </a:xfrm>
              <a:prstGeom prst="rect">
                <a:avLst/>
              </a:prstGeom>
              <a:solidFill>
                <a:srgbClr val="99CCFF"/>
              </a:solidFill>
              <a:ln w="190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3">
                <a:schemeClr val="lt1"/>
              </a:lnRef>
              <a:fillRef idx="1001">
                <a:schemeClr val="dk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>
                    <a:solidFill>
                      <a:schemeClr val="tx1"/>
                    </a:solidFill>
                    <a:latin typeface="Calibri" pitchFamily="34" charset="0"/>
                  </a:rPr>
                  <a:t>Agences de mise en oeuvre Régionale </a:t>
                </a: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206910" y="4941166"/>
                <a:ext cx="8811054" cy="1532336"/>
              </a:xfrm>
              <a:prstGeom prst="rect">
                <a:avLst/>
              </a:prstGeom>
              <a:noFill/>
              <a:ln w="25400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16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987026" y="1309913"/>
                <a:ext cx="3240360" cy="568326"/>
              </a:xfrm>
              <a:prstGeom prst="rect">
                <a:avLst/>
              </a:prstGeom>
              <a:solidFill>
                <a:srgbClr val="3366CC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fr-FR" sz="1600" b="1">
                    <a:solidFill>
                      <a:schemeClr val="bg1"/>
                    </a:solidFill>
                    <a:latin typeface="Calibri" pitchFamily="34" charset="0"/>
                    <a:cs typeface="Arial" pitchFamily="34" charset="0"/>
                  </a:rPr>
                  <a:t>Conseil d’Administration du PCI</a:t>
                </a:r>
              </a:p>
            </p:txBody>
          </p:sp>
        </p:grp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936692" y="3321351"/>
              <a:ext cx="2027884" cy="731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algn="ctr">
              <a:noFill/>
              <a:prstDash val="sysDot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fr-FR" sz="1600" b="1" dirty="0">
                  <a:latin typeface="Calibri" pitchFamily="34" charset="0"/>
                </a:rPr>
                <a:t>Groupe (s) de travail consultatif technique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688" y="2456468"/>
              <a:ext cx="2719137" cy="646331"/>
            </a:xfrm>
            <a:prstGeom prst="rect">
              <a:avLst/>
            </a:prstGeom>
            <a:solidFill>
              <a:srgbClr val="CC00FF">
                <a:alpha val="40000"/>
              </a:srgb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b="1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Groupe de coordination inter-agences du PCI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33400" y="3321351"/>
              <a:ext cx="1569737" cy="731520"/>
            </a:xfrm>
            <a:prstGeom prst="rect">
              <a:avLst/>
            </a:prstGeom>
            <a:solidFill>
              <a:srgbClr val="666699"/>
            </a:solidFill>
            <a:ln w="6350" algn="ctr">
              <a:noFill/>
              <a:prstDash val="sysDot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fr-FR" sz="1600" b="1">
                  <a:solidFill>
                    <a:schemeClr val="bg1"/>
                  </a:solidFill>
                  <a:latin typeface="Calibri" pitchFamily="34" charset="0"/>
                </a:rPr>
                <a:t>Fonds Monétaire International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1" y="4841861"/>
              <a:ext cx="914400" cy="1016991"/>
            </a:xfrm>
            <a:prstGeom prst="rect">
              <a:avLst/>
            </a:prstGeom>
            <a:solidFill>
              <a:srgbClr val="006600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Afrique INS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552282" y="4841861"/>
              <a:ext cx="914400" cy="101699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</a:rPr>
                <a:t>Asie</a:t>
              </a:r>
            </a:p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</a:rPr>
                <a:t>INS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629947" y="4841861"/>
              <a:ext cx="914400" cy="1016991"/>
            </a:xfrm>
            <a:prstGeom prst="rect">
              <a:avLst/>
            </a:prstGeom>
            <a:solidFill>
              <a:srgbClr val="CCFF99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CIS </a:t>
              </a:r>
            </a:p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INS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685882" y="4841861"/>
              <a:ext cx="914400" cy="101699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</a:rPr>
                <a:t>Amérique Latine</a:t>
              </a:r>
            </a:p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INS</a:t>
              </a:r>
              <a:endParaRPr lang="fr-FR" sz="14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50270" y="4841861"/>
              <a:ext cx="914400" cy="1016991"/>
            </a:xfrm>
            <a:prstGeom prst="rect">
              <a:avLst/>
            </a:prstGeom>
            <a:solidFill>
              <a:srgbClr val="CCFF99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Eurostat-OCDE</a:t>
              </a:r>
            </a:p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INS</a:t>
              </a:r>
              <a:endParaRPr lang="fr-FR" sz="14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865006" y="4854734"/>
              <a:ext cx="914400" cy="1016991"/>
            </a:xfrm>
            <a:prstGeom prst="rect">
              <a:avLst/>
            </a:prstGeom>
            <a:solidFill>
              <a:srgbClr val="CCFF99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</a:rPr>
                <a:t>Îles des Caraïbes </a:t>
              </a:r>
            </a:p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</a:rPr>
                <a:t>INS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895083" y="4851651"/>
              <a:ext cx="955345" cy="101699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</a:rPr>
                <a:t>Iles PacifiquesINS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802924" y="4841861"/>
              <a:ext cx="914400" cy="101699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Asie de l’Ouest</a:t>
              </a:r>
            </a:p>
            <a:p>
              <a:pPr algn="ctr"/>
              <a:r>
                <a:rPr lang="fr-FR" sz="1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INS</a:t>
              </a:r>
              <a:endParaRPr lang="fr-FR" sz="14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895600" y="6090044"/>
            <a:ext cx="3124200" cy="767956"/>
            <a:chOff x="2895600" y="6090044"/>
            <a:chExt cx="3124200" cy="767956"/>
          </a:xfrm>
        </p:grpSpPr>
        <p:sp>
          <p:nvSpPr>
            <p:cNvPr id="33" name="Rectangle 32"/>
            <p:cNvSpPr/>
            <p:nvPr/>
          </p:nvSpPr>
          <p:spPr>
            <a:xfrm>
              <a:off x="2895600" y="6090044"/>
              <a:ext cx="3124200" cy="767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766" y="6090044"/>
              <a:ext cx="2727869" cy="681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723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993" y="365760"/>
            <a:ext cx="8357267" cy="548640"/>
          </a:xfrm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b="1">
                <a:solidFill>
                  <a:srgbClr val="006600"/>
                </a:solidFill>
              </a:rPr>
              <a:t>B.1. Cadre institutionnel: flux de travail du PCI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722640"/>
            <a:ext cx="2560320" cy="118872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fr-FR" sz="1600" b="1">
                <a:latin typeface="Calibri" pitchFamily="34" charset="0"/>
              </a:rPr>
              <a:t>Collecte de prix et compilation des données de dépenses</a:t>
            </a:r>
          </a:p>
        </p:txBody>
      </p:sp>
      <p:sp>
        <p:nvSpPr>
          <p:cNvPr id="6" name="Shape 5"/>
          <p:cNvSpPr/>
          <p:nvPr/>
        </p:nvSpPr>
        <p:spPr>
          <a:xfrm rot="21227711">
            <a:off x="1028148" y="2611592"/>
            <a:ext cx="3537364" cy="3537364"/>
          </a:xfrm>
          <a:prstGeom prst="leftCircularArrow">
            <a:avLst>
              <a:gd name="adj1" fmla="val 1846"/>
              <a:gd name="adj2" fmla="val 220414"/>
              <a:gd name="adj3" fmla="val 2340190"/>
              <a:gd name="adj4" fmla="val 9368755"/>
              <a:gd name="adj5" fmla="val 2154"/>
            </a:avLst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" name="Circular Arrow 6"/>
          <p:cNvSpPr/>
          <p:nvPr/>
        </p:nvSpPr>
        <p:spPr>
          <a:xfrm rot="448117">
            <a:off x="4674879" y="1403376"/>
            <a:ext cx="3242889" cy="3242889"/>
          </a:xfrm>
          <a:prstGeom prst="circularArrow">
            <a:avLst>
              <a:gd name="adj1" fmla="val 2014"/>
              <a:gd name="adj2" fmla="val 241350"/>
              <a:gd name="adj3" fmla="val 19171840"/>
              <a:gd name="adj4" fmla="val 12164212"/>
              <a:gd name="adj5" fmla="val 2350"/>
            </a:avLst>
          </a:prstGeom>
          <a:solidFill>
            <a:srgbClr val="0066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253299" y="2619596"/>
            <a:ext cx="2560320" cy="118872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fr-FR" sz="1600" b="1">
                <a:latin typeface="Calibri" pitchFamily="34" charset="0"/>
              </a:rPr>
              <a:t>Calcul des résultats des pays africains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2413" y="3722640"/>
            <a:ext cx="2560320" cy="118872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fr-FR" sz="1600" b="1">
                <a:solidFill>
                  <a:srgbClr val="006600"/>
                </a:solidFill>
                <a:latin typeface="Calibri" pitchFamily="34" charset="0"/>
              </a:rPr>
              <a:t>Lier les résultats régionaux pour produire les résultats mondiaux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239105"/>
            <a:ext cx="456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i="1">
                <a:latin typeface="Calibri" pitchFamily="34" charset="0"/>
              </a:rPr>
              <a:t>Travailler à partir du "bas en haut" pour maximiser l'utilisation des données et comparer dans la mesure du possible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27534" y="3901568"/>
            <a:ext cx="2560320" cy="1188720"/>
            <a:chOff x="6400794" y="349485"/>
            <a:chExt cx="2031105" cy="1320213"/>
          </a:xfrm>
          <a:solidFill>
            <a:srgbClr val="CCFF99"/>
          </a:solidFill>
        </p:grpSpPr>
        <p:sp>
          <p:nvSpPr>
            <p:cNvPr id="12" name="Rectangle 11"/>
            <p:cNvSpPr/>
            <p:nvPr/>
          </p:nvSpPr>
          <p:spPr>
            <a:xfrm>
              <a:off x="6400795" y="349485"/>
              <a:ext cx="2031104" cy="13202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6400794" y="349485"/>
              <a:ext cx="2031104" cy="1320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fr-FR" sz="2000" b="1">
                  <a:solidFill>
                    <a:srgbClr val="006600"/>
                  </a:solidFill>
                  <a:latin typeface="Calibri" pitchFamily="34" charset="0"/>
                </a:rPr>
                <a:t>Agence d’Implémentation Régionale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fr-FR" sz="2000" b="1" kern="1200">
                  <a:solidFill>
                    <a:srgbClr val="006600"/>
                  </a:solidFill>
                  <a:latin typeface="Calibri" pitchFamily="34" charset="0"/>
                </a:rPr>
                <a:t>(</a:t>
              </a:r>
              <a:r>
                <a:rPr lang="fr-FR" sz="1600" i="1" kern="1200">
                  <a:solidFill>
                    <a:srgbClr val="006600"/>
                  </a:solidFill>
                  <a:latin typeface="Calibri" pitchFamily="34" charset="0"/>
                </a:rPr>
                <a:t>BAD pour l’Afrique</a:t>
              </a:r>
              <a:r>
                <a:rPr lang="fr-FR" sz="2000" b="1" kern="1200">
                  <a:solidFill>
                    <a:srgbClr val="006600"/>
                  </a:solidFill>
                  <a:latin typeface="Calibri" pitchFamily="34" charset="0"/>
                </a:rPr>
                <a:t>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7261" y="2420864"/>
            <a:ext cx="2560320" cy="1188720"/>
            <a:chOff x="6400794" y="349485"/>
            <a:chExt cx="2031105" cy="1320213"/>
          </a:xfrm>
          <a:solidFill>
            <a:srgbClr val="CCFF99"/>
          </a:solidFill>
        </p:grpSpPr>
        <p:sp>
          <p:nvSpPr>
            <p:cNvPr id="15" name="Rectangle 14"/>
            <p:cNvSpPr/>
            <p:nvPr/>
          </p:nvSpPr>
          <p:spPr>
            <a:xfrm>
              <a:off x="6400795" y="349485"/>
              <a:ext cx="2031104" cy="13202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6400794" y="349485"/>
              <a:ext cx="2031104" cy="1320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fr-FR" sz="2000" b="1" kern="1200">
                  <a:solidFill>
                    <a:srgbClr val="006600"/>
                  </a:solidFill>
                  <a:latin typeface="Calibri" pitchFamily="34" charset="0"/>
                </a:rPr>
                <a:t>Agence d’Implémentation Mondiale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fr-FR" sz="2000" b="1">
                  <a:solidFill>
                    <a:srgbClr val="006600"/>
                  </a:solidFill>
                  <a:latin typeface="Calibri" pitchFamily="34" charset="0"/>
                </a:rPr>
                <a:t>(Banque Mondiale)</a:t>
              </a:r>
              <a:endParaRPr lang="fr-FR" sz="2000" b="1" kern="1200">
                <a:solidFill>
                  <a:srgbClr val="006600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8600" y="2420864"/>
            <a:ext cx="2560320" cy="1188720"/>
          </a:xfrm>
          <a:prstGeom prst="rect">
            <a:avLst/>
          </a:prstGeom>
          <a:solidFill>
            <a:srgbClr val="CCFF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algn="ctr" defTabSz="889000">
              <a:spcBef>
                <a:spcPct val="0"/>
              </a:spcBef>
            </a:pPr>
            <a:r>
              <a:rPr lang="fr-FR" sz="2000" b="1">
                <a:solidFill>
                  <a:srgbClr val="006600"/>
                </a:solidFill>
                <a:latin typeface="Calibri" pitchFamily="34" charset="0"/>
              </a:rPr>
              <a:t>Agences Nationales D’implémentations*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 bwMode="auto">
          <a:xfrm>
            <a:off x="5106566" y="5581228"/>
            <a:ext cx="3885034" cy="491405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q"/>
              <a:defRPr lang="en-US" sz="2400" b="1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90000"/>
              <a:buNone/>
            </a:pPr>
            <a:r>
              <a:rPr lang="fr-FR" sz="1600" b="0" i="1" baseline="3000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* </a:t>
            </a:r>
            <a:r>
              <a:rPr lang="fr-FR" sz="1600" b="0" i="1">
                <a:latin typeface="Calibri" pitchFamily="34" charset="0"/>
              </a:rPr>
              <a:t>Dans la plupart des cas les Instituts Nationaux de la Statistique</a:t>
            </a:r>
            <a:endParaRPr lang="fr-FR" sz="1600" b="0" i="1">
              <a:solidFill>
                <a:prstClr val="black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895600" y="6090044"/>
            <a:ext cx="3124200" cy="767956"/>
            <a:chOff x="2895600" y="6090044"/>
            <a:chExt cx="3124200" cy="767956"/>
          </a:xfrm>
        </p:grpSpPr>
        <p:sp>
          <p:nvSpPr>
            <p:cNvPr id="20" name="Rectangle 19"/>
            <p:cNvSpPr/>
            <p:nvPr/>
          </p:nvSpPr>
          <p:spPr>
            <a:xfrm>
              <a:off x="2895600" y="6090044"/>
              <a:ext cx="3124200" cy="767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766" y="6090044"/>
              <a:ext cx="2727869" cy="681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3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6450" y="288758"/>
            <a:ext cx="8174543" cy="571115"/>
          </a:xfrm>
          <a:prstGeom prst="rect">
            <a:avLst/>
          </a:prstGeom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B.2. Cadres Opérationnels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2275967" y="1551404"/>
            <a:ext cx="6415027" cy="400828"/>
          </a:xfrm>
          <a:prstGeom prst="rect">
            <a:avLst/>
          </a:prstGeom>
          <a:ln w="12700">
            <a:solidFill>
              <a:srgbClr val="006600"/>
            </a:solidFill>
            <a:prstDash val="sysDash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>
            <a:defPPr>
              <a:defRPr lang="en-US"/>
            </a:defPPr>
            <a:lvl1pPr algn="just">
              <a:spcAft>
                <a:spcPts val="600"/>
              </a:spcAft>
              <a:defRPr sz="20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fr-FR">
                <a:solidFill>
                  <a:srgbClr val="006600"/>
                </a:solidFill>
              </a:rPr>
              <a:t>Exigences des données de prix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2275966" y="2024713"/>
            <a:ext cx="6415028" cy="207840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q"/>
              <a:defRPr lang="en-US" sz="2400" b="1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defTabSz="914400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fr-FR" sz="1800" b="0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Prix moyen National de biens et </a:t>
            </a:r>
            <a:r>
              <a:rPr lang="fr-FR" sz="1800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services de consommation des  ménages</a:t>
            </a:r>
            <a:r>
              <a:rPr lang="fr-FR" sz="1800" b="0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- Par exemple,  “riz blanc” sous la Position Elémentaire “Riz”</a:t>
            </a:r>
            <a:endParaRPr lang="fr-FR" sz="1800" b="0" dirty="0">
              <a:solidFill>
                <a:prstClr val="black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547687" lvl="2" indent="-273050" defTabSz="914400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fr-FR" sz="1800" b="0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Produits de la liste Mondiale</a:t>
            </a:r>
            <a:endParaRPr lang="fr-FR" sz="1800" dirty="0">
              <a:solidFill>
                <a:prstClr val="black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547687" lvl="2" indent="-273050" defTabSz="914400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fr-FR" sz="1800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Produits </a:t>
            </a:r>
            <a:r>
              <a:rPr lang="fr-FR" sz="1800" dirty="0" err="1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additionels</a:t>
            </a:r>
            <a:r>
              <a:rPr lang="fr-FR" sz="1800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 spécifiques à la région</a:t>
            </a:r>
          </a:p>
          <a:p>
            <a:pPr defTabSz="914400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fr-FR" sz="1800" b="0" dirty="0">
                <a:latin typeface="+mj-lt"/>
              </a:rPr>
              <a:t>Données sur les prix des enquêtes spéciales couvrant d'autres composantes du PIB: logement; Compensation gouvernementale; machines et équipements; Et la construction</a:t>
            </a:r>
            <a:endParaRPr lang="fr-FR" sz="1800" b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2275966" y="4522540"/>
            <a:ext cx="6415028" cy="506659"/>
          </a:xfrm>
          <a:prstGeom prst="rect">
            <a:avLst/>
          </a:prstGeom>
          <a:ln w="12700">
            <a:solidFill>
              <a:srgbClr val="006600"/>
            </a:solidFill>
            <a:prstDash val="sysDash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>
            <a:defPPr>
              <a:defRPr lang="en-US"/>
            </a:defPPr>
            <a:lvl1pPr algn="just">
              <a:spcAft>
                <a:spcPts val="600"/>
              </a:spcAft>
              <a:defRPr sz="20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fr-FR" sz="1800">
                <a:solidFill>
                  <a:srgbClr val="006600"/>
                </a:solidFill>
              </a:rPr>
              <a:t>Exigences des données de dépenses de la Comptabilité Nationale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2338532" y="5070759"/>
            <a:ext cx="6415027" cy="41919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q"/>
              <a:defRPr lang="en-US" sz="2400" b="1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fr-FR" sz="1800" b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Dépense de la comptabilité Nationale pour 155 Positions élémentaires.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17356" y="1551403"/>
            <a:ext cx="266647" cy="400827"/>
          </a:xfrm>
          <a:prstGeom prst="rect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7357" y="4522541"/>
            <a:ext cx="220518" cy="636600"/>
          </a:xfrm>
          <a:prstGeom prst="rect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fr-FR" kern="0">
              <a:solidFill>
                <a:prstClr val="white"/>
              </a:solidFill>
              <a:latin typeface="Times New Roman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895600" y="6090044"/>
            <a:ext cx="3124200" cy="767956"/>
            <a:chOff x="2895600" y="6090044"/>
            <a:chExt cx="3124200" cy="767956"/>
          </a:xfrm>
        </p:grpSpPr>
        <p:sp>
          <p:nvSpPr>
            <p:cNvPr id="14" name="Rectangle 13"/>
            <p:cNvSpPr/>
            <p:nvPr/>
          </p:nvSpPr>
          <p:spPr>
            <a:xfrm>
              <a:off x="2895600" y="6090044"/>
              <a:ext cx="3124200" cy="767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766" y="6090044"/>
              <a:ext cx="2727869" cy="681967"/>
            </a:xfrm>
            <a:prstGeom prst="rect">
              <a:avLst/>
            </a:prstGeom>
          </p:spPr>
        </p:pic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6451" y="1527649"/>
            <a:ext cx="1421406" cy="2650067"/>
          </a:xfrm>
          <a:prstGeom prst="rect">
            <a:avLst/>
          </a:prstGeom>
          <a:solidFill>
            <a:srgbClr val="0066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enquêtes sur les prix des articles représentant les principales composantes du PIB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1951" y="4522541"/>
            <a:ext cx="1421406" cy="875973"/>
          </a:xfrm>
          <a:prstGeom prst="rect">
            <a:avLst/>
          </a:prstGeom>
          <a:solidFill>
            <a:srgbClr val="0066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Travaux de la Comptabilité Nationale</a:t>
            </a:r>
          </a:p>
        </p:txBody>
      </p:sp>
    </p:spTree>
    <p:extLst>
      <p:ext uri="{BB962C8B-B14F-4D97-AF65-F5344CB8AC3E}">
        <p14:creationId xmlns:p14="http://schemas.microsoft.com/office/powerpoint/2010/main" val="15498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039" y="220361"/>
            <a:ext cx="7549005" cy="707473"/>
          </a:xfrm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b="1">
                <a:solidFill>
                  <a:srgbClr val="006600"/>
                </a:solidFill>
              </a:rPr>
              <a:t>B.2. Cadres Opérationnels: SCN 2008 comme cadre de Référence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998289" y="2089553"/>
            <a:ext cx="150332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Optique Production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589" y="2089553"/>
            <a:ext cx="1503329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Optique revenue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2122" y="2089553"/>
            <a:ext cx="1503329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Optique Dépense</a:t>
            </a:r>
          </a:p>
        </p:txBody>
      </p:sp>
      <p:sp>
        <p:nvSpPr>
          <p:cNvPr id="8" name="Equal 7"/>
          <p:cNvSpPr/>
          <p:nvPr/>
        </p:nvSpPr>
        <p:spPr>
          <a:xfrm>
            <a:off x="2912004" y="2355209"/>
            <a:ext cx="457200" cy="457200"/>
          </a:xfrm>
          <a:prstGeom prst="mathEqual">
            <a:avLst/>
          </a:prstGeom>
          <a:solidFill>
            <a:schemeClr val="bg1">
              <a:lumMod val="75000"/>
            </a:schemeClr>
          </a:solidFill>
          <a:ln w="6350"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5693304" y="2355209"/>
            <a:ext cx="457200" cy="457200"/>
          </a:xfrm>
          <a:prstGeom prst="mathEqual">
            <a:avLst/>
          </a:prstGeom>
          <a:solidFill>
            <a:schemeClr val="bg1">
              <a:lumMod val="75000"/>
            </a:schemeClr>
          </a:solidFill>
          <a:ln w="6350"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4294967295"/>
          </p:nvPr>
        </p:nvSpPr>
        <p:spPr>
          <a:xfrm>
            <a:off x="1000202" y="3121849"/>
            <a:ext cx="6182488" cy="3037868"/>
          </a:xfrm>
          <a:prstGeom prst="rect">
            <a:avLst/>
          </a:prstGeom>
        </p:spPr>
        <p:txBody>
          <a:bodyPr/>
          <a:lstStyle/>
          <a:p>
            <a:r>
              <a:rPr lang="fr-FR" sz="2000"/>
              <a:t>Optique Production</a:t>
            </a:r>
          </a:p>
          <a:p>
            <a:r>
              <a:rPr lang="fr-FR" sz="2000"/>
              <a:t>Optique Revenue</a:t>
            </a:r>
          </a:p>
          <a:p>
            <a:r>
              <a:rPr lang="fr-FR"/>
              <a:t>Optique Dépense</a:t>
            </a:r>
          </a:p>
          <a:p>
            <a:pPr lvl="1"/>
            <a:r>
              <a:rPr lang="fr-FR" sz="1800"/>
              <a:t>Valeur des dépenses de la consommation finale des ménages, des ISBLSM, du Gouvernement augmenté de la formation brute du Capital et </a:t>
            </a:r>
            <a:r>
              <a:rPr lang="fr-FR"/>
              <a:t>du solde commercial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8174" y="1974803"/>
            <a:ext cx="4544860" cy="12180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ight Arrow 3"/>
          <p:cNvSpPr/>
          <p:nvPr/>
        </p:nvSpPr>
        <p:spPr>
          <a:xfrm>
            <a:off x="4466674" y="5478212"/>
            <a:ext cx="734089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228491" y="5473747"/>
            <a:ext cx="284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C00000"/>
                </a:solidFill>
              </a:rPr>
              <a:t> Classification du PCI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2895600" y="6090044"/>
            <a:ext cx="3124200" cy="767956"/>
            <a:chOff x="2895600" y="6090044"/>
            <a:chExt cx="3124200" cy="767956"/>
          </a:xfrm>
        </p:grpSpPr>
        <p:sp>
          <p:nvSpPr>
            <p:cNvPr id="14" name="Rectangle 13"/>
            <p:cNvSpPr/>
            <p:nvPr/>
          </p:nvSpPr>
          <p:spPr>
            <a:xfrm>
              <a:off x="2895600" y="6090044"/>
              <a:ext cx="3124200" cy="767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766" y="6090044"/>
              <a:ext cx="2727869" cy="68196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47039" y="1141246"/>
            <a:ext cx="2634969" cy="657792"/>
          </a:xfrm>
          <a:prstGeom prst="rect">
            <a:avLst/>
          </a:prstGeom>
          <a:solidFill>
            <a:srgbClr val="4B808F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bg1"/>
                </a:solidFill>
                <a:latin typeface="+mj-lt"/>
              </a:rPr>
              <a:t>3 approaches d’estimation du PIB</a:t>
            </a:r>
          </a:p>
        </p:txBody>
      </p:sp>
    </p:spTree>
    <p:extLst>
      <p:ext uri="{BB962C8B-B14F-4D97-AF65-F5344CB8AC3E}">
        <p14:creationId xmlns:p14="http://schemas.microsoft.com/office/powerpoint/2010/main" val="2568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80" y="220361"/>
            <a:ext cx="8860054" cy="818219"/>
          </a:xfrm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b="1" dirty="0">
                <a:solidFill>
                  <a:srgbClr val="006600"/>
                </a:solidFill>
              </a:rPr>
              <a:t>B.2. Cadres Opérationnels: classifications Internationales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628" y="5172484"/>
            <a:ext cx="4607936" cy="622781"/>
          </a:xfrm>
          <a:prstGeom prst="rect">
            <a:avLst/>
          </a:prstGeom>
          <a:solidFill>
            <a:srgbClr val="4B808F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bg1"/>
                </a:solidFill>
                <a:latin typeface="+mj-lt"/>
              </a:rPr>
              <a:t>FORMATION BRUTE DU CAPITAL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625" y="5869728"/>
            <a:ext cx="4607939" cy="577004"/>
          </a:xfrm>
          <a:prstGeom prst="rect">
            <a:avLst/>
          </a:prstGeom>
          <a:solidFill>
            <a:srgbClr val="4B808F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bg1"/>
                </a:solidFill>
                <a:latin typeface="+mj-lt"/>
              </a:rPr>
              <a:t>SOLDE DES EXPORTATIONS ET DES IMPORTATIONS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69466" y="1864087"/>
            <a:ext cx="3597531" cy="8330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  <a:latin typeface="+mj-lt"/>
              </a:rPr>
              <a:t>COICOP</a:t>
            </a:r>
          </a:p>
          <a:p>
            <a:pPr algn="ctr"/>
            <a:r>
              <a:rPr lang="fr-FR" b="1">
                <a:solidFill>
                  <a:schemeClr val="tx1"/>
                </a:solidFill>
                <a:latin typeface="+mj-lt"/>
              </a:rPr>
              <a:t>(Classification de la Consommation Individuelle par Objectif</a:t>
            </a:r>
            <a:r>
              <a:rPr lang="fr-FR">
                <a:solidFill>
                  <a:schemeClr val="tx1"/>
                </a:solidFill>
                <a:latin typeface="+mj-lt"/>
              </a:rPr>
              <a:t>)</a:t>
            </a:r>
            <a:endParaRPr lang="fr-FR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7933" y="2793249"/>
            <a:ext cx="3589064" cy="9222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  <a:latin typeface="+mj-lt"/>
              </a:rPr>
              <a:t>COPNI (C</a:t>
            </a:r>
            <a:r>
              <a:rPr lang="fr-FR">
                <a:solidFill>
                  <a:schemeClr val="tx1"/>
                </a:solidFill>
                <a:latin typeface="+mj-lt"/>
              </a:rPr>
              <a:t>lassification des </a:t>
            </a:r>
            <a:r>
              <a:rPr lang="fr-FR" b="1">
                <a:solidFill>
                  <a:schemeClr val="tx1"/>
                </a:solidFill>
                <a:latin typeface="+mj-lt"/>
              </a:rPr>
              <a:t>I</a:t>
            </a:r>
            <a:r>
              <a:rPr lang="fr-FR">
                <a:solidFill>
                  <a:schemeClr val="tx1"/>
                </a:solidFill>
                <a:latin typeface="+mj-lt"/>
              </a:rPr>
              <a:t>nstitutions</a:t>
            </a:r>
            <a:r>
              <a:rPr lang="fr-FR" b="1">
                <a:solidFill>
                  <a:schemeClr val="tx1"/>
                </a:solidFill>
                <a:latin typeface="+mj-lt"/>
              </a:rPr>
              <a:t> </a:t>
            </a:r>
            <a:r>
              <a:rPr lang="fr-FR">
                <a:solidFill>
                  <a:schemeClr val="tx1"/>
                </a:solidFill>
                <a:latin typeface="+mj-lt"/>
              </a:rPr>
              <a:t>à but non lucratif au service des ménages)</a:t>
            </a:r>
            <a:endParaRPr lang="fr-FR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9467" y="3792999"/>
            <a:ext cx="3597530" cy="12147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  <a:latin typeface="+mj-lt"/>
              </a:rPr>
              <a:t>COFOG (C</a:t>
            </a:r>
            <a:r>
              <a:rPr lang="fr-FR">
                <a:solidFill>
                  <a:schemeClr val="tx1"/>
                </a:solidFill>
                <a:latin typeface="+mj-lt"/>
              </a:rPr>
              <a:t>lassification </a:t>
            </a:r>
            <a:r>
              <a:rPr lang="fr-FR" b="1">
                <a:solidFill>
                  <a:schemeClr val="tx1"/>
                </a:solidFill>
                <a:latin typeface="+mj-lt"/>
              </a:rPr>
              <a:t>des F</a:t>
            </a:r>
            <a:r>
              <a:rPr lang="fr-FR">
                <a:solidFill>
                  <a:schemeClr val="tx1"/>
                </a:solidFill>
                <a:latin typeface="+mj-lt"/>
              </a:rPr>
              <a:t>onctions des administrations publiques)</a:t>
            </a:r>
            <a:endParaRPr lang="fr-FR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69467" y="5123911"/>
            <a:ext cx="3597530" cy="5780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  <a:latin typeface="+mj-lt"/>
              </a:rPr>
              <a:t>CPA (C</a:t>
            </a:r>
            <a:r>
              <a:rPr lang="fr-FR">
                <a:solidFill>
                  <a:schemeClr val="tx1"/>
                </a:solidFill>
                <a:latin typeface="+mj-lt"/>
              </a:rPr>
              <a:t>lassification des </a:t>
            </a:r>
            <a:r>
              <a:rPr lang="fr-FR" b="1">
                <a:solidFill>
                  <a:schemeClr val="tx1"/>
                </a:solidFill>
                <a:latin typeface="+mj-lt"/>
              </a:rPr>
              <a:t>P</a:t>
            </a:r>
            <a:r>
              <a:rPr lang="fr-FR">
                <a:solidFill>
                  <a:schemeClr val="tx1"/>
                </a:solidFill>
                <a:latin typeface="+mj-lt"/>
              </a:rPr>
              <a:t>roduits par </a:t>
            </a:r>
            <a:r>
              <a:rPr lang="fr-FR" b="1">
                <a:solidFill>
                  <a:schemeClr val="tx1"/>
                </a:solidFill>
                <a:latin typeface="+mj-lt"/>
              </a:rPr>
              <a:t>A</a:t>
            </a:r>
            <a:r>
              <a:rPr lang="fr-FR">
                <a:solidFill>
                  <a:schemeClr val="tx1"/>
                </a:solidFill>
                <a:latin typeface="+mj-lt"/>
              </a:rPr>
              <a:t>ctivité)</a:t>
            </a:r>
            <a:endParaRPr lang="fr-FR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2163" y="1833648"/>
            <a:ext cx="4607936" cy="649017"/>
          </a:xfrm>
          <a:prstGeom prst="rect">
            <a:avLst/>
          </a:prstGeom>
          <a:solidFill>
            <a:srgbClr val="4B808F"/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bg1"/>
                </a:solidFill>
                <a:latin typeface="+mj-lt"/>
              </a:rPr>
              <a:t>DEPENSES DE CONSOMMATION INDIVIDUELLE DES MENAGES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2162" y="2610918"/>
            <a:ext cx="4607937" cy="911903"/>
          </a:xfrm>
          <a:prstGeom prst="rect">
            <a:avLst/>
          </a:prstGeom>
          <a:solidFill>
            <a:srgbClr val="4B808F"/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>
                <a:solidFill>
                  <a:schemeClr val="bg1"/>
                </a:solidFill>
                <a:latin typeface="+mj-lt"/>
              </a:rPr>
              <a:t>DEPENSES DE CONSOMMATION INDIVIDUELLE DES ISBLSM</a:t>
            </a:r>
          </a:p>
          <a:p>
            <a:r>
              <a:rPr lang="fr-FR" sz="1600">
                <a:solidFill>
                  <a:schemeClr val="bg1"/>
                </a:solidFill>
                <a:latin typeface="+mj-lt"/>
              </a:rPr>
              <a:t>(Institution sans but lucrative au service des ménages)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631" y="3637906"/>
            <a:ext cx="4607936" cy="609600"/>
          </a:xfrm>
          <a:prstGeom prst="rect">
            <a:avLst/>
          </a:prstGeom>
          <a:solidFill>
            <a:srgbClr val="4B808F"/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bg1"/>
                </a:solidFill>
              </a:rPr>
              <a:t>DEPENSES DE CONSOMMATION INDIVIDUELLE DES ADMINISTRATIONS PUBLIQUES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9097" y="4401531"/>
            <a:ext cx="4607936" cy="657792"/>
          </a:xfrm>
          <a:prstGeom prst="rect">
            <a:avLst/>
          </a:prstGeom>
          <a:solidFill>
            <a:srgbClr val="4B808F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bg1"/>
                </a:solidFill>
              </a:rPr>
              <a:t>DEPENSES DE CONSOMMATION COLLECTIVE DES ADMINISTRATIONS PUBLIQUES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77033" y="2292483"/>
            <a:ext cx="600900" cy="691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77033" y="3210104"/>
            <a:ext cx="600900" cy="691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77033" y="5444925"/>
            <a:ext cx="600900" cy="691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7033" y="3957876"/>
            <a:ext cx="600900" cy="31540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60099" y="4562274"/>
            <a:ext cx="600900" cy="23479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2163" y="1195376"/>
            <a:ext cx="4607936" cy="48147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accent6">
                    <a:lumMod val="75000"/>
                  </a:schemeClr>
                </a:solidFill>
                <a:latin typeface="+mj-lt"/>
              </a:rPr>
              <a:t>PCI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60999" y="1216231"/>
            <a:ext cx="3429000" cy="500271"/>
          </a:xfrm>
          <a:prstGeom prst="roundRect">
            <a:avLst/>
          </a:prstGeom>
          <a:solidFill>
            <a:schemeClr val="tx1"/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accent2">
                    <a:lumMod val="20000"/>
                    <a:lumOff val="80000"/>
                  </a:schemeClr>
                </a:solidFill>
              </a:rPr>
              <a:t>Classification </a:t>
            </a:r>
            <a:r>
              <a:rPr lang="fr-FR" b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Internationale</a:t>
            </a:r>
          </a:p>
        </p:txBody>
      </p:sp>
    </p:spTree>
    <p:extLst>
      <p:ext uri="{BB962C8B-B14F-4D97-AF65-F5344CB8AC3E}">
        <p14:creationId xmlns:p14="http://schemas.microsoft.com/office/powerpoint/2010/main" val="2788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928</Words>
  <Application>Microsoft Office PowerPoint</Application>
  <PresentationFormat>Affichage à l'écran (4:3)</PresentationFormat>
  <Paragraphs>172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ＭＳ Ｐゴシック</vt:lpstr>
      <vt:lpstr>Arial</vt:lpstr>
      <vt:lpstr>Arial Black</vt:lpstr>
      <vt:lpstr>Bookman Old Style</vt:lpstr>
      <vt:lpstr>Calibri</vt:lpstr>
      <vt:lpstr>Century</vt:lpstr>
      <vt:lpstr>Times New Roman</vt:lpstr>
      <vt:lpstr>Tw Cen MT</vt:lpstr>
      <vt:lpstr>Verdana</vt:lpstr>
      <vt:lpstr>Wingdings</vt:lpstr>
      <vt:lpstr>Office Theme</vt:lpstr>
      <vt:lpstr>1_Office Theme</vt:lpstr>
      <vt:lpstr>  </vt:lpstr>
      <vt:lpstr>Plan</vt:lpstr>
      <vt:lpstr>A. Introduction</vt:lpstr>
      <vt:lpstr>B. Cadres de mise en œuvre du PCI</vt:lpstr>
      <vt:lpstr>B.1. Cadre Institutionnel</vt:lpstr>
      <vt:lpstr>B.1. Cadre institutionnel: flux de travail du PCI</vt:lpstr>
      <vt:lpstr>Présentation PowerPoint</vt:lpstr>
      <vt:lpstr>B.2. Cadres Opérationnels: SCN 2008 comme cadre de Référence</vt:lpstr>
      <vt:lpstr>B.2. Cadres Opérationnels: classifications Internationales</vt:lpstr>
      <vt:lpstr>Présentation PowerPoint</vt:lpstr>
      <vt:lpstr>B.2. Cadres Opérationnels: Résumé des révisions de la classification</vt:lpstr>
      <vt:lpstr>Présentation PowerPoint</vt:lpstr>
      <vt:lpstr>Présentation PowerPoint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Marko Rissanen</dc:creator>
  <cp:lastModifiedBy>Symphorien Tabo</cp:lastModifiedBy>
  <cp:revision>493</cp:revision>
  <cp:lastPrinted>2016-03-08T20:20:38Z</cp:lastPrinted>
  <dcterms:created xsi:type="dcterms:W3CDTF">2015-03-19T17:34:35Z</dcterms:created>
  <dcterms:modified xsi:type="dcterms:W3CDTF">2017-10-11T08:33:26Z</dcterms:modified>
</cp:coreProperties>
</file>