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59" r:id="rId3"/>
    <p:sldId id="263" r:id="rId4"/>
    <p:sldId id="267" r:id="rId5"/>
    <p:sldId id="278" r:id="rId6"/>
    <p:sldId id="279" r:id="rId7"/>
    <p:sldId id="280" r:id="rId8"/>
    <p:sldId id="283" r:id="rId9"/>
    <p:sldId id="284" r:id="rId10"/>
    <p:sldId id="270" r:id="rId11"/>
    <p:sldId id="282" r:id="rId12"/>
    <p:sldId id="27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DOCS%20TRAVAIL%20CNT\ETALONNAGES\cahier%20&#233;talonnage%20primai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DOCS%20TRAVAIL%20CNT\ETALONNAGES\cahier%20&#233;talonnage%20primair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B\Desktop\CNT\DOCS%20TRAVAIL%20CNT\ETALONNAGES\cahier%20&#233;talonnage%20primai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1"/>
          <c:order val="1"/>
          <c:tx>
            <c:strRef>
              <c:f>AGRICULTURE!$F$1</c:f>
              <c:strCache>
                <c:ptCount val="1"/>
                <c:pt idx="0">
                  <c:v>PLUIE</c:v>
                </c:pt>
              </c:strCache>
            </c:strRef>
          </c:tx>
          <c:spPr>
            <a:ln w="76200">
              <a:solidFill>
                <a:schemeClr val="accent6">
                  <a:lumMod val="75000"/>
                </a:schemeClr>
              </a:solidFill>
              <a:prstDash val="dash"/>
            </a:ln>
          </c:spPr>
          <c:marker>
            <c:symbol val="none"/>
          </c:marker>
          <c:cat>
            <c:numRef>
              <c:f>AGRICULTURE!$C$11:$C$17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AGRICULTURE!$F$11:$F$17</c:f>
              <c:numCache>
                <c:formatCode>General</c:formatCode>
                <c:ptCount val="7"/>
                <c:pt idx="0">
                  <c:v>3679.8923917816314</c:v>
                </c:pt>
                <c:pt idx="1">
                  <c:v>4093.9383333333353</c:v>
                </c:pt>
                <c:pt idx="2">
                  <c:v>3946.1240909090898</c:v>
                </c:pt>
                <c:pt idx="3">
                  <c:v>4326.8766666666697</c:v>
                </c:pt>
                <c:pt idx="4">
                  <c:v>3988.5016666666652</c:v>
                </c:pt>
                <c:pt idx="5">
                  <c:v>4432.2083333333312</c:v>
                </c:pt>
                <c:pt idx="6">
                  <c:v>5130.4671969696974</c:v>
                </c:pt>
              </c:numCache>
            </c:numRef>
          </c:val>
        </c:ser>
        <c:marker val="1"/>
        <c:axId val="44434560"/>
        <c:axId val="44436096"/>
      </c:lineChart>
      <c:lineChart>
        <c:grouping val="standard"/>
        <c:ser>
          <c:idx val="0"/>
          <c:order val="0"/>
          <c:tx>
            <c:strRef>
              <c:f>AGRICULTURE!$D$1</c:f>
              <c:strCache>
                <c:ptCount val="1"/>
                <c:pt idx="0">
                  <c:v>AGRICULTURE VIVRIERE</c:v>
                </c:pt>
              </c:strCache>
            </c:strRef>
          </c:tx>
          <c:spPr>
            <a:ln w="76200">
              <a:solidFill>
                <a:srgbClr val="00B050"/>
              </a:solidFill>
            </a:ln>
          </c:spPr>
          <c:marker>
            <c:symbol val="none"/>
          </c:marker>
          <c:cat>
            <c:numRef>
              <c:f>AGRICULTURE!$C$11:$C$17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AGRICULTURE!$D$11:$D$17</c:f>
              <c:numCache>
                <c:formatCode>0.00</c:formatCode>
                <c:ptCount val="7"/>
                <c:pt idx="0">
                  <c:v>261960</c:v>
                </c:pt>
                <c:pt idx="1">
                  <c:v>285418</c:v>
                </c:pt>
                <c:pt idx="2">
                  <c:v>316826.19737800217</c:v>
                </c:pt>
                <c:pt idx="3">
                  <c:v>329886.13417946687</c:v>
                </c:pt>
                <c:pt idx="4">
                  <c:v>411883.30810799182</c:v>
                </c:pt>
                <c:pt idx="5">
                  <c:v>434942.80248892721</c:v>
                </c:pt>
                <c:pt idx="6">
                  <c:v>489099.54069703654</c:v>
                </c:pt>
              </c:numCache>
            </c:numRef>
          </c:val>
        </c:ser>
        <c:marker val="1"/>
        <c:axId val="44451712"/>
        <c:axId val="44450176"/>
      </c:lineChart>
      <c:catAx>
        <c:axId val="44434560"/>
        <c:scaling>
          <c:orientation val="minMax"/>
        </c:scaling>
        <c:axPos val="b"/>
        <c:minorGridlines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fr-FR"/>
          </a:p>
        </c:txPr>
        <c:crossAx val="44436096"/>
        <c:crosses val="autoZero"/>
        <c:auto val="1"/>
        <c:lblAlgn val="ctr"/>
        <c:lblOffset val="100"/>
      </c:catAx>
      <c:valAx>
        <c:axId val="4443609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fr-FR"/>
          </a:p>
        </c:txPr>
        <c:crossAx val="44434560"/>
        <c:crosses val="autoZero"/>
        <c:crossBetween val="between"/>
      </c:valAx>
      <c:valAx>
        <c:axId val="44450176"/>
        <c:scaling>
          <c:orientation val="minMax"/>
        </c:scaling>
        <c:axPos val="r"/>
        <c:numFmt formatCode="0" sourceLinked="0"/>
        <c:tickLblPos val="nextTo"/>
        <c:txPr>
          <a:bodyPr/>
          <a:lstStyle/>
          <a:p>
            <a:pPr>
              <a:defRPr sz="1400" b="1"/>
            </a:pPr>
            <a:endParaRPr lang="fr-FR"/>
          </a:p>
        </c:txPr>
        <c:crossAx val="44451712"/>
        <c:crosses val="max"/>
        <c:crossBetween val="between"/>
      </c:valAx>
      <c:catAx>
        <c:axId val="44451712"/>
        <c:scaling>
          <c:orientation val="minMax"/>
        </c:scaling>
        <c:delete val="1"/>
        <c:axPos val="b"/>
        <c:numFmt formatCode="General" sourceLinked="1"/>
        <c:tickLblPos val="nextTo"/>
        <c:crossAx val="44450176"/>
        <c:crosses val="autoZero"/>
        <c:auto val="1"/>
        <c:lblAlgn val="ctr"/>
        <c:lblOffset val="100"/>
      </c:catAx>
    </c:plotArea>
    <c:legend>
      <c:legendPos val="t"/>
      <c:layout/>
      <c:txPr>
        <a:bodyPr/>
        <a:lstStyle/>
        <a:p>
          <a:pPr>
            <a:defRPr sz="1800" b="1"/>
          </a:pPr>
          <a:endParaRPr lang="fr-FR"/>
        </a:p>
      </c:txPr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lineChart>
        <c:grouping val="standard"/>
        <c:ser>
          <c:idx val="0"/>
          <c:order val="0"/>
          <c:tx>
            <c:strRef>
              <c:f>AGRICULTURE!$E$1</c:f>
              <c:strCache>
                <c:ptCount val="1"/>
                <c:pt idx="0">
                  <c:v>AGRICULTURE D'EXPORTATION</c:v>
                </c:pt>
              </c:strCache>
            </c:strRef>
          </c:tx>
          <c:spPr>
            <a:ln w="76200">
              <a:solidFill>
                <a:srgbClr val="002060"/>
              </a:solidFill>
            </a:ln>
          </c:spPr>
          <c:marker>
            <c:symbol val="none"/>
          </c:marker>
          <c:cat>
            <c:numRef>
              <c:f>AGRICULTURE!$C$11:$C$17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AGRICULTURE!$E$11:$E$17</c:f>
              <c:numCache>
                <c:formatCode>0</c:formatCode>
                <c:ptCount val="7"/>
                <c:pt idx="0">
                  <c:v>101542</c:v>
                </c:pt>
                <c:pt idx="1">
                  <c:v>98786</c:v>
                </c:pt>
                <c:pt idx="2">
                  <c:v>87398.897954768923</c:v>
                </c:pt>
                <c:pt idx="3">
                  <c:v>64577.324049888783</c:v>
                </c:pt>
                <c:pt idx="4">
                  <c:v>66518.562090720879</c:v>
                </c:pt>
                <c:pt idx="5">
                  <c:v>74307.282389631509</c:v>
                </c:pt>
                <c:pt idx="6">
                  <c:v>86974.243864006174</c:v>
                </c:pt>
              </c:numCache>
            </c:numRef>
          </c:val>
        </c:ser>
        <c:marker val="1"/>
        <c:axId val="44676224"/>
        <c:axId val="44677760"/>
      </c:lineChart>
      <c:lineChart>
        <c:grouping val="standard"/>
        <c:ser>
          <c:idx val="1"/>
          <c:order val="1"/>
          <c:tx>
            <c:strRef>
              <c:f>AGRICULTURE!$G$1</c:f>
              <c:strCache>
                <c:ptCount val="1"/>
                <c:pt idx="0">
                  <c:v>EXPORT COTON (POIDS)</c:v>
                </c:pt>
              </c:strCache>
            </c:strRef>
          </c:tx>
          <c:spPr>
            <a:ln w="76200">
              <a:prstDash val="dash"/>
            </a:ln>
          </c:spPr>
          <c:marker>
            <c:symbol val="none"/>
          </c:marker>
          <c:cat>
            <c:numRef>
              <c:f>AGRICULTURE!$C$11:$C$17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AGRICULTURE!$G$11:$G$17</c:f>
              <c:numCache>
                <c:formatCode>General</c:formatCode>
                <c:ptCount val="7"/>
                <c:pt idx="0">
                  <c:v>234795994</c:v>
                </c:pt>
                <c:pt idx="1">
                  <c:v>258829928</c:v>
                </c:pt>
                <c:pt idx="2">
                  <c:v>232123706</c:v>
                </c:pt>
                <c:pt idx="3">
                  <c:v>151514016</c:v>
                </c:pt>
                <c:pt idx="4">
                  <c:v>141747752</c:v>
                </c:pt>
                <c:pt idx="5">
                  <c:v>93782255</c:v>
                </c:pt>
                <c:pt idx="6">
                  <c:v>25109791</c:v>
                </c:pt>
              </c:numCache>
            </c:numRef>
          </c:val>
        </c:ser>
        <c:marker val="1"/>
        <c:axId val="44681088"/>
        <c:axId val="44679552"/>
      </c:lineChart>
      <c:catAx>
        <c:axId val="44676224"/>
        <c:scaling>
          <c:orientation val="minMax"/>
        </c:scaling>
        <c:axPos val="b"/>
        <c:minorGridlines/>
        <c:numFmt formatCode="General" sourceLinked="1"/>
        <c:tickLblPos val="nextTo"/>
        <c:crossAx val="44677760"/>
        <c:crosses val="autoZero"/>
        <c:auto val="1"/>
        <c:lblAlgn val="ctr"/>
        <c:lblOffset val="100"/>
      </c:catAx>
      <c:valAx>
        <c:axId val="44677760"/>
        <c:scaling>
          <c:orientation val="minMax"/>
        </c:scaling>
        <c:axPos val="l"/>
        <c:majorGridlines/>
        <c:numFmt formatCode="0" sourceLinked="1"/>
        <c:tickLblPos val="nextTo"/>
        <c:crossAx val="44676224"/>
        <c:crosses val="autoZero"/>
        <c:crossBetween val="between"/>
      </c:valAx>
      <c:valAx>
        <c:axId val="44679552"/>
        <c:scaling>
          <c:orientation val="minMax"/>
        </c:scaling>
        <c:axPos val="r"/>
        <c:numFmt formatCode="General" sourceLinked="1"/>
        <c:tickLblPos val="nextTo"/>
        <c:crossAx val="44681088"/>
        <c:crosses val="max"/>
        <c:crossBetween val="between"/>
      </c:valAx>
      <c:catAx>
        <c:axId val="44681088"/>
        <c:scaling>
          <c:orientation val="minMax"/>
        </c:scaling>
        <c:delete val="1"/>
        <c:axPos val="b"/>
        <c:numFmt formatCode="General" sourceLinked="1"/>
        <c:tickLblPos val="nextTo"/>
        <c:crossAx val="44679552"/>
        <c:crosses val="autoZero"/>
        <c:auto val="1"/>
        <c:lblAlgn val="ctr"/>
        <c:lblOffset val="100"/>
      </c:catAx>
    </c:plotArea>
    <c:legend>
      <c:legendPos val="t"/>
      <c:layout/>
    </c:legend>
    <c:plotVisOnly val="1"/>
  </c:chart>
  <c:spPr>
    <a:solidFill>
      <a:schemeClr val="lt1"/>
    </a:solidFill>
    <a:ln w="25400" cap="flat" cmpd="sng" algn="ctr">
      <a:solidFill>
        <a:schemeClr val="dk1"/>
      </a:solidFill>
      <a:prstDash val="solid"/>
    </a:ln>
    <a:effectLst/>
  </c:spPr>
  <c:txPr>
    <a:bodyPr/>
    <a:lstStyle/>
    <a:p>
      <a:pPr>
        <a:defRPr sz="1600" b="1"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lineChart>
        <c:grouping val="standard"/>
        <c:ser>
          <c:idx val="1"/>
          <c:order val="1"/>
          <c:tx>
            <c:strRef>
              <c:f>Feuil1!$F$5</c:f>
              <c:strCache>
                <c:ptCount val="1"/>
                <c:pt idx="0">
                  <c:v>Prod Coton</c:v>
                </c:pt>
              </c:strCache>
            </c:strRef>
          </c:tx>
          <c:spPr>
            <a:ln w="76200">
              <a:prstDash val="sysDash"/>
            </a:ln>
          </c:spPr>
          <c:marker>
            <c:symbol val="none"/>
          </c:marker>
          <c:cat>
            <c:numRef>
              <c:f>Feuil1!$D$6:$D$11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Feuil1!$F$6:$F$11</c:f>
              <c:numCache>
                <c:formatCode>#,##0</c:formatCode>
                <c:ptCount val="6"/>
                <c:pt idx="0">
                  <c:v>508536</c:v>
                </c:pt>
                <c:pt idx="1">
                  <c:v>398562</c:v>
                </c:pt>
                <c:pt idx="2">
                  <c:v>247584</c:v>
                </c:pt>
                <c:pt idx="3">
                  <c:v>190000</c:v>
                </c:pt>
                <c:pt idx="4">
                  <c:v>236400</c:v>
                </c:pt>
                <c:pt idx="5">
                  <c:v>261944</c:v>
                </c:pt>
              </c:numCache>
            </c:numRef>
          </c:val>
        </c:ser>
        <c:marker val="1"/>
        <c:axId val="84348928"/>
        <c:axId val="84694528"/>
      </c:lineChart>
      <c:lineChart>
        <c:grouping val="standard"/>
        <c:ser>
          <c:idx val="0"/>
          <c:order val="0"/>
          <c:tx>
            <c:strRef>
              <c:f>Feuil1!$E$5</c:f>
              <c:strCache>
                <c:ptCount val="1"/>
                <c:pt idx="0">
                  <c:v>VA Agri. Export</c:v>
                </c:pt>
              </c:strCache>
            </c:strRef>
          </c:tx>
          <c:spPr>
            <a:ln w="76200"/>
          </c:spPr>
          <c:marker>
            <c:symbol val="none"/>
          </c:marker>
          <c:cat>
            <c:numRef>
              <c:f>Feuil1!$D$6:$D$11</c:f>
              <c:numCache>
                <c:formatCode>General</c:formatCode>
                <c:ptCount val="6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</c:numCache>
            </c:numRef>
          </c:cat>
          <c:val>
            <c:numRef>
              <c:f>Feuil1!$E$6:$E$11</c:f>
              <c:numCache>
                <c:formatCode>0</c:formatCode>
                <c:ptCount val="6"/>
                <c:pt idx="0">
                  <c:v>98786</c:v>
                </c:pt>
                <c:pt idx="1">
                  <c:v>87398.897954768923</c:v>
                </c:pt>
                <c:pt idx="2">
                  <c:v>64577.324049888775</c:v>
                </c:pt>
                <c:pt idx="3">
                  <c:v>66518.562090720894</c:v>
                </c:pt>
                <c:pt idx="4">
                  <c:v>74307.282389631524</c:v>
                </c:pt>
                <c:pt idx="5">
                  <c:v>86974.243864006203</c:v>
                </c:pt>
              </c:numCache>
            </c:numRef>
          </c:val>
        </c:ser>
        <c:marker val="1"/>
        <c:axId val="84957056"/>
        <c:axId val="84955520"/>
      </c:lineChart>
      <c:catAx>
        <c:axId val="84348928"/>
        <c:scaling>
          <c:orientation val="minMax"/>
        </c:scaling>
        <c:axPos val="b"/>
        <c:minorGridlines/>
        <c:numFmt formatCode="General" sourceLinked="1"/>
        <c:tickLblPos val="nextTo"/>
        <c:crossAx val="84694528"/>
        <c:crosses val="autoZero"/>
        <c:auto val="1"/>
        <c:lblAlgn val="ctr"/>
        <c:lblOffset val="100"/>
      </c:catAx>
      <c:valAx>
        <c:axId val="84694528"/>
        <c:scaling>
          <c:orientation val="minMax"/>
        </c:scaling>
        <c:axPos val="l"/>
        <c:majorGridlines/>
        <c:numFmt formatCode="#,##0" sourceLinked="1"/>
        <c:tickLblPos val="nextTo"/>
        <c:crossAx val="84348928"/>
        <c:crosses val="autoZero"/>
        <c:crossBetween val="between"/>
      </c:valAx>
      <c:valAx>
        <c:axId val="84955520"/>
        <c:scaling>
          <c:orientation val="minMax"/>
        </c:scaling>
        <c:axPos val="r"/>
        <c:numFmt formatCode="0" sourceLinked="1"/>
        <c:tickLblPos val="nextTo"/>
        <c:crossAx val="84957056"/>
        <c:crosses val="max"/>
        <c:crossBetween val="between"/>
      </c:valAx>
      <c:catAx>
        <c:axId val="84957056"/>
        <c:scaling>
          <c:orientation val="minMax"/>
        </c:scaling>
        <c:delete val="1"/>
        <c:axPos val="b"/>
        <c:numFmt formatCode="General" sourceLinked="1"/>
        <c:tickLblPos val="nextTo"/>
        <c:crossAx val="84955520"/>
        <c:crosses val="autoZero"/>
        <c:auto val="1"/>
        <c:lblAlgn val="ctr"/>
        <c:lblOffset val="100"/>
      </c:catAx>
    </c:plotArea>
    <c:legend>
      <c:legendPos val="t"/>
      <c:layout/>
    </c:legend>
    <c:plotVisOnly val="1"/>
  </c:chart>
  <c:spPr>
    <a:solidFill>
      <a:schemeClr val="lt1"/>
    </a:solidFill>
    <a:ln w="25400" cap="flat" cmpd="sng" algn="ctr">
      <a:solidFill>
        <a:schemeClr val="accent4"/>
      </a:solidFill>
      <a:prstDash val="solid"/>
    </a:ln>
    <a:effectLst/>
  </c:spPr>
  <c:txPr>
    <a:bodyPr/>
    <a:lstStyle/>
    <a:p>
      <a:pPr>
        <a:defRPr sz="1500" b="1"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CF3EE-9C0F-4881-B4F7-9964616ACF63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E7FA8-7DED-41CA-A35A-EDB724A1DB1D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A38C9-B0E6-4C81-83C5-14087D02F7F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0D341-56F8-4113-9BAE-40204B5F9C07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11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12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3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4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5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6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7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8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9</a:t>
            </a:fld>
            <a:endParaRPr lang="en-US" alt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M" altLang="fr-F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A731DB-FAB2-4AB3-8B30-17B19C778054}" type="slidenum">
              <a:rPr lang="en-US" altLang="fr-FR" smtClean="0"/>
              <a:pPr/>
              <a:t>10</a:t>
            </a:fld>
            <a:endParaRPr lang="en-US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EDEA8-644E-428E-9C8C-715C69C5DEE4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B4318-066F-4045-9E6C-B7CD3B4E885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52400" y="152400"/>
            <a:ext cx="8610600" cy="304800"/>
            <a:chOff x="152400" y="152400"/>
            <a:chExt cx="8610600" cy="304800"/>
          </a:xfrm>
        </p:grpSpPr>
        <p:sp>
          <p:nvSpPr>
            <p:cNvPr id="5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pic>
        <p:nvPicPr>
          <p:cNvPr id="7" name="Picture 6" descr="LOGO AFRITAC Centre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548681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81963" y="533400"/>
            <a:ext cx="66198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11"/>
          <p:cNvSpPr txBox="1">
            <a:spLocks/>
          </p:cNvSpPr>
          <p:nvPr/>
        </p:nvSpPr>
        <p:spPr>
          <a:xfrm>
            <a:off x="142875" y="457200"/>
            <a:ext cx="8696325" cy="914400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100" b="1" dirty="0">
                <a:latin typeface="+mj-lt"/>
                <a:ea typeface="+mj-ea"/>
                <a:cs typeface="+mj-cs"/>
              </a:rPr>
              <a:t/>
            </a:r>
            <a:br>
              <a:rPr lang="fr-FR" sz="3100" b="1" dirty="0">
                <a:latin typeface="+mj-lt"/>
                <a:ea typeface="+mj-ea"/>
                <a:cs typeface="+mj-cs"/>
              </a:rPr>
            </a:br>
            <a:r>
              <a:rPr lang="en-US" sz="8000" b="1" dirty="0" smtClean="0">
                <a:latin typeface="+mn-lt"/>
                <a:cs typeface="+mn-cs"/>
              </a:rPr>
              <a:t>SEMINAIRE CONJOINT AFRITAC  CENTRE– AFRITAC OUEST 1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 smtClean="0"/>
              <a:t>Comptes Nationaux </a:t>
            </a:r>
            <a:r>
              <a:rPr lang="en-US" sz="8000" b="1" dirty="0" err="1" smtClean="0"/>
              <a:t>Trimestriels</a:t>
            </a:r>
            <a:r>
              <a:rPr lang="en-US" sz="8000" b="1" dirty="0" smtClean="0"/>
              <a:t> (CNT)</a:t>
            </a:r>
            <a:endParaRPr lang="en-US" sz="8000" b="1" dirty="0">
              <a:latin typeface="+mn-lt"/>
              <a:cs typeface="+mn-cs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fr-FR" sz="11200" dirty="0">
                <a:latin typeface="+mj-lt"/>
                <a:ea typeface="+mj-ea"/>
                <a:cs typeface="+mj-cs"/>
              </a:rPr>
              <a:t/>
            </a:r>
            <a:br>
              <a:rPr lang="fr-FR" sz="11200" dirty="0">
                <a:latin typeface="+mj-lt"/>
                <a:ea typeface="+mj-ea"/>
                <a:cs typeface="+mj-cs"/>
              </a:rPr>
            </a:br>
            <a:endParaRPr lang="fr-FR" sz="11200" dirty="0">
              <a:latin typeface="+mj-lt"/>
              <a:ea typeface="+mj-ea"/>
              <a:cs typeface="+mj-cs"/>
            </a:endParaRPr>
          </a:p>
        </p:txBody>
      </p:sp>
      <p:sp>
        <p:nvSpPr>
          <p:cNvPr id="10" name="Subtitle 2"/>
          <p:cNvSpPr>
            <a:spLocks noGrp="1"/>
          </p:cNvSpPr>
          <p:nvPr>
            <p:ph type="ctrTitle"/>
          </p:nvPr>
        </p:nvSpPr>
        <p:spPr/>
        <p:txBody>
          <a:bodyPr/>
          <a:lstStyle>
            <a:lvl1pPr>
              <a:defRPr/>
            </a:lvl1pPr>
          </a:lstStyle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fr-FR" altLang="fr-FR" sz="2800" b="1" dirty="0" smtClean="0">
                <a:latin typeface="Calibri" pitchFamily="34" charset="0"/>
              </a:rPr>
              <a:t>METHODOLOGIE DES BRANCHES</a:t>
            </a:r>
          </a:p>
        </p:txBody>
      </p:sp>
      <p:sp>
        <p:nvSpPr>
          <p:cNvPr id="11" name="Subtitle 2"/>
          <p:cNvSpPr txBox="1">
            <a:spLocks noGrp="1"/>
          </p:cNvSpPr>
          <p:nvPr>
            <p:ph type="subTitle" idx="1"/>
          </p:nvPr>
        </p:nvSpPr>
        <p:spPr bwMode="auto">
          <a:xfrm>
            <a:off x="1371600" y="3429000"/>
            <a:ext cx="6781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/>
            <a:r>
              <a:rPr lang="fr-FR" altLang="fr-FR" sz="2800" b="1" dirty="0">
                <a:solidFill>
                  <a:schemeClr val="accent1"/>
                </a:solidFill>
                <a:latin typeface="Calibri" pitchFamily="34" charset="0"/>
              </a:rPr>
              <a:t>Institut national de la statistique du </a:t>
            </a:r>
            <a:r>
              <a:rPr lang="fr-FR" altLang="fr-FR" sz="2800" b="1" dirty="0" smtClean="0">
                <a:solidFill>
                  <a:schemeClr val="accent1"/>
                </a:solidFill>
                <a:latin typeface="Calibri" pitchFamily="34" charset="0"/>
              </a:rPr>
              <a:t>Mali</a:t>
            </a:r>
          </a:p>
          <a:p>
            <a:pPr algn="ctr"/>
            <a:endParaRPr lang="fr-FR" altLang="fr-FR" sz="2800" b="1" dirty="0">
              <a:solidFill>
                <a:schemeClr val="accent1"/>
              </a:solidFill>
              <a:latin typeface="Calibri" pitchFamily="34" charset="0"/>
            </a:endParaRPr>
          </a:p>
          <a:p>
            <a:pPr algn="ctr"/>
            <a:endParaRPr lang="fr-FR" altLang="fr-FR" sz="1100" b="1" dirty="0">
              <a:solidFill>
                <a:srgbClr val="00B050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fr-ML" altLang="fr-FR" sz="1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495800"/>
            <a:ext cx="9158288" cy="3698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 smtClean="0">
                <a:solidFill>
                  <a:schemeClr val="tx1"/>
                </a:solidFill>
              </a:rPr>
              <a:t>Méthodologie d’élaboration des CNT de l’Agriculture</a:t>
            </a:r>
            <a:endParaRPr lang="fr-FR" sz="1700" b="1" dirty="0">
              <a:solidFill>
                <a:schemeClr val="tx1"/>
              </a:solidFill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010400" y="533400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altLang="fr-FR" sz="1200" dirty="0">
                <a:latin typeface="Calibri" pitchFamily="34" charset="0"/>
              </a:rPr>
              <a:t>Par : ….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2"/>
          </p:nvPr>
        </p:nvSpPr>
        <p:spPr>
          <a:xfrm>
            <a:off x="2286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0310559-CA53-4CC6-B6FC-027D99C84AFE}" type="datetimeFigureOut">
              <a:rPr lang="en-US" smtClean="0"/>
              <a:pPr>
                <a:defRPr/>
              </a:pPr>
              <a:t>1/18/2015</a:t>
            </a:fld>
            <a:endParaRPr lang="en-US" dirty="0"/>
          </a:p>
        </p:txBody>
      </p:sp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7" name="Slide Number Placeholder 5"/>
          <p:cNvSpPr txBox="1">
            <a:spLocks/>
          </p:cNvSpPr>
          <p:nvPr/>
        </p:nvSpPr>
        <p:spPr>
          <a:xfrm>
            <a:off x="7696200" y="6400800"/>
            <a:ext cx="990600" cy="2285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4. Dispositif de collecte, de mise à jour et de validation des données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dispositif fonctionnel est déjà en place dans le cadre des travaux de la division de conjoncture;</a:t>
            </a:r>
          </a:p>
          <a:p>
            <a:r>
              <a:rPr lang="fr-FR" dirty="0" smtClean="0"/>
              <a:t>Réunion de validation par le comité national  des CNT</a:t>
            </a:r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0777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400" dirty="0" smtClean="0">
                <a:latin typeface="Calibri" pitchFamily="34" charset="0"/>
              </a:rPr>
              <a:t>5. Perspectives</a:t>
            </a:r>
            <a:endParaRPr lang="fr-FR" altLang="fr-FR" sz="14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Recherche de financement pour la réalisation de l’enquête sur les coûts de production trimestrielle des produits agricoles;</a:t>
            </a:r>
          </a:p>
          <a:p>
            <a:r>
              <a:rPr lang="fr-FR" dirty="0" smtClean="0"/>
              <a:t>Prise en compte des recommandations de SCN 2008 et de changement de base (2015) des CNA;</a:t>
            </a:r>
          </a:p>
          <a:p>
            <a:r>
              <a:rPr lang="fr-FR" dirty="0" smtClean="0"/>
              <a:t>Renforcer les relations avec la Direction Nationale de l’Agriculture</a:t>
            </a:r>
          </a:p>
          <a:p>
            <a:pPr>
              <a:buNone/>
            </a:pPr>
            <a:endParaRPr lang="fr-FR" altLang="fr-FR" sz="2000" dirty="0" smtClean="0">
              <a:solidFill>
                <a:srgbClr val="000000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524000" y="3352800"/>
            <a:ext cx="5562600" cy="369332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MERCI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69887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dirty="0">
                <a:latin typeface="Calibri" pitchFamily="34" charset="0"/>
              </a:rPr>
              <a:t>Plan de la présentation</a:t>
            </a:r>
            <a:endParaRPr lang="en-US" altLang="fr-FR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9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838200" y="1371600"/>
            <a:ext cx="76962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Synthèse de la méthode de calcul de la valeur ajoutée dans les CNA de la branche agriculture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Méthodologie de calcul de la VA de la branche agriculture dans les CNT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 smtClean="0">
                <a:latin typeface="Calibri" pitchFamily="34" charset="0"/>
              </a:rPr>
              <a:t>Tests </a:t>
            </a:r>
            <a:r>
              <a:rPr lang="fr-FR" altLang="fr-FR" sz="2400" dirty="0">
                <a:latin typeface="Calibri" pitchFamily="34" charset="0"/>
              </a:rPr>
              <a:t>d’étalonnage réalisés et leurs limites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Dispositif de collecte, de mise à jour et de validation des données</a:t>
            </a:r>
          </a:p>
          <a:p>
            <a:pPr marL="514350" indent="-514350" defTabSz="844550">
              <a:lnSpc>
                <a:spcPct val="90000"/>
              </a:lnSpc>
              <a:spcAft>
                <a:spcPct val="35000"/>
              </a:spcAft>
              <a:buFont typeface="Calibri" pitchFamily="34" charset="0"/>
              <a:buAutoNum type="arabicPeriod"/>
            </a:pPr>
            <a:r>
              <a:rPr lang="fr-FR" altLang="fr-FR" sz="2400" dirty="0">
                <a:latin typeface="Calibri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1. Synthèse de la méthode de calcul de la VA dans les CNA</a:t>
            </a:r>
            <a:endParaRPr lang="en-US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smtClean="0">
                <a:solidFill>
                  <a:schemeClr val="tx1"/>
                </a:solidFill>
              </a:rPr>
              <a:t>é</a:t>
            </a:r>
            <a:r>
              <a:rPr lang="en-US" sz="1000" dirty="0" err="1" smtClean="0">
                <a:solidFill>
                  <a:schemeClr val="tx1"/>
                </a:solidFill>
              </a:rPr>
              <a:t>thodes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228599" y="2057401"/>
          <a:ext cx="8458200" cy="3246705"/>
        </p:xfrm>
        <a:graphic>
          <a:graphicData uri="http://schemas.openxmlformats.org/drawingml/2006/table">
            <a:tbl>
              <a:tblPr/>
              <a:tblGrid>
                <a:gridCol w="1600201"/>
                <a:gridCol w="740503"/>
                <a:gridCol w="1211691"/>
                <a:gridCol w="898869"/>
                <a:gridCol w="2269205"/>
                <a:gridCol w="1737731"/>
              </a:tblGrid>
              <a:tr h="109168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Intitulé des branches CNA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de la VA dans le PIB (2004-2010)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Poids du secteur informel dans la branche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Source de données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Méthodologie d’estimation de la production et des CI, volume et valeur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Perspectives de développement des CNA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6603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 VIVRIERE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11%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EAC, OMA, IHPC, DNA, CMDT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nette = Production brute (1-taux de perte)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 par la méthode des coefficients technique de l’année n-1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Elargir le champ des produits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Utiliser les recommandations du SCN 2008 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99117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AGRICULTURE D’EXPORTATION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98,1%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altLang="fr-FR" dirty="0">
                <a:latin typeface="Calibri" pitchFamily="34" charset="0"/>
              </a:rPr>
              <a:t> </a:t>
            </a:r>
            <a:r>
              <a:rPr lang="fr-FR" altLang="fr-FR" dirty="0" smtClean="0">
                <a:latin typeface="Calibri" pitchFamily="34" charset="0"/>
              </a:rPr>
              <a:t>Branches correspondantes dans la nomenclature des activités des comptes nationaux annuels (CNA)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</a:t>
            </a:r>
            <a:r>
              <a:rPr lang="fr-FR" altLang="fr-FR" sz="1600" dirty="0" smtClean="0">
                <a:latin typeface="Calibri" pitchFamily="34" charset="0"/>
              </a:rPr>
              <a:t>agriculture dans </a:t>
            </a:r>
            <a:r>
              <a:rPr lang="fr-FR" altLang="fr-FR" sz="1600" dirty="0" smtClean="0">
                <a:latin typeface="Calibri" pitchFamily="34" charset="0"/>
              </a:rPr>
              <a:t>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graphicFrame>
        <p:nvGraphicFramePr>
          <p:cNvPr id="20" name="Tableau 1"/>
          <p:cNvGraphicFramePr>
            <a:graphicFrameLocks noGrp="1"/>
          </p:cNvGraphicFramePr>
          <p:nvPr/>
        </p:nvGraphicFramePr>
        <p:xfrm>
          <a:off x="381001" y="1981200"/>
          <a:ext cx="8381999" cy="4206248"/>
        </p:xfrm>
        <a:graphic>
          <a:graphicData uri="http://schemas.openxmlformats.org/drawingml/2006/table">
            <a:tbl>
              <a:tblPr/>
              <a:tblGrid>
                <a:gridCol w="1809751"/>
                <a:gridCol w="820005"/>
                <a:gridCol w="1465995"/>
                <a:gridCol w="1238250"/>
                <a:gridCol w="1428749"/>
                <a:gridCol w="1619249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Indicateurs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Nature (flux/stock/indice)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Fréquence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date de disponibilité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Forces 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Faiblesses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11582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Calendrier de production + Pluviométrie</a:t>
                      </a: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30 jours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Disposer d’un Indicateur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Coef</a:t>
                      </a:r>
                      <a:r>
                        <a:rPr kumimoji="0" lang="fr-FR" alt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. De détermination supérieur de 0.65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L’idéal serait de faire une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Enquête sur les coûts de production trimestrielle des produits agricoles</a:t>
                      </a: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Exportation de coton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30 jours après le mois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Présence d’un indicateur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Production de </a:t>
                      </a:r>
                      <a:r>
                        <a:rPr kumimoji="0" lang="fr-FR" alt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coton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Flux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Mensuelle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30 jours après le mois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Arial" panose="020B0604020202020204" pitchFamily="34" charset="0"/>
                        </a:rPr>
                        <a:t>Présence d’un indicateur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2.1 Liste des indicateurs potentiels</a:t>
            </a:r>
            <a:endParaRPr lang="en-US" altLang="fr-FR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…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space réservé du contenu 19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/>
          <a:lstStyle/>
          <a:p>
            <a:r>
              <a:rPr lang="fr-FR" dirty="0" smtClean="0"/>
              <a:t>Méthode d’étalonnage Calage en une étape : Méthode </a:t>
            </a:r>
            <a:r>
              <a:rPr lang="fr-FR" dirty="0" err="1" smtClean="0"/>
              <a:t>chow</a:t>
            </a:r>
            <a:r>
              <a:rPr lang="fr-FR" dirty="0" smtClean="0"/>
              <a:t>-Lin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Logiciel : ECOTRIM d’Eurostat qui utilise la méthode des moindres carrés généralisés (MCG) en une étape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2.2 Présentation des modèles éligible pour l’étalonnage </a:t>
            </a:r>
            <a:r>
              <a:rPr lang="fr-FR" altLang="fr-FR" sz="1100" dirty="0" smtClean="0">
                <a:latin typeface="Calibri" pitchFamily="34" charset="0"/>
              </a:rPr>
              <a:t>(avantage/inconvénients)</a:t>
            </a:r>
            <a:endParaRPr lang="en-US" altLang="fr-FR" sz="11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584775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2. Méthodologie de calcul de la VA de la branche agriculture dans les CNT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914400" y="1295400"/>
            <a:ext cx="7010400" cy="36933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dirty="0" smtClean="0">
                <a:latin typeface="Calibri" pitchFamily="34" charset="0"/>
              </a:rPr>
              <a:t>2.3 Préparation des fichiers</a:t>
            </a:r>
            <a:endParaRPr lang="en-US" altLang="fr-FR" sz="1100" dirty="0">
              <a:latin typeface="Calibri" pitchFamily="34" charset="0"/>
            </a:endParaRPr>
          </a:p>
        </p:txBody>
      </p:sp>
      <p:graphicFrame>
        <p:nvGraphicFramePr>
          <p:cNvPr id="17" name="Tableau 1"/>
          <p:cNvGraphicFramePr>
            <a:graphicFrameLocks noGrp="1"/>
          </p:cNvGraphicFramePr>
          <p:nvPr/>
        </p:nvGraphicFramePr>
        <p:xfrm>
          <a:off x="304800" y="2133600"/>
          <a:ext cx="8534400" cy="3474712"/>
        </p:xfrm>
        <a:graphic>
          <a:graphicData uri="http://schemas.openxmlformats.org/drawingml/2006/table">
            <a:tbl>
              <a:tblPr/>
              <a:tblGrid>
                <a:gridCol w="1471448"/>
                <a:gridCol w="1103586"/>
                <a:gridCol w="2174150"/>
                <a:gridCol w="1651616"/>
                <a:gridCol w="1066800"/>
                <a:gridCol w="1066800"/>
              </a:tblGrid>
              <a:tr h="5336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Liste des fichiers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Type (Excel, batch, texte)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Contenu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Résultats produits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Fichiers dépendants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Observations</a:t>
                      </a:r>
                    </a:p>
                  </a:txBody>
                  <a:tcPr marT="45722" marB="45722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9646"/>
                    </a:solidFill>
                  </a:tcPr>
                </a:tc>
              </a:tr>
              <a:tr h="29762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convertisseur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Convertir les données infra-annuelles à un niveau plus agrégé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Les indicateurs  infra-annuels sont annualisés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  <a:tr h="24308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Flow_agg_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La VA de  la branche de l’agriculture concernée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979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Flow_rel_</a:t>
                      </a: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Excel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L’indicateur  trimestriel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>
                      <a:noFill/>
                    </a:lnL>
                    <a:lnR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7964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FE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" y="1219200"/>
            <a:ext cx="830580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2000" b="1" dirty="0" smtClean="0">
                <a:latin typeface="Calibri" pitchFamily="34" charset="0"/>
              </a:rPr>
              <a:t>Agrégat annuel=VA AGRICULTURE VIVRIERE et  indicateur trimestriel=PLUIE </a:t>
            </a:r>
            <a:endParaRPr lang="en-US" altLang="fr-FR" sz="2000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990600" y="5791200"/>
            <a:ext cx="70104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2500" b="1" dirty="0" smtClean="0">
                <a:latin typeface="Calibri" pitchFamily="34" charset="0"/>
              </a:rPr>
              <a:t>R2 = </a:t>
            </a:r>
            <a:r>
              <a:rPr lang="fr-FR" sz="2500" b="1" dirty="0" smtClean="0"/>
              <a:t>0,65244382 </a:t>
            </a:r>
            <a:endParaRPr lang="en-US" altLang="fr-FR" sz="2500" b="1" dirty="0">
              <a:latin typeface="Calibri" pitchFamily="34" charset="0"/>
            </a:endParaRPr>
          </a:p>
        </p:txBody>
      </p:sp>
      <p:graphicFrame>
        <p:nvGraphicFramePr>
          <p:cNvPr id="17" name="Graphique 16"/>
          <p:cNvGraphicFramePr/>
          <p:nvPr/>
        </p:nvGraphicFramePr>
        <p:xfrm>
          <a:off x="152400" y="1752600"/>
          <a:ext cx="8610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" y="1143000"/>
            <a:ext cx="84582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2000" b="1" dirty="0" smtClean="0">
                <a:latin typeface="Calibri" pitchFamily="34" charset="0"/>
              </a:rPr>
              <a:t>Agrégat annuel=VA AGRICULTURE D’EXPORTATION et  indicateur </a:t>
            </a:r>
            <a:r>
              <a:rPr lang="fr-FR" altLang="fr-FR" sz="2000" b="1" dirty="0" smtClean="0">
                <a:latin typeface="Calibri" pitchFamily="34" charset="0"/>
              </a:rPr>
              <a:t>trimestriel=Exportation </a:t>
            </a:r>
            <a:r>
              <a:rPr lang="fr-FR" altLang="fr-FR" sz="2000" b="1" dirty="0" smtClean="0">
                <a:latin typeface="Calibri" pitchFamily="34" charset="0"/>
              </a:rPr>
              <a:t>DE COTON (POIDS)</a:t>
            </a:r>
            <a:endParaRPr lang="en-US" altLang="fr-FR" sz="2000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838200" y="5943600"/>
            <a:ext cx="7010400" cy="4770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2500" b="1" dirty="0" smtClean="0">
                <a:latin typeface="Calibri" pitchFamily="34" charset="0"/>
              </a:rPr>
              <a:t>R2 : </a:t>
            </a:r>
            <a:r>
              <a:rPr lang="fr-FR" sz="2500" b="1" dirty="0" smtClean="0"/>
              <a:t>0,24762734 </a:t>
            </a:r>
            <a:endParaRPr lang="en-US" altLang="fr-FR" sz="2500" b="1" dirty="0">
              <a:latin typeface="Calibri" pitchFamily="34" charset="0"/>
            </a:endParaRPr>
          </a:p>
        </p:txBody>
      </p:sp>
      <p:graphicFrame>
        <p:nvGraphicFramePr>
          <p:cNvPr id="21" name="Graphique 20"/>
          <p:cNvGraphicFramePr/>
          <p:nvPr/>
        </p:nvGraphicFramePr>
        <p:xfrm>
          <a:off x="381000" y="2057400"/>
          <a:ext cx="8153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6"/>
          <p:cNvSpPr/>
          <p:nvPr/>
        </p:nvSpPr>
        <p:spPr>
          <a:xfrm>
            <a:off x="1447800" y="6400800"/>
            <a:ext cx="7239000" cy="304800"/>
          </a:xfrm>
          <a:prstGeom prst="rect">
            <a:avLst/>
          </a:prstGeom>
          <a:solidFill>
            <a:srgbClr val="FFCD2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218" name="Rectangle 11"/>
          <p:cNvSpPr>
            <a:spLocks noChangeArrowheads="1"/>
          </p:cNvSpPr>
          <p:nvPr/>
        </p:nvSpPr>
        <p:spPr bwMode="auto">
          <a:xfrm>
            <a:off x="1676400" y="609600"/>
            <a:ext cx="5562600" cy="338554"/>
          </a:xfrm>
          <a:prstGeom prst="rect">
            <a:avLst/>
          </a:prstGeom>
          <a:solidFill>
            <a:srgbClr val="FFD243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1600" dirty="0" smtClean="0">
                <a:latin typeface="Calibri" pitchFamily="34" charset="0"/>
              </a:rPr>
              <a:t>3. Tests d’étalonnage réalisés et leurs limites</a:t>
            </a:r>
            <a:endParaRPr lang="fr-FR" altLang="fr-FR" sz="1600" dirty="0">
              <a:latin typeface="Calibri" pitchFamily="34" charset="0"/>
            </a:endParaRPr>
          </a:p>
        </p:txBody>
      </p:sp>
      <p:pic>
        <p:nvPicPr>
          <p:cNvPr id="7" name="Picture 6" descr="LOGO AFRITAC Centr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609600"/>
            <a:ext cx="64388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15200" y="609600"/>
            <a:ext cx="661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838200" y="228600"/>
            <a:ext cx="7162800" cy="304800"/>
            <a:chOff x="152400" y="152400"/>
            <a:chExt cx="8610600" cy="304800"/>
          </a:xfrm>
        </p:grpSpPr>
        <p:sp>
          <p:nvSpPr>
            <p:cNvPr id="10" name="Rectangle 14"/>
            <p:cNvSpPr/>
            <p:nvPr/>
          </p:nvSpPr>
          <p:spPr>
            <a:xfrm>
              <a:off x="152400" y="152400"/>
              <a:ext cx="6553200" cy="304800"/>
            </a:xfrm>
            <a:prstGeom prst="rect">
              <a:avLst/>
            </a:prstGeom>
            <a:solidFill>
              <a:schemeClr val="accent6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Rectangle 15"/>
            <p:cNvSpPr/>
            <p:nvPr/>
          </p:nvSpPr>
          <p:spPr>
            <a:xfrm>
              <a:off x="4499992" y="152400"/>
              <a:ext cx="4263008" cy="304800"/>
            </a:xfrm>
            <a:prstGeom prst="rect">
              <a:avLst/>
            </a:prstGeom>
            <a:solidFill>
              <a:srgbClr val="FFCD2F"/>
            </a:solidFill>
            <a:ln w="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4" name="Slide Number Placeholder 5"/>
          <p:cNvSpPr txBox="1">
            <a:spLocks/>
          </p:cNvSpPr>
          <p:nvPr/>
        </p:nvSpPr>
        <p:spPr>
          <a:xfrm>
            <a:off x="7924800" y="6400800"/>
            <a:ext cx="762000" cy="3048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9644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endParaRPr kumimoji="0" lang="en-US" altLang="fr-FR" sz="1200" b="1" i="0" u="none" strike="noStrike" kern="1200" cap="none" spc="0" normalizeH="0" baseline="0" noProof="0" dirty="0">
              <a:ln>
                <a:noFill/>
              </a:ln>
              <a:solidFill>
                <a:srgbClr val="009644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7"/>
          <p:cNvSpPr/>
          <p:nvPr/>
        </p:nvSpPr>
        <p:spPr>
          <a:xfrm>
            <a:off x="152400" y="6400800"/>
            <a:ext cx="1371600" cy="304800"/>
          </a:xfrm>
          <a:prstGeom prst="rect">
            <a:avLst/>
          </a:prstGeom>
          <a:solidFill>
            <a:srgbClr val="00964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447800" y="6400800"/>
            <a:ext cx="6172200" cy="304800"/>
          </a:xfrm>
        </p:spPr>
        <p:txBody>
          <a:bodyPr/>
          <a:lstStyle>
            <a:lvl1pPr>
              <a:defRPr b="1">
                <a:solidFill>
                  <a:srgbClr val="009644"/>
                </a:solidFill>
              </a:defRPr>
            </a:lvl1pPr>
          </a:lstStyle>
          <a:p>
            <a:pPr>
              <a:defRPr/>
            </a:pPr>
            <a:r>
              <a:rPr lang="en-US" sz="1000" dirty="0" smtClean="0">
                <a:solidFill>
                  <a:schemeClr val="tx1"/>
                </a:solidFill>
              </a:rPr>
              <a:t>Comptes nationaux </a:t>
            </a:r>
            <a:r>
              <a:rPr lang="en-US" sz="1000" dirty="0" err="1" smtClean="0">
                <a:solidFill>
                  <a:schemeClr val="tx1"/>
                </a:solidFill>
              </a:rPr>
              <a:t>trimestriels</a:t>
            </a:r>
            <a:r>
              <a:rPr lang="en-US" sz="1000" dirty="0" smtClean="0">
                <a:solidFill>
                  <a:schemeClr val="tx1"/>
                </a:solidFill>
              </a:rPr>
              <a:t> : </a:t>
            </a:r>
            <a:r>
              <a:rPr lang="en-US" sz="1000" dirty="0" err="1" smtClean="0">
                <a:solidFill>
                  <a:schemeClr val="tx1"/>
                </a:solidFill>
              </a:rPr>
              <a:t>Harmonisation</a:t>
            </a:r>
            <a:r>
              <a:rPr lang="en-US" sz="1000" dirty="0" smtClean="0">
                <a:solidFill>
                  <a:schemeClr val="tx1"/>
                </a:solidFill>
              </a:rPr>
              <a:t> des m</a:t>
            </a:r>
            <a:r>
              <a:rPr lang="fr-FR" sz="1000" dirty="0" err="1" smtClean="0">
                <a:solidFill>
                  <a:schemeClr val="tx1"/>
                </a:solidFill>
              </a:rPr>
              <a:t>ét</a:t>
            </a:r>
            <a:r>
              <a:rPr lang="en-US" sz="1000" dirty="0" err="1" smtClean="0">
                <a:solidFill>
                  <a:schemeClr val="tx1"/>
                </a:solidFill>
              </a:rPr>
              <a:t>hodes</a:t>
            </a:r>
            <a:r>
              <a:rPr lang="en-US" sz="1000" dirty="0" smtClean="0">
                <a:solidFill>
                  <a:schemeClr val="tx1"/>
                </a:solidFill>
              </a:rPr>
              <a:t> de travail et adoption des </a:t>
            </a:r>
            <a:r>
              <a:rPr lang="en-US" sz="1000" dirty="0" err="1" smtClean="0">
                <a:solidFill>
                  <a:schemeClr val="tx1"/>
                </a:solidFill>
              </a:rPr>
              <a:t>normes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internationales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52400" y="6400800"/>
            <a:ext cx="13003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fld id="{10310559-CA53-4CC6-B6FC-027D99C84AFE}" type="datetimeFigureOut">
              <a:rPr lang="en-US" sz="1000" smtClean="0"/>
              <a:pPr/>
              <a:t>1/18/2015</a:t>
            </a:fld>
            <a:endParaRPr lang="en-US" sz="10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381000" y="1219200"/>
            <a:ext cx="8458200" cy="70788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altLang="fr-FR" sz="2000" b="1" dirty="0" smtClean="0">
                <a:latin typeface="Calibri" pitchFamily="34" charset="0"/>
              </a:rPr>
              <a:t>Agrégat annuel=VA AGRICULTURE D’EXPORTATION et  indicateur trimestriel=PRODUCTION DE COTON (POIDS)</a:t>
            </a:r>
            <a:endParaRPr lang="en-US" altLang="fr-FR" sz="2000" b="1" dirty="0">
              <a:latin typeface="Calibri" pitchFamily="34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1219200" y="5943601"/>
            <a:ext cx="7010400" cy="49244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altLang="fr-FR" sz="2600" b="1" dirty="0" smtClean="0">
                <a:latin typeface="Calibri" pitchFamily="34" charset="0"/>
              </a:rPr>
              <a:t>R2= </a:t>
            </a:r>
            <a:r>
              <a:rPr lang="fr-FR" sz="2600" b="1" dirty="0" smtClean="0"/>
              <a:t>0,51478229 </a:t>
            </a:r>
            <a:endParaRPr lang="en-US" altLang="fr-FR" sz="2600" b="1" dirty="0">
              <a:latin typeface="Calibri" pitchFamily="34" charset="0"/>
            </a:endParaRPr>
          </a:p>
        </p:txBody>
      </p:sp>
      <p:graphicFrame>
        <p:nvGraphicFramePr>
          <p:cNvPr id="17" name="Graphique 16"/>
          <p:cNvGraphicFramePr/>
          <p:nvPr/>
        </p:nvGraphicFramePr>
        <p:xfrm>
          <a:off x="457200" y="1905000"/>
          <a:ext cx="8229600" cy="399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792</Words>
  <Application>Microsoft Office PowerPoint</Application>
  <PresentationFormat>Affichage à l'écran (4:3)</PresentationFormat>
  <Paragraphs>160</Paragraphs>
  <Slides>12</Slides>
  <Notes>11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Office Theme</vt:lpstr>
      <vt:lpstr>METHODOLOGIE DES BRANCHES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Company>International Monetary Fund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hgbossa</dc:creator>
  <cp:lastModifiedBy>IB</cp:lastModifiedBy>
  <cp:revision>82</cp:revision>
  <dcterms:created xsi:type="dcterms:W3CDTF">2014-11-21T10:25:01Z</dcterms:created>
  <dcterms:modified xsi:type="dcterms:W3CDTF">2015-01-18T19:31:20Z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83613359</vt:i4>
  </property>
  <property fmtid="{D5CDD505-2E9C-101B-9397-08002B2CF9AE}" pid="3" name="_NewReviewCycle">
    <vt:lpwstr/>
  </property>
  <property fmtid="{D5CDD505-2E9C-101B-9397-08002B2CF9AE}" pid="4" name="_EmailSubject">
    <vt:lpwstr>Séminaire comptes trimestriels a Bamako du 19 au 23 janvier 2015</vt:lpwstr>
  </property>
  <property fmtid="{D5CDD505-2E9C-101B-9397-08002B2CF9AE}" pid="5" name="_AuthorEmail">
    <vt:lpwstr>HGbossa@imf.org</vt:lpwstr>
  </property>
  <property fmtid="{D5CDD505-2E9C-101B-9397-08002B2CF9AE}" pid="6" name="_AuthorEmailDisplayName">
    <vt:lpwstr>Gbossa, Hubert</vt:lpwstr>
  </property>
</Properties>
</file>