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11"/>
  </p:notesMasterIdLst>
  <p:handoutMasterIdLst>
    <p:handoutMasterId r:id="rId12"/>
  </p:handoutMasterIdLst>
  <p:sldIdLst>
    <p:sldId id="298" r:id="rId2"/>
    <p:sldId id="313" r:id="rId3"/>
    <p:sldId id="318" r:id="rId4"/>
    <p:sldId id="314" r:id="rId5"/>
    <p:sldId id="315" r:id="rId6"/>
    <p:sldId id="308" r:id="rId7"/>
    <p:sldId id="316" r:id="rId8"/>
    <p:sldId id="317" r:id="rId9"/>
    <p:sldId id="302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urgmaj" initials="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EEB9"/>
    <a:srgbClr val="FFE181"/>
    <a:srgbClr val="FFD243"/>
    <a:srgbClr val="E5E5E9"/>
    <a:srgbClr val="E6E7E8"/>
    <a:srgbClr val="C9CB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 autoAdjust="0"/>
    <p:restoredTop sz="92899" autoAdjust="0"/>
  </p:normalViewPr>
  <p:slideViewPr>
    <p:cSldViewPr>
      <p:cViewPr>
        <p:scale>
          <a:sx n="80" d="100"/>
          <a:sy n="80" d="100"/>
        </p:scale>
        <p:origin x="-17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484" y="-9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1AB4F9-B7E5-4656-986D-E5E7239073FB}" type="doc">
      <dgm:prSet loTypeId="urn:microsoft.com/office/officeart/2005/8/layout/hList3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fr-FR"/>
        </a:p>
      </dgm:t>
    </dgm:pt>
    <dgm:pt modelId="{07871F55-8A1E-4F4C-8995-5E406AAC15C8}">
      <dgm:prSet phldrT="[Text]"/>
      <dgm:spPr>
        <a:solidFill>
          <a:srgbClr val="FFEEB9"/>
        </a:solidFill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AFRITAC Ouest et AFRISTAT : organisation régulière des séminaires de renforcement de capacités des pays dans l’utilisation d’ERETES pour</a:t>
          </a:r>
          <a:endParaRPr lang="fr-FR" dirty="0">
            <a:solidFill>
              <a:schemeClr val="tx1"/>
            </a:solidFill>
          </a:endParaRPr>
        </a:p>
      </dgm:t>
    </dgm:pt>
    <dgm:pt modelId="{E26B567E-8957-40C5-92F1-C9FE4A2D245D}" type="parTrans" cxnId="{093EB54E-6FE0-477B-BACB-2AD7C765D6F0}">
      <dgm:prSet/>
      <dgm:spPr/>
      <dgm:t>
        <a:bodyPr/>
        <a:lstStyle/>
        <a:p>
          <a:endParaRPr lang="fr-FR"/>
        </a:p>
      </dgm:t>
    </dgm:pt>
    <dgm:pt modelId="{FDB79199-1947-4B02-A40F-50A20DFA95CE}" type="sibTrans" cxnId="{093EB54E-6FE0-477B-BACB-2AD7C765D6F0}">
      <dgm:prSet/>
      <dgm:spPr/>
      <dgm:t>
        <a:bodyPr/>
        <a:lstStyle/>
        <a:p>
          <a:endParaRPr lang="fr-FR"/>
        </a:p>
      </dgm:t>
    </dgm:pt>
    <dgm:pt modelId="{98394823-5926-4EAE-9A2D-26BCF648A7CF}">
      <dgm:prSet phldrT="[Text]" custT="1"/>
      <dgm:spPr/>
      <dgm:t>
        <a:bodyPr/>
        <a:lstStyle/>
        <a:p>
          <a:r>
            <a:rPr lang="fr-FR" sz="1900" dirty="0" smtClean="0"/>
            <a:t>initier les nouveaux utilisateurs</a:t>
          </a:r>
          <a:endParaRPr lang="fr-FR" sz="1900" dirty="0"/>
        </a:p>
      </dgm:t>
    </dgm:pt>
    <dgm:pt modelId="{4DDC20AA-F180-4906-B5DE-7C86432CD42C}" type="parTrans" cxnId="{3F21D37A-0512-4499-84DC-824A5B883769}">
      <dgm:prSet/>
      <dgm:spPr/>
      <dgm:t>
        <a:bodyPr/>
        <a:lstStyle/>
        <a:p>
          <a:endParaRPr lang="fr-FR"/>
        </a:p>
      </dgm:t>
    </dgm:pt>
    <dgm:pt modelId="{0924E405-9E33-4A98-A111-D9C9702990A0}" type="sibTrans" cxnId="{3F21D37A-0512-4499-84DC-824A5B883769}">
      <dgm:prSet/>
      <dgm:spPr/>
      <dgm:t>
        <a:bodyPr/>
        <a:lstStyle/>
        <a:p>
          <a:endParaRPr lang="fr-FR"/>
        </a:p>
      </dgm:t>
    </dgm:pt>
    <dgm:pt modelId="{B3C944E8-859D-44B3-94A4-D2AA9A14A279}">
      <dgm:prSet custT="1"/>
      <dgm:spPr/>
      <dgm:t>
        <a:bodyPr/>
        <a:lstStyle/>
        <a:p>
          <a:r>
            <a:rPr lang="fr-FR" sz="1900" dirty="0" smtClean="0"/>
            <a:t>présenter les nouveaux outils</a:t>
          </a:r>
          <a:endParaRPr lang="fr-FR" sz="1900" dirty="0"/>
        </a:p>
      </dgm:t>
    </dgm:pt>
    <dgm:pt modelId="{CD90781A-49BA-4E07-8824-CB1790553F29}" type="parTrans" cxnId="{9FD3D5C2-EA79-42F7-984A-7FF5992D39E7}">
      <dgm:prSet/>
      <dgm:spPr/>
      <dgm:t>
        <a:bodyPr/>
        <a:lstStyle/>
        <a:p>
          <a:endParaRPr lang="fr-FR"/>
        </a:p>
      </dgm:t>
    </dgm:pt>
    <dgm:pt modelId="{30AECB3A-CB8F-4EE0-8299-66D88C4DC4BA}" type="sibTrans" cxnId="{9FD3D5C2-EA79-42F7-984A-7FF5992D39E7}">
      <dgm:prSet/>
      <dgm:spPr/>
      <dgm:t>
        <a:bodyPr/>
        <a:lstStyle/>
        <a:p>
          <a:endParaRPr lang="fr-FR"/>
        </a:p>
      </dgm:t>
    </dgm:pt>
    <dgm:pt modelId="{A7888741-F6BA-4182-9AF2-6E27593D5954}">
      <dgm:prSet custT="1"/>
      <dgm:spPr/>
      <dgm:t>
        <a:bodyPr/>
        <a:lstStyle/>
        <a:p>
          <a:r>
            <a:rPr lang="fr-FR" sz="1900" dirty="0" smtClean="0"/>
            <a:t>améliorer l’utilisation des outils avancés comme la programmation</a:t>
          </a:r>
          <a:endParaRPr lang="fr-FR" sz="1900" dirty="0"/>
        </a:p>
      </dgm:t>
    </dgm:pt>
    <dgm:pt modelId="{6D89EB01-7D3B-4AA4-9A64-19E8C7D03CF5}" type="parTrans" cxnId="{D9194368-78B6-4C86-AA7A-D51CCBC3D158}">
      <dgm:prSet/>
      <dgm:spPr/>
      <dgm:t>
        <a:bodyPr/>
        <a:lstStyle/>
        <a:p>
          <a:endParaRPr lang="fr-FR"/>
        </a:p>
      </dgm:t>
    </dgm:pt>
    <dgm:pt modelId="{39A42FD2-F604-476F-965A-103231D72EBA}" type="sibTrans" cxnId="{D9194368-78B6-4C86-AA7A-D51CCBC3D158}">
      <dgm:prSet/>
      <dgm:spPr/>
      <dgm:t>
        <a:bodyPr/>
        <a:lstStyle/>
        <a:p>
          <a:endParaRPr lang="fr-FR"/>
        </a:p>
      </dgm:t>
    </dgm:pt>
    <dgm:pt modelId="{D8855821-71AA-48D8-8A2C-DCDED2B29314}">
      <dgm:prSet custT="1"/>
      <dgm:spPr/>
      <dgm:t>
        <a:bodyPr/>
        <a:lstStyle/>
        <a:p>
          <a:r>
            <a:rPr lang="fr-FR" sz="1900" dirty="0" smtClean="0"/>
            <a:t>mutualiser les bonnes pratiques</a:t>
          </a:r>
          <a:endParaRPr lang="fr-FR" sz="1900" dirty="0"/>
        </a:p>
      </dgm:t>
    </dgm:pt>
    <dgm:pt modelId="{5ED424A6-EEAF-4B6F-A506-994E18271A20}" type="parTrans" cxnId="{D9820A43-831F-4EE3-AD03-D7EAE79F63DE}">
      <dgm:prSet/>
      <dgm:spPr/>
      <dgm:t>
        <a:bodyPr/>
        <a:lstStyle/>
        <a:p>
          <a:endParaRPr lang="fr-FR"/>
        </a:p>
      </dgm:t>
    </dgm:pt>
    <dgm:pt modelId="{470F424E-5144-4911-B335-6A0D6415A92F}" type="sibTrans" cxnId="{D9820A43-831F-4EE3-AD03-D7EAE79F63DE}">
      <dgm:prSet/>
      <dgm:spPr/>
      <dgm:t>
        <a:bodyPr/>
        <a:lstStyle/>
        <a:p>
          <a:endParaRPr lang="fr-FR"/>
        </a:p>
      </dgm:t>
    </dgm:pt>
    <dgm:pt modelId="{333A3CF8-A3AE-4620-AAF2-F7C429F27C24}">
      <dgm:prSet custT="1"/>
      <dgm:spPr/>
      <dgm:t>
        <a:bodyPr/>
        <a:lstStyle/>
        <a:p>
          <a:r>
            <a:rPr lang="fr-FR" sz="1900" dirty="0" smtClean="0"/>
            <a:t>tracer la voie pour les développements futurs.</a:t>
          </a:r>
          <a:endParaRPr lang="fr-FR" sz="1900" dirty="0"/>
        </a:p>
      </dgm:t>
    </dgm:pt>
    <dgm:pt modelId="{EF58D950-23E4-49E9-A7F4-994DB7D84F33}" type="parTrans" cxnId="{B53FE029-055A-46F5-B67C-545CDADCFD5A}">
      <dgm:prSet/>
      <dgm:spPr/>
      <dgm:t>
        <a:bodyPr/>
        <a:lstStyle/>
        <a:p>
          <a:endParaRPr lang="fr-FR"/>
        </a:p>
      </dgm:t>
    </dgm:pt>
    <dgm:pt modelId="{01F60199-35E1-433D-8B7D-64D61DD2273C}" type="sibTrans" cxnId="{B53FE029-055A-46F5-B67C-545CDADCFD5A}">
      <dgm:prSet/>
      <dgm:spPr/>
      <dgm:t>
        <a:bodyPr/>
        <a:lstStyle/>
        <a:p>
          <a:endParaRPr lang="fr-FR"/>
        </a:p>
      </dgm:t>
    </dgm:pt>
    <dgm:pt modelId="{85F8B8FA-E690-40E9-938C-BBC753502FA9}" type="pres">
      <dgm:prSet presAssocID="{3A1AB4F9-B7E5-4656-986D-E5E7239073F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2B8D44E-32EF-430D-8DAC-77F989F2681B}" type="pres">
      <dgm:prSet presAssocID="{07871F55-8A1E-4F4C-8995-5E406AAC15C8}" presName="roof" presStyleLbl="dkBgShp" presStyleIdx="0" presStyleCnt="2"/>
      <dgm:spPr/>
      <dgm:t>
        <a:bodyPr/>
        <a:lstStyle/>
        <a:p>
          <a:endParaRPr lang="fr-FR"/>
        </a:p>
      </dgm:t>
    </dgm:pt>
    <dgm:pt modelId="{741C464F-0488-4CFF-AC3C-7387A4AEAAD8}" type="pres">
      <dgm:prSet presAssocID="{07871F55-8A1E-4F4C-8995-5E406AAC15C8}" presName="pillars" presStyleCnt="0"/>
      <dgm:spPr/>
    </dgm:pt>
    <dgm:pt modelId="{65444C2C-CB2D-4DB2-B535-570DCDFE2AA0}" type="pres">
      <dgm:prSet presAssocID="{07871F55-8A1E-4F4C-8995-5E406AAC15C8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BE1F1D-F7A2-4906-AE0B-C54FB7D0F952}" type="pres">
      <dgm:prSet presAssocID="{B3C944E8-859D-44B3-94A4-D2AA9A14A279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19C6910-595F-4B29-B6F1-4055881E08C3}" type="pres">
      <dgm:prSet presAssocID="{A7888741-F6BA-4182-9AF2-6E27593D5954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4516411-28E4-4BF1-8B4B-6CDD7E2C2637}" type="pres">
      <dgm:prSet presAssocID="{D8855821-71AA-48D8-8A2C-DCDED2B29314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863F8F7-D6CC-4593-9648-520CFD8D7A93}" type="pres">
      <dgm:prSet presAssocID="{333A3CF8-A3AE-4620-AAF2-F7C429F27C24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E2FDE4-32B9-4C38-8B64-A553255D9D3B}" type="pres">
      <dgm:prSet presAssocID="{07871F55-8A1E-4F4C-8995-5E406AAC15C8}" presName="base" presStyleLbl="dkBgShp" presStyleIdx="1" presStyleCnt="2"/>
      <dgm:spPr>
        <a:solidFill>
          <a:srgbClr val="FFEEB9"/>
        </a:solidFill>
      </dgm:spPr>
    </dgm:pt>
  </dgm:ptLst>
  <dgm:cxnLst>
    <dgm:cxn modelId="{F9FE2F05-54A1-465B-9CCD-4E2429613081}" type="presOf" srcId="{D8855821-71AA-48D8-8A2C-DCDED2B29314}" destId="{74516411-28E4-4BF1-8B4B-6CDD7E2C2637}" srcOrd="0" destOrd="0" presId="urn:microsoft.com/office/officeart/2005/8/layout/hList3"/>
    <dgm:cxn modelId="{93D0C22B-591C-410C-B0A8-40400E8F79ED}" type="presOf" srcId="{333A3CF8-A3AE-4620-AAF2-F7C429F27C24}" destId="{6863F8F7-D6CC-4593-9648-520CFD8D7A93}" srcOrd="0" destOrd="0" presId="urn:microsoft.com/office/officeart/2005/8/layout/hList3"/>
    <dgm:cxn modelId="{B53FE029-055A-46F5-B67C-545CDADCFD5A}" srcId="{07871F55-8A1E-4F4C-8995-5E406AAC15C8}" destId="{333A3CF8-A3AE-4620-AAF2-F7C429F27C24}" srcOrd="4" destOrd="0" parTransId="{EF58D950-23E4-49E9-A7F4-994DB7D84F33}" sibTransId="{01F60199-35E1-433D-8B7D-64D61DD2273C}"/>
    <dgm:cxn modelId="{E373E55A-B689-4779-88E9-EA1D744E7A3C}" type="presOf" srcId="{B3C944E8-859D-44B3-94A4-D2AA9A14A279}" destId="{5BBE1F1D-F7A2-4906-AE0B-C54FB7D0F952}" srcOrd="0" destOrd="0" presId="urn:microsoft.com/office/officeart/2005/8/layout/hList3"/>
    <dgm:cxn modelId="{B3937DD8-4C4C-4BFB-A2C4-2228AF793363}" type="presOf" srcId="{A7888741-F6BA-4182-9AF2-6E27593D5954}" destId="{419C6910-595F-4B29-B6F1-4055881E08C3}" srcOrd="0" destOrd="0" presId="urn:microsoft.com/office/officeart/2005/8/layout/hList3"/>
    <dgm:cxn modelId="{7E204DCD-D873-497F-A4FB-06B8BAE819AB}" type="presOf" srcId="{3A1AB4F9-B7E5-4656-986D-E5E7239073FB}" destId="{85F8B8FA-E690-40E9-938C-BBC753502FA9}" srcOrd="0" destOrd="0" presId="urn:microsoft.com/office/officeart/2005/8/layout/hList3"/>
    <dgm:cxn modelId="{9FD3D5C2-EA79-42F7-984A-7FF5992D39E7}" srcId="{07871F55-8A1E-4F4C-8995-5E406AAC15C8}" destId="{B3C944E8-859D-44B3-94A4-D2AA9A14A279}" srcOrd="1" destOrd="0" parTransId="{CD90781A-49BA-4E07-8824-CB1790553F29}" sibTransId="{30AECB3A-CB8F-4EE0-8299-66D88C4DC4BA}"/>
    <dgm:cxn modelId="{8762F837-D2D0-4ED0-8212-C4A77F7BCCED}" type="presOf" srcId="{07871F55-8A1E-4F4C-8995-5E406AAC15C8}" destId="{82B8D44E-32EF-430D-8DAC-77F989F2681B}" srcOrd="0" destOrd="0" presId="urn:microsoft.com/office/officeart/2005/8/layout/hList3"/>
    <dgm:cxn modelId="{3F21D37A-0512-4499-84DC-824A5B883769}" srcId="{07871F55-8A1E-4F4C-8995-5E406AAC15C8}" destId="{98394823-5926-4EAE-9A2D-26BCF648A7CF}" srcOrd="0" destOrd="0" parTransId="{4DDC20AA-F180-4906-B5DE-7C86432CD42C}" sibTransId="{0924E405-9E33-4A98-A111-D9C9702990A0}"/>
    <dgm:cxn modelId="{128EE058-EE30-426B-A537-DE9BD49BC9D8}" type="presOf" srcId="{98394823-5926-4EAE-9A2D-26BCF648A7CF}" destId="{65444C2C-CB2D-4DB2-B535-570DCDFE2AA0}" srcOrd="0" destOrd="0" presId="urn:microsoft.com/office/officeart/2005/8/layout/hList3"/>
    <dgm:cxn modelId="{D9194368-78B6-4C86-AA7A-D51CCBC3D158}" srcId="{07871F55-8A1E-4F4C-8995-5E406AAC15C8}" destId="{A7888741-F6BA-4182-9AF2-6E27593D5954}" srcOrd="2" destOrd="0" parTransId="{6D89EB01-7D3B-4AA4-9A64-19E8C7D03CF5}" sibTransId="{39A42FD2-F604-476F-965A-103231D72EBA}"/>
    <dgm:cxn modelId="{093EB54E-6FE0-477B-BACB-2AD7C765D6F0}" srcId="{3A1AB4F9-B7E5-4656-986D-E5E7239073FB}" destId="{07871F55-8A1E-4F4C-8995-5E406AAC15C8}" srcOrd="0" destOrd="0" parTransId="{E26B567E-8957-40C5-92F1-C9FE4A2D245D}" sibTransId="{FDB79199-1947-4B02-A40F-50A20DFA95CE}"/>
    <dgm:cxn modelId="{D9820A43-831F-4EE3-AD03-D7EAE79F63DE}" srcId="{07871F55-8A1E-4F4C-8995-5E406AAC15C8}" destId="{D8855821-71AA-48D8-8A2C-DCDED2B29314}" srcOrd="3" destOrd="0" parTransId="{5ED424A6-EEAF-4B6F-A506-994E18271A20}" sibTransId="{470F424E-5144-4911-B335-6A0D6415A92F}"/>
    <dgm:cxn modelId="{D5FD1844-C0BB-4887-B4D3-DC364294506B}" type="presParOf" srcId="{85F8B8FA-E690-40E9-938C-BBC753502FA9}" destId="{82B8D44E-32EF-430D-8DAC-77F989F2681B}" srcOrd="0" destOrd="0" presId="urn:microsoft.com/office/officeart/2005/8/layout/hList3"/>
    <dgm:cxn modelId="{0F2170D0-10BD-407D-8774-D2E6A1784821}" type="presParOf" srcId="{85F8B8FA-E690-40E9-938C-BBC753502FA9}" destId="{741C464F-0488-4CFF-AC3C-7387A4AEAAD8}" srcOrd="1" destOrd="0" presId="urn:microsoft.com/office/officeart/2005/8/layout/hList3"/>
    <dgm:cxn modelId="{C5E04806-1B25-4C64-A1B0-839921AEEFB9}" type="presParOf" srcId="{741C464F-0488-4CFF-AC3C-7387A4AEAAD8}" destId="{65444C2C-CB2D-4DB2-B535-570DCDFE2AA0}" srcOrd="0" destOrd="0" presId="urn:microsoft.com/office/officeart/2005/8/layout/hList3"/>
    <dgm:cxn modelId="{2FC5E629-2D7C-4CE2-AF59-ACD2CF73A483}" type="presParOf" srcId="{741C464F-0488-4CFF-AC3C-7387A4AEAAD8}" destId="{5BBE1F1D-F7A2-4906-AE0B-C54FB7D0F952}" srcOrd="1" destOrd="0" presId="urn:microsoft.com/office/officeart/2005/8/layout/hList3"/>
    <dgm:cxn modelId="{F1B81EF1-4759-470C-B8B8-6FBDD8982CD9}" type="presParOf" srcId="{741C464F-0488-4CFF-AC3C-7387A4AEAAD8}" destId="{419C6910-595F-4B29-B6F1-4055881E08C3}" srcOrd="2" destOrd="0" presId="urn:microsoft.com/office/officeart/2005/8/layout/hList3"/>
    <dgm:cxn modelId="{9CEB1271-6CD1-4D63-A22D-F0DE40E319CC}" type="presParOf" srcId="{741C464F-0488-4CFF-AC3C-7387A4AEAAD8}" destId="{74516411-28E4-4BF1-8B4B-6CDD7E2C2637}" srcOrd="3" destOrd="0" presId="urn:microsoft.com/office/officeart/2005/8/layout/hList3"/>
    <dgm:cxn modelId="{C9892F07-3B1E-4341-ABFB-C1DF51C50480}" type="presParOf" srcId="{741C464F-0488-4CFF-AC3C-7387A4AEAAD8}" destId="{6863F8F7-D6CC-4593-9648-520CFD8D7A93}" srcOrd="4" destOrd="0" presId="urn:microsoft.com/office/officeart/2005/8/layout/hList3"/>
    <dgm:cxn modelId="{3B82505E-E186-4970-8CA3-0963ECEC0F45}" type="presParOf" srcId="{85F8B8FA-E690-40E9-938C-BBC753502FA9}" destId="{D3E2FDE4-32B9-4C38-8B64-A553255D9D3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B8D44E-32EF-430D-8DAC-77F989F2681B}">
      <dsp:nvSpPr>
        <dsp:cNvPr id="0" name=""/>
        <dsp:cNvSpPr/>
      </dsp:nvSpPr>
      <dsp:spPr>
        <a:xfrm>
          <a:off x="0" y="0"/>
          <a:ext cx="7086600" cy="1348740"/>
        </a:xfrm>
        <a:prstGeom prst="rect">
          <a:avLst/>
        </a:prstGeom>
        <a:solidFill>
          <a:srgbClr val="FFEEB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>
              <a:solidFill>
                <a:schemeClr val="tx1"/>
              </a:solidFill>
            </a:rPr>
            <a:t>AFRITAC Ouest et AFRISTAT : organisation régulière des séminaires de renforcement de capacités des pays dans l’utilisation d’ERETES pour</a:t>
          </a:r>
          <a:endParaRPr lang="fr-FR" sz="2600" kern="1200" dirty="0">
            <a:solidFill>
              <a:schemeClr val="tx1"/>
            </a:solidFill>
          </a:endParaRPr>
        </a:p>
      </dsp:txBody>
      <dsp:txXfrm>
        <a:off x="0" y="0"/>
        <a:ext cx="7086600" cy="1348740"/>
      </dsp:txXfrm>
    </dsp:sp>
    <dsp:sp modelId="{65444C2C-CB2D-4DB2-B535-570DCDFE2AA0}">
      <dsp:nvSpPr>
        <dsp:cNvPr id="0" name=""/>
        <dsp:cNvSpPr/>
      </dsp:nvSpPr>
      <dsp:spPr>
        <a:xfrm>
          <a:off x="865" y="1348740"/>
          <a:ext cx="1416973" cy="2832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initier les nouveaux utilisateurs</a:t>
          </a:r>
          <a:endParaRPr lang="fr-FR" sz="1900" kern="1200" dirty="0"/>
        </a:p>
      </dsp:txBody>
      <dsp:txXfrm>
        <a:off x="865" y="1348740"/>
        <a:ext cx="1416973" cy="2832354"/>
      </dsp:txXfrm>
    </dsp:sp>
    <dsp:sp modelId="{5BBE1F1D-F7A2-4906-AE0B-C54FB7D0F952}">
      <dsp:nvSpPr>
        <dsp:cNvPr id="0" name=""/>
        <dsp:cNvSpPr/>
      </dsp:nvSpPr>
      <dsp:spPr>
        <a:xfrm>
          <a:off x="1417839" y="1348740"/>
          <a:ext cx="1416973" cy="2832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présenter les nouveaux outils</a:t>
          </a:r>
          <a:endParaRPr lang="fr-FR" sz="1900" kern="1200" dirty="0"/>
        </a:p>
      </dsp:txBody>
      <dsp:txXfrm>
        <a:off x="1417839" y="1348740"/>
        <a:ext cx="1416973" cy="2832354"/>
      </dsp:txXfrm>
    </dsp:sp>
    <dsp:sp modelId="{419C6910-595F-4B29-B6F1-4055881E08C3}">
      <dsp:nvSpPr>
        <dsp:cNvPr id="0" name=""/>
        <dsp:cNvSpPr/>
      </dsp:nvSpPr>
      <dsp:spPr>
        <a:xfrm>
          <a:off x="2834813" y="1348740"/>
          <a:ext cx="1416973" cy="2832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améliorer l’utilisation des outils avancés comme la programmation</a:t>
          </a:r>
          <a:endParaRPr lang="fr-FR" sz="1900" kern="1200" dirty="0"/>
        </a:p>
      </dsp:txBody>
      <dsp:txXfrm>
        <a:off x="2834813" y="1348740"/>
        <a:ext cx="1416973" cy="2832354"/>
      </dsp:txXfrm>
    </dsp:sp>
    <dsp:sp modelId="{74516411-28E4-4BF1-8B4B-6CDD7E2C2637}">
      <dsp:nvSpPr>
        <dsp:cNvPr id="0" name=""/>
        <dsp:cNvSpPr/>
      </dsp:nvSpPr>
      <dsp:spPr>
        <a:xfrm>
          <a:off x="4251786" y="1348740"/>
          <a:ext cx="1416973" cy="2832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mutualiser les bonnes pratiques</a:t>
          </a:r>
          <a:endParaRPr lang="fr-FR" sz="1900" kern="1200" dirty="0"/>
        </a:p>
      </dsp:txBody>
      <dsp:txXfrm>
        <a:off x="4251786" y="1348740"/>
        <a:ext cx="1416973" cy="2832354"/>
      </dsp:txXfrm>
    </dsp:sp>
    <dsp:sp modelId="{6863F8F7-D6CC-4593-9648-520CFD8D7A93}">
      <dsp:nvSpPr>
        <dsp:cNvPr id="0" name=""/>
        <dsp:cNvSpPr/>
      </dsp:nvSpPr>
      <dsp:spPr>
        <a:xfrm>
          <a:off x="5668760" y="1348740"/>
          <a:ext cx="1416973" cy="28323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tracer la voie pour les développements futurs.</a:t>
          </a:r>
          <a:endParaRPr lang="fr-FR" sz="1900" kern="1200" dirty="0"/>
        </a:p>
      </dsp:txBody>
      <dsp:txXfrm>
        <a:off x="5668760" y="1348740"/>
        <a:ext cx="1416973" cy="2832354"/>
      </dsp:txXfrm>
    </dsp:sp>
    <dsp:sp modelId="{D3E2FDE4-32B9-4C38-8B64-A553255D9D3B}">
      <dsp:nvSpPr>
        <dsp:cNvPr id="0" name=""/>
        <dsp:cNvSpPr/>
      </dsp:nvSpPr>
      <dsp:spPr>
        <a:xfrm>
          <a:off x="0" y="4181094"/>
          <a:ext cx="7086600" cy="314706"/>
        </a:xfrm>
        <a:prstGeom prst="rect">
          <a:avLst/>
        </a:prstGeom>
        <a:solidFill>
          <a:srgbClr val="FFEEB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fld id="{E24B49E2-FFEC-455C-9752-A3FCB001AF10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C45EDD93-DD17-4A2B-A3E7-145149BA31B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6164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fld id="{AFB39CDA-3B41-458F-BE39-125B9BDB24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69920" cy="480388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endParaRPr lang="fr-CM" dirty="0"/>
          </a:p>
        </p:txBody>
      </p:sp>
    </p:spTree>
    <p:extLst>
      <p:ext uri="{BB962C8B-B14F-4D97-AF65-F5344CB8AC3E}">
        <p14:creationId xmlns:p14="http://schemas.microsoft.com/office/powerpoint/2010/main" xmlns="" val="2290368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M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B39CDA-3B41-458F-BE39-125B9BDB24ED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477000"/>
            <a:ext cx="5029200" cy="3810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2133600" cy="24447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2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" name="Date Placeholder 3"/>
          <p:cNvSpPr txBox="1">
            <a:spLocks/>
          </p:cNvSpPr>
          <p:nvPr userDrawn="1"/>
        </p:nvSpPr>
        <p:spPr>
          <a:xfrm>
            <a:off x="2286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5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6" name="Rectangle 15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1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2" name="Rectangle 11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1" name="Rectangle 10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13"/>
          <p:cNvGrpSpPr/>
          <p:nvPr userDrawn="1"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4" name="Rectangle 13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BAF55-BD61-4099-A072-7F84C7CD7393}" type="datetimeFigureOut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10/9/2013</a:t>
            </a:fld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E81EC-F1B6-4ED0-844B-0FB6838132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lang="en-US" sz="1200" b="1" kern="1200" smtClean="0">
                <a:solidFill>
                  <a:srgbClr val="00964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7E81EC-F1B6-4ED0-844B-0FB68381320B}" type="slidenum">
              <a:rPr kumimoji="0" lang="en-US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81223" y="533400"/>
            <a:ext cx="662727" cy="60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3"/>
          <p:cNvGrpSpPr/>
          <p:nvPr/>
        </p:nvGrpSpPr>
        <p:grpSpPr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5" name="Object 5"/>
          <p:cNvGraphicFramePr>
            <a:graphicFrameLocks noChangeAspect="1"/>
          </p:cNvGraphicFramePr>
          <p:nvPr/>
        </p:nvGraphicFramePr>
        <p:xfrm>
          <a:off x="152400" y="533400"/>
          <a:ext cx="609600" cy="620684"/>
        </p:xfrm>
        <a:graphic>
          <a:graphicData uri="http://schemas.openxmlformats.org/presentationml/2006/ole">
            <p:oleObj spid="_x0000_s31749" r:id="rId16" imgW="2580952" imgH="2600000" progId="">
              <p:embed/>
            </p:oleObj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fld id="{7B7BAF55-BD61-4099-A072-7F84C7CD7393}" type="datetimeFigureOut">
              <a:rPr lang="en-US" smtClean="0"/>
              <a:pPr/>
              <a:t>10/9/2013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1BF93-1910-4DCA-A70D-A501BF003A7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295400" y="3352800"/>
            <a:ext cx="6248400" cy="10668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fr-FR" sz="3600" b="1" dirty="0" smtClean="0">
              <a:solidFill>
                <a:srgbClr val="FF0000"/>
              </a:solidFill>
            </a:endParaRPr>
          </a:p>
          <a:p>
            <a:pPr algn="ctr">
              <a:buNone/>
              <a:defRPr/>
            </a:pPr>
            <a:r>
              <a:rPr lang="fr-FR" sz="4500" b="1" dirty="0" smtClean="0">
                <a:solidFill>
                  <a:srgbClr val="009644"/>
                </a:solidFill>
              </a:rPr>
              <a:t>Suivi des recommandations des deux séminaires AFW de formation sur ERETES</a:t>
            </a:r>
            <a:endParaRPr lang="fr-FR" sz="4500" b="1" dirty="0" smtClean="0">
              <a:solidFill>
                <a:srgbClr val="009644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00400" y="25908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24200" y="48006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192" y="5181600"/>
            <a:ext cx="1429616" cy="112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ubtitle 2"/>
          <p:cNvSpPr txBox="1">
            <a:spLocks/>
          </p:cNvSpPr>
          <p:nvPr/>
        </p:nvSpPr>
        <p:spPr>
          <a:xfrm>
            <a:off x="381000" y="13716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fr-FR" sz="2400" b="1" dirty="0" smtClean="0"/>
              <a:t>Séminaire Régional de comptabilité nationale </a:t>
            </a:r>
            <a:endParaRPr lang="en-US" sz="2400" dirty="0" smtClean="0"/>
          </a:p>
          <a:p>
            <a:pPr algn="ctr"/>
            <a:r>
              <a:rPr lang="fr-FR" sz="2400" b="1" dirty="0" smtClean="0"/>
              <a:t> « Comptes nationaux : Bonnes pratiques et Principales utilisations. Stratégie de mise en œuvre du SCN 2008 »</a:t>
            </a:r>
            <a:endParaRPr lang="en-US" sz="2400" dirty="0" smtClean="0"/>
          </a:p>
          <a:p>
            <a:pPr algn="ctr"/>
            <a:endParaRPr lang="fr-FR" sz="1100" b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fr-FR" sz="1100" b="1" dirty="0" smtClean="0">
              <a:solidFill>
                <a:srgbClr val="00B05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fr-CA" sz="20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fr-CA" sz="20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kumimoji="0" lang="fr-ML" sz="1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re 11"/>
          <p:cNvSpPr txBox="1">
            <a:spLocks/>
          </p:cNvSpPr>
          <p:nvPr/>
        </p:nvSpPr>
        <p:spPr>
          <a:xfrm>
            <a:off x="142875" y="381000"/>
            <a:ext cx="9001125" cy="914400"/>
          </a:xfrm>
          <a:prstGeom prst="rect">
            <a:avLst/>
          </a:prstGeom>
        </p:spPr>
        <p:txBody>
          <a:bodyPr rtlCol="0">
            <a:normAutofit fontScale="25000" lnSpcReduction="20000"/>
          </a:bodyPr>
          <a:lstStyle/>
          <a:p>
            <a:pPr algn="ctr">
              <a:defRPr/>
            </a:pPr>
            <a:r>
              <a:rPr kumimoji="0" lang="fr-FR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lang="fr-FR" sz="9600" b="1" dirty="0" smtClean="0">
                <a:solidFill>
                  <a:srgbClr val="009644"/>
                </a:solidFill>
              </a:rPr>
              <a:t>AFRITAC de </a:t>
            </a:r>
            <a:r>
              <a:rPr lang="fr-FR" sz="9600" b="1" dirty="0" smtClean="0">
                <a:solidFill>
                  <a:srgbClr val="009644"/>
                </a:solidFill>
              </a:rPr>
              <a:t>l’Ouest (AFW)</a:t>
            </a:r>
            <a:endParaRPr lang="fr-FR" sz="9600" b="1" dirty="0" smtClean="0">
              <a:solidFill>
                <a:srgbClr val="009644"/>
              </a:solidFill>
            </a:endParaRPr>
          </a:p>
          <a:p>
            <a:pPr algn="ctr">
              <a:defRPr/>
            </a:pPr>
            <a:r>
              <a:rPr lang="fr-FR" sz="9600" b="1" dirty="0" smtClean="0">
                <a:solidFill>
                  <a:srgbClr val="009644"/>
                </a:solidFill>
              </a:rPr>
              <a:t>Abidjan – Côte d’Ivoire</a:t>
            </a:r>
            <a:endParaRPr lang="en-US" sz="9600" b="1" dirty="0" smtClean="0">
              <a:solidFill>
                <a:srgbClr val="009644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fr-FR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fr-FR" sz="1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34200" y="5562600"/>
            <a:ext cx="13410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Par Pegoue Achille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228600" y="5943600"/>
            <a:ext cx="3200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Douala, CAMEROUN </a:t>
            </a: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6873105" y="5867400"/>
            <a:ext cx="2241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14—18 octobre 2013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Objectifs</a:t>
            </a:r>
            <a:endParaRPr lang="en-US" dirty="0" smtClean="0"/>
          </a:p>
        </p:txBody>
      </p:sp>
      <p:graphicFrame>
        <p:nvGraphicFramePr>
          <p:cNvPr id="22" name="Diagram 21"/>
          <p:cNvGraphicFramePr/>
          <p:nvPr/>
        </p:nvGraphicFramePr>
        <p:xfrm>
          <a:off x="990600" y="1066800"/>
          <a:ext cx="7086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Rectangle 22"/>
          <p:cNvSpPr/>
          <p:nvPr/>
        </p:nvSpPr>
        <p:spPr>
          <a:xfrm>
            <a:off x="609600" y="5791200"/>
            <a:ext cx="800100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Pouvons nous dresser un bilan des engagements pris lors de ces séminaires ?</a:t>
            </a:r>
            <a:r>
              <a:rPr lang="fr-FR" dirty="0" smtClean="0"/>
              <a:t> </a:t>
            </a:r>
            <a:endParaRPr lang="en-US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Organisation</a:t>
            </a:r>
            <a:endParaRPr lang="en-US" dirty="0" smtClean="0"/>
          </a:p>
        </p:txBody>
      </p:sp>
      <p:sp>
        <p:nvSpPr>
          <p:cNvPr id="9" name="Rectangle 8"/>
          <p:cNvSpPr/>
          <p:nvPr/>
        </p:nvSpPr>
        <p:spPr>
          <a:xfrm>
            <a:off x="762000" y="1981200"/>
            <a:ext cx="7848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Activités: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b="1" dirty="0" smtClean="0"/>
              <a:t>Initiation à ERETES avec le Jeu d’essai : </a:t>
            </a:r>
            <a:r>
              <a:rPr lang="fr-FR" sz="1600" i="1" dirty="0" smtClean="0"/>
              <a:t>traitement des sources; pré-arbitrages (première mise en cohérence des données sources); équilibres ressources-emplois (ERE) et les comptes de branches (CB); les matrices de qui-à-qui (équilibrage des transferts entre secteurs institutionnels); les travaux transversaux (mise en cohérence de certaines catégories de données); le Tableau des Echanges Interindustriels (TEI)</a:t>
            </a:r>
            <a:endParaRPr lang="fr-FR" sz="1600" dirty="0" smtClean="0"/>
          </a:p>
          <a:p>
            <a:pPr marL="342900" indent="-342900">
              <a:buFont typeface="+mj-lt"/>
              <a:buAutoNum type="arabicPeriod"/>
            </a:pPr>
            <a:r>
              <a:rPr lang="fr-FR" sz="1600" b="1" dirty="0" smtClean="0"/>
              <a:t>l’outil « séries » et programmation en L4G</a:t>
            </a:r>
            <a:endParaRPr lang="fr-FR" sz="1600" dirty="0"/>
          </a:p>
        </p:txBody>
      </p:sp>
      <p:sp>
        <p:nvSpPr>
          <p:cNvPr id="10" name="Rectangle 9"/>
          <p:cNvSpPr/>
          <p:nvPr/>
        </p:nvSpPr>
        <p:spPr>
          <a:xfrm>
            <a:off x="838200" y="914400"/>
            <a:ext cx="7239000" cy="646331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lvl="0"/>
            <a:r>
              <a:rPr lang="fr-FR" dirty="0" smtClean="0"/>
              <a:t>Dakar, 28 novembre au 2 décembre 2011 avec 23 participants, 4 institutions et 7 animateurs (dont INSEE+AFRISTAT)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Organisation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762000" y="1981200"/>
            <a:ext cx="7848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 smtClean="0"/>
              <a:t>Activités: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b="1" dirty="0" smtClean="0"/>
              <a:t>Introduction à ERETES</a:t>
            </a:r>
            <a:r>
              <a:rPr lang="fr-FR" sz="1600" dirty="0" smtClean="0"/>
              <a:t> : Présentation générale, échanges sur son avenir, ses nouveautés</a:t>
            </a:r>
            <a:endParaRPr lang="fr-FR" sz="1600" b="1" dirty="0" smtClean="0"/>
          </a:p>
          <a:p>
            <a:pPr marL="342900" indent="-342900">
              <a:buFont typeface="+mj-lt"/>
              <a:buAutoNum type="arabicPeriod"/>
            </a:pPr>
            <a:r>
              <a:rPr lang="fr-FR" sz="1600" b="1" dirty="0" smtClean="0"/>
              <a:t>Initiation à ERETES avec le Jeu d’essai : </a:t>
            </a:r>
            <a:r>
              <a:rPr lang="fr-FR" sz="1600" i="1" dirty="0" smtClean="0"/>
              <a:t>traitement des sources; pré-arbitrages (première mise en cohérence des données sources); équilibres ressources-emplois (ERE) et les comptes de branches (CB); les matrices de qui-à-qui (équilibrage des transferts entre secteurs institutionnels); les travaux transversaux (mise en cohérence de certaines catégories de données); le Tableau des Echanges Interindustriels (TEI)</a:t>
            </a:r>
            <a:endParaRPr lang="fr-FR" sz="16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fr-FR" sz="1600" b="1" dirty="0" smtClean="0"/>
              <a:t>Initiation à ERETES-SERIES LONGUES</a:t>
            </a:r>
          </a:p>
          <a:p>
            <a:pPr marL="342900" lvl="0" indent="-342900">
              <a:buFont typeface="+mj-lt"/>
              <a:buAutoNum type="arabicPeriod"/>
            </a:pPr>
            <a:r>
              <a:rPr lang="fr-FR" sz="1600" b="1" dirty="0" smtClean="0"/>
              <a:t>Initiation à ERETES-PCI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b="1" dirty="0" smtClean="0"/>
              <a:t>Organisation d’une campagne des comptes nationaux et rôle de l’administrateur de la base de données ERETES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200" y="914400"/>
            <a:ext cx="7239000" cy="646331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lvl="0"/>
            <a:r>
              <a:rPr lang="fr-FR" dirty="0" smtClean="0"/>
              <a:t>Cotonou, 15 au 19 juillet 2013 avec 57 participants, 2 institutions et 5 animateurs (dont INSEE+AFRISTAT)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Portée des points de méthode sur la comparaison des CN par pays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447800"/>
          <a:ext cx="8915400" cy="37584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76800"/>
                <a:gridCol w="4038600"/>
              </a:tblGrid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Dakar 2011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Cotonou 2013</a:t>
                      </a:r>
                      <a:endParaRPr lang="fr-FR" sz="140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r>
                        <a:rPr lang="fr-FR" sz="20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l’intention des INS</a:t>
                      </a: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25425" lvl="0" indent="-225425">
                        <a:buFont typeface="Arial" pitchFamily="34" charset="0"/>
                        <a:buChar char="•"/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Utiliser la version 2008 d’ERETES,</a:t>
                      </a:r>
                    </a:p>
                    <a:p>
                      <a:pPr marL="225425" lvl="0" indent="-225425">
                        <a:buFont typeface="Arial" pitchFamily="34" charset="0"/>
                        <a:buChar char="•"/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Encourager les comptables nationaux à participer aux discussions autour de la mise au point de l’outil « séries »,</a:t>
                      </a:r>
                    </a:p>
                    <a:p>
                      <a:pPr marL="225425" lvl="0" indent="-225425">
                        <a:buFont typeface="Arial" pitchFamily="34" charset="0"/>
                        <a:buChar char="•"/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Promouvoir la restitution des formations dispensées au niveau régional aux autres membres des équipes de comptabilité nationale,</a:t>
                      </a:r>
                    </a:p>
                    <a:p>
                      <a:pPr marL="225425" lvl="0" indent="-225425">
                        <a:buFont typeface="Arial" pitchFamily="34" charset="0"/>
                        <a:buChar char="•"/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Utiliser plus systématiquement le bloc-notes d’ERETES.</a:t>
                      </a:r>
                      <a:endParaRPr lang="fr-FR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20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l’intention des INS</a:t>
                      </a: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19063" lvl="0" indent="-119063">
                        <a:buFont typeface="Arial" pitchFamily="34" charset="0"/>
                        <a:buChar char="•"/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Rendre compte aux responsables des INS des échanges sur le devenir d’ERETES </a:t>
                      </a:r>
                    </a:p>
                    <a:p>
                      <a:pPr marL="119063" lvl="0" indent="-119063">
                        <a:buFont typeface="Arial" pitchFamily="34" charset="0"/>
                        <a:buChar char="•"/>
                      </a:pPr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Mettre en place une organisation interne faisant aussi intervenir les utilisateurs et les fournisseurs de données.</a:t>
                      </a:r>
                    </a:p>
                    <a:p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990600"/>
            <a:ext cx="7055144" cy="369332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Recommandations  (1)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Portée des points de méthode sur la comparaison des CN par pays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447800"/>
          <a:ext cx="8763000" cy="48957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00600"/>
                <a:gridCol w="3962400"/>
              </a:tblGrid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Dakar 2011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Cotonou 2013</a:t>
                      </a:r>
                      <a:endParaRPr lang="fr-FR" sz="1400" dirty="0"/>
                    </a:p>
                  </a:txBody>
                  <a:tcPr/>
                </a:tc>
              </a:tr>
              <a:tr h="2575667">
                <a:tc>
                  <a:txBody>
                    <a:bodyPr/>
                    <a:lstStyle/>
                    <a:p>
                      <a:r>
                        <a:rPr lang="fr-FR" sz="16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l’intention de la Commission de l’UEMOA, d’AFRISTAT, de l’UNECA et de l’AFRITAC de l’Ouest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225425" lvl="0" indent="-22542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Accompagner la stratégie africaine de mise en œuvre du SCN2008 du Groupe africain de comptabilité nationale (AGNA),</a:t>
                      </a:r>
                    </a:p>
                    <a:p>
                      <a:pPr marL="225425" lvl="0" indent="-22542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Initier d’autres actions de renforcement des capacités en comptabilité nationale à l’endroit des cadres des INS,</a:t>
                      </a:r>
                    </a:p>
                    <a:p>
                      <a:pPr marL="225425" lvl="0" indent="-22542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Poursuivre les actions de formation à ERETES,</a:t>
                      </a:r>
                    </a:p>
                    <a:p>
                      <a:pPr marL="225425" lvl="0" indent="-22542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Réfléchir à la création d’un module de e-</a:t>
                      </a:r>
                      <a:r>
                        <a:rPr lang="fr-FR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learning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sur ERETES.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6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l’intention des animateurs du séminaire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marL="119063" lvl="0" indent="-119063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Retenir un seul thème pour la formation sur les outils avancés afin de faciliter l’appropriation ;</a:t>
                      </a:r>
                    </a:p>
                    <a:p>
                      <a:pPr marL="119063" lvl="0" indent="-119063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Ouvrir un forum sur le groupe ERETES afin de rassembler les contributions sur le devenir d’ERETES ;</a:t>
                      </a:r>
                    </a:p>
                    <a:p>
                      <a:pPr marL="119063" lvl="0" indent="-119063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Selon le contexte et les thèmes, inviter les participants autres que les représentants des INS lors des ateliers et séminaires.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68787">
                <a:tc>
                  <a:txBody>
                    <a:bodyPr/>
                    <a:lstStyle/>
                    <a:p>
                      <a:r>
                        <a:rPr lang="fr-FR" sz="16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l’intention des Etats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Stabiliser davantage les équipes de comptabilité nationale.</a:t>
                      </a:r>
                    </a:p>
                    <a:p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r>
                        <a:rPr lang="fr-FR" sz="16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 Comité Directeur ERETES</a:t>
                      </a:r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Poursuivre le développement du jeu d’essai ERETES pour qu’il couvre l’année courante.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990600"/>
            <a:ext cx="7055144" cy="369332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Recommandations  (2)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Portée des points de méthode sur la comparaison des CN par pays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447800"/>
          <a:ext cx="8534400" cy="45529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668390"/>
                <a:gridCol w="3866010"/>
              </a:tblGrid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Recommandations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Etat de mise en œuvre</a:t>
                      </a:r>
                      <a:endParaRPr lang="fr-FR" sz="140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166688" indent="-166688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Utiliser la version 2008 d’ERETES (2011)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166688" lvl="0" indent="-166688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Encourager les comptables nationaux à participer aux discussions autour de la mise au point de l’outil « séries » (2011)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166688" lvl="0" indent="-166688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Promouvoir la restitution des formations dispensées au niveau régional aux autres membres des équipes de comptabilité nationale (2011)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166688" lvl="0" indent="-166688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Utiliser plus systématiquement le bloc-notes d’ERETES (2011)</a:t>
                      </a:r>
                      <a:endParaRPr lang="fr-FR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166688" indent="-166688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Stabiliser davantage les équipes de comptabilité nationale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(2011)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166688" lvl="0" indent="-166688">
                        <a:buFont typeface="Arial" pitchFamily="34" charset="0"/>
                        <a:buChar char="•"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Rendre compte aux responsables des INS des échanges sur le devenir d’ERETES (2013)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166688" marR="0" lvl="0" indent="-1666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Mettre en place une organisation interne faisant aussi intervenir les utilisateurs et les fournisseurs de données</a:t>
                      </a:r>
                      <a:r>
                        <a:rPr lang="fr-FR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(2013)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990600"/>
            <a:ext cx="7055144" cy="369332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Evaluation des recommandations  à  l’intention des INS (1)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5200" y="6488668"/>
            <a:ext cx="204094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Douala - Séminaire AFRISTAT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69656" y="528935"/>
            <a:ext cx="7055144" cy="369332"/>
          </a:xfrm>
          <a:prstGeom prst="rect">
            <a:avLst/>
          </a:prstGeom>
          <a:solidFill>
            <a:srgbClr val="FFD243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Portée des points de méthode sur la comparaison des CN par pays</a:t>
            </a: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1447800"/>
          <a:ext cx="7848600" cy="466904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00600"/>
                <a:gridCol w="3048000"/>
              </a:tblGrid>
              <a:tr h="396133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Recommandations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/>
                        <a:t>Etat de mise en œuvre</a:t>
                      </a:r>
                      <a:endParaRPr lang="fr-FR" sz="1400" dirty="0"/>
                    </a:p>
                  </a:txBody>
                  <a:tcPr/>
                </a:tc>
              </a:tr>
              <a:tr h="442067">
                <a:tc>
                  <a:txBody>
                    <a:bodyPr/>
                    <a:lstStyle/>
                    <a:p>
                      <a:pPr marL="225425" lvl="0" indent="-22542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Accompagner la stratégie africaine de mise en œuvre du SCN2008 du Groupe africain de comptabilité nationale (AGNA) (2011)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49662">
                <a:tc>
                  <a:txBody>
                    <a:bodyPr/>
                    <a:lstStyle/>
                    <a:p>
                      <a:pPr marL="225425" lvl="0" indent="-22542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Initier d’autres actions de renforcement des capacités en comptabilité nationale à l’endroit des cadres des INS (2011)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49662">
                <a:tc>
                  <a:txBody>
                    <a:bodyPr/>
                    <a:lstStyle/>
                    <a:p>
                      <a:pPr marL="225425" lvl="0" indent="-225425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Poursuivre les actions de formation à ERETES</a:t>
                      </a:r>
                      <a:r>
                        <a:rPr lang="fr-FR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(2011)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49662">
                <a:tc>
                  <a:txBody>
                    <a:bodyPr/>
                    <a:lstStyle/>
                    <a:p>
                      <a:pPr marL="225425" marR="0" lvl="0" indent="-2254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Réfléchir à la création d’un module de e-</a:t>
                      </a:r>
                      <a:r>
                        <a:rPr lang="fr-FR" sz="1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learning</a:t>
                      </a: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sur ERETES</a:t>
                      </a:r>
                      <a:r>
                        <a:rPr lang="fr-FR" sz="15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(2011)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225425" indent="-225425">
                        <a:buFont typeface="Arial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Poursuivre le développement du jeu d’essai ERETES pour qu’il couvre l’année courante (CD ERETES) (2011)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225425" marR="0" lvl="0" indent="-2254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Retenir un seul thème pour la formation sur les outils avancés afin de faciliter l’appropriation (2013)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225425" marR="0" lvl="0" indent="-2254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Ouvrir un forum sur le groupe ERETES afin de rassembler les contributions sur le devenir d’ERETES  (2013)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/>
                </a:tc>
              </a:tr>
              <a:tr h="442063">
                <a:tc>
                  <a:txBody>
                    <a:bodyPr/>
                    <a:lstStyle/>
                    <a:p>
                      <a:pPr marL="225425" lvl="0" indent="-225425">
                        <a:buFont typeface="Arial" pitchFamily="34" charset="0"/>
                        <a:buChar char="•"/>
                      </a:pPr>
                      <a:r>
                        <a:rPr lang="fr-FR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Selon le contexte et les thèmes, inviter les participants autres que les représentants des INS lors des ateliers et séminaires  (2013)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endParaRPr lang="fr-FR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90600" y="990600"/>
            <a:ext cx="7055144" cy="369332"/>
          </a:xfrm>
          <a:prstGeom prst="rect">
            <a:avLst/>
          </a:prstGeom>
          <a:solidFill>
            <a:srgbClr val="FFEEB9"/>
          </a:solidFill>
        </p:spPr>
        <p:txBody>
          <a:bodyPr wrap="square">
            <a:spAutoFit/>
          </a:bodyPr>
          <a:lstStyle/>
          <a:p>
            <a:pPr algn="ctr"/>
            <a:r>
              <a:rPr lang="fr-FR" dirty="0" smtClean="0"/>
              <a:t>Evaluation des recommandations à l’intention des organisations  (2)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6488668"/>
            <a:ext cx="4648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fr-CA" sz="1100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Cotonou ,  Séminaire AFRITAC OUEST sur ERETES, 15-19 juillet 2013</a:t>
            </a:r>
            <a:endParaRPr lang="fr-ML" sz="1100" dirty="0">
              <a:solidFill>
                <a:srgbClr val="00B050"/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676400" y="838200"/>
            <a:ext cx="57912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M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Nous vous remercions pour votre attention</a:t>
            </a:r>
            <a:endParaRPr kumimoji="0" lang="fr-ML" sz="44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276600"/>
            <a:ext cx="3607377" cy="2834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3124200" y="25146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arte AFRITA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 graphique AFRITAC</Template>
  <TotalTime>11355</TotalTime>
  <Words>586</Words>
  <Application>Microsoft Office PowerPoint</Application>
  <PresentationFormat>On-screen Show (4:3)</PresentationFormat>
  <Paragraphs>109</Paragraphs>
  <Slides>9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Charte AFRITAC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régional d’assistance technique du FMI pour l’Afrique de l’Ouest (AFRITAC de l’Ouest) Grand Popo, Benin 12 - 16 juillet 2010</dc:title>
  <dc:creator>Pegoue, Achille</dc:creator>
  <cp:lastModifiedBy>apegoue</cp:lastModifiedBy>
  <cp:revision>710</cp:revision>
  <dcterms:created xsi:type="dcterms:W3CDTF">2010-07-07T08:37:34Z</dcterms:created>
  <dcterms:modified xsi:type="dcterms:W3CDTF">2013-10-09T16:52:03Z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