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318" r:id="rId2"/>
    <p:sldId id="340" r:id="rId3"/>
    <p:sldId id="397" r:id="rId4"/>
    <p:sldId id="407" r:id="rId5"/>
    <p:sldId id="408" r:id="rId6"/>
    <p:sldId id="398" r:id="rId7"/>
    <p:sldId id="399" r:id="rId8"/>
    <p:sldId id="413" r:id="rId9"/>
    <p:sldId id="410" r:id="rId10"/>
    <p:sldId id="412" r:id="rId11"/>
    <p:sldId id="404" r:id="rId12"/>
    <p:sldId id="406" r:id="rId13"/>
    <p:sldId id="362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</p:showPr>
  <p:clrMru>
    <a:srgbClr val="0000FF"/>
    <a:srgbClr val="008000"/>
    <a:srgbClr val="FF0000"/>
    <a:srgbClr val="CCFFCC"/>
    <a:srgbClr val="FF9900"/>
    <a:srgbClr val="00CC66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4292"/>
        <p:guide pos="5738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027D4-B725-43D8-949B-C0790D0678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4328D-1648-498D-AA6B-9A97DFCC5AA1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08CC4-0FF2-4844-B0EB-6D3558FFC01C}" type="slidenum">
              <a:rPr lang="fr-FR"/>
              <a:pPr/>
              <a:t>13</a:t>
            </a:fld>
            <a:endParaRPr lang="fr-FR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5805264"/>
            <a:ext cx="8353052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sz="1800" dirty="0" smtClean="0">
                <a:latin typeface="Arial" pitchFamily="34" charset="0"/>
                <a:cs typeface="Arial" pitchFamily="34" charset="0"/>
              </a:rPr>
              <a:t>Ibrahima SORY</a:t>
            </a:r>
            <a:r>
              <a:rPr lang="fr-FR" sz="18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b="0" dirty="0" smtClean="0">
                <a:latin typeface="Arial" pitchFamily="34" charset="0"/>
                <a:cs typeface="Arial" pitchFamily="34" charset="0"/>
              </a:rPr>
            </a:br>
            <a:r>
              <a:rPr lang="fr-FR" sz="1800" dirty="0" smtClean="0">
                <a:latin typeface="Arial" pitchFamily="34" charset="0"/>
                <a:cs typeface="Arial" pitchFamily="34" charset="0"/>
              </a:rPr>
              <a:t> Expert en comptabilité nationale  AFRISTAT</a:t>
            </a:r>
            <a:endParaRPr lang="fr-FR" sz="18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0" y="184482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MISE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EN ŒUVRE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DU SCN 2008</a:t>
            </a:r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---------------</a:t>
            </a: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Leçons tirées des travaux</a:t>
            </a:r>
            <a:endParaRPr lang="fr-FR" b="1" dirty="0"/>
          </a:p>
        </p:txBody>
      </p:sp>
      <p:pic>
        <p:nvPicPr>
          <p:cNvPr id="78849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                                                                                             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195736" y="319154"/>
            <a:ext cx="5040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fr-FR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SEMINAIRE SUR LES COMPTES </a:t>
            </a:r>
            <a:r>
              <a:rPr lang="fr-FR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NATIONAUX</a:t>
            </a:r>
          </a:p>
          <a:p>
            <a:pPr lvl="0" algn="ctr" eaLnBrk="0" hangingPunct="0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fr-FR" b="1" dirty="0" smtClean="0">
                <a:solidFill>
                  <a:srgbClr val="00000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Bamako, du 09 au 13 octobre 2017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Autres leçons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Adaptation de l’assistance technique et financière: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Cas des Etats fragiles avec un expert résident (exemple de projets financés par la BAD en Centrafrique, aux Comores, à Djibouti, etc.);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Appuis ciblés mais continus pour les autres cas;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Forte implication des experts associés;</a:t>
            </a:r>
          </a:p>
          <a:p>
            <a:pPr lvl="2">
              <a:buFontTx/>
              <a:buChar char="-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Autres leçons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Organisation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d’ateliers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Plusieurs objectifs simultanément atteints :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Accélération des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travaux;</a:t>
            </a:r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Disponibilité des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agents;</a:t>
            </a:r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Motivation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des agents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 ;</a:t>
            </a: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Renforcement des capacités plus intense et bénéfique ;</a:t>
            </a: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Développement de l’esprit d’équipe;</a:t>
            </a:r>
          </a:p>
          <a:p>
            <a:pPr lvl="2"/>
            <a:r>
              <a:rPr lang="fr-FR" sz="2800" dirty="0" smtClean="0">
                <a:latin typeface="Arial" pitchFamily="34" charset="0"/>
                <a:cs typeface="Arial" pitchFamily="34" charset="0"/>
              </a:rPr>
              <a:t>Etc.</a:t>
            </a: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Autres leçons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Evaluer les impacts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de la rénovation des CN: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Révisions des sources statistiques;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Révisions des méthodes d’estimations;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Révisions des concepts du SCN;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Révisions de nomenclatures;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Corrections d’erreurs passées;</a:t>
            </a:r>
          </a:p>
          <a:p>
            <a:pPr lvl="2">
              <a:buFontTx/>
              <a:buChar char="•"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Prise en compte de phénomènes divers (fraude, drogue, informel, etc. selon leur importance dans l’économie).</a:t>
            </a: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MERCI POUR VOTRE ATTENTION!</a:t>
            </a:r>
          </a:p>
        </p:txBody>
      </p:sp>
      <p:pic>
        <p:nvPicPr>
          <p:cNvPr id="3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  <p:bldP spid="103427" grpId="1" build="p"/>
      <p:bldP spid="103427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446449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772816"/>
            <a:ext cx="8229600" cy="43533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Plan organisationnel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Nomenclatures CN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Sources de données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Travaux d’élaboration et diffusion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Autres leçons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392488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Plan organisationnel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Volonté politique affirmée;</a:t>
            </a:r>
          </a:p>
          <a:p>
            <a:pPr marL="514350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Soutien de la hiérarchie;</a:t>
            </a:r>
          </a:p>
          <a:p>
            <a:pPr marL="514350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Stratégie et plan d’actions sur le moyen terme (5 ans), à insérer dans la SNDS, et voire même le Plan national de développement: important document de </a:t>
            </a:r>
            <a:r>
              <a:rPr lang="fr-FR" smtClean="0">
                <a:latin typeface="Arial" pitchFamily="34" charset="0"/>
                <a:cs typeface="Arial" pitchFamily="34" charset="0"/>
              </a:rPr>
              <a:t>playdoyer;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392488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Plan organisationnel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Char char="-"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Une équipe compétente, dynamique et motivée (au regard des besoins grandissants, porter la taille de l’équipe à 10 au minimum) ;</a:t>
            </a:r>
          </a:p>
          <a:p>
            <a:pPr marL="514350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Des moyens financiers et matériels adaptés;</a:t>
            </a:r>
          </a:p>
          <a:p>
            <a:pPr marL="514350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omenclatures CN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Nomenclatures de travail à bâtir en tenant compte à la fois de:</a:t>
            </a:r>
          </a:p>
          <a:p>
            <a:pPr lvl="1">
              <a:buFont typeface="Arial" pitchFamily="34" charset="0"/>
              <a:buChar char="•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Réalités et des caractéristiques de l’économie nationale;</a:t>
            </a:r>
          </a:p>
          <a:p>
            <a:pPr lvl="1">
              <a:buFont typeface="Arial" pitchFamily="34" charset="0"/>
              <a:buChar char="•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Besoins des utilisateurs;</a:t>
            </a:r>
          </a:p>
          <a:p>
            <a:pPr lvl="1">
              <a:buFont typeface="Arial" pitchFamily="34" charset="0"/>
              <a:buChar char="•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Existence des données;</a:t>
            </a:r>
          </a:p>
          <a:p>
            <a:pPr lvl="1">
              <a:buFont typeface="Arial" pitchFamily="34" charset="0"/>
              <a:buChar char="•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Charge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de travail de l’équipe;</a:t>
            </a:r>
          </a:p>
          <a:p>
            <a:pPr lvl="1">
              <a:buFont typeface="Arial" pitchFamily="34" charset="0"/>
              <a:buChar char="•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Etc.</a:t>
            </a: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omenclatures CN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Tables de passage à prévoir entre les nomenclatures CN et la nomenclature nationale, notamment pour les branches et les produits (en vue de faciliter la collecte et le traitement des données);</a:t>
            </a:r>
          </a:p>
          <a:p>
            <a:pPr lvl="1">
              <a:buNone/>
            </a:pP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3. Sources de données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Mettre en place un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protocole de coopération d’échanges de données avec certains partenaires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Forte implication des producteurs des grandes sources administratives (Finances publiques, statistiques des Banques centrales, secteur primaire, etc.)</a:t>
            </a:r>
          </a:p>
          <a:p>
            <a:pPr lvl="1">
              <a:buNone/>
            </a:pP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3. Sources de données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Collecte de données spécifiques pour mieux bâtir la structure de l’économie nationale (année de base):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Enquêtes de structure auprès des entreprises;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Enquêtes emploi et secteur informel;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Enquêtes sur les marges de commerces et transports;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Enquêtes auprès des ISBL;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Autres besoins spécifiques.</a:t>
            </a:r>
          </a:p>
          <a:p>
            <a:pPr lvl="2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-"/>
            </a:pP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 Travaux d’élaboration et diffusion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Rédaction des notes méthodologiques au cours des travaux (année de base et première année courante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lvl="1">
              <a:buFontTx/>
              <a:buChar char="-"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Diffusion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des résultats des comptes de l’année de base et la première année courante en même temps;</a:t>
            </a:r>
          </a:p>
          <a:p>
            <a:pPr lvl="1">
              <a:buFontTx/>
              <a:buChar char="-"/>
            </a:pP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-"/>
            </a:pPr>
            <a:endParaRPr lang="fr-FR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22916</TotalTime>
  <Words>464</Words>
  <Application>Microsoft Office PowerPoint</Application>
  <PresentationFormat>Affichage à l'écran (4:3)</PresentationFormat>
  <Paragraphs>90</Paragraphs>
  <Slides>13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fond_AFRISTAT_vi (1)</vt:lpstr>
      <vt:lpstr>Ibrahima SORY  Expert en comptabilité nationale  AFRISTAT</vt:lpstr>
      <vt:lpstr>   PLAN DE L’EXPOSE  </vt:lpstr>
      <vt:lpstr>1. Plan organisationnel      </vt:lpstr>
      <vt:lpstr>1. Plan organisationnel      </vt:lpstr>
      <vt:lpstr>2. Nomenclatures CN     </vt:lpstr>
      <vt:lpstr>2. Nomenclatures CN      </vt:lpstr>
      <vt:lpstr>3. Sources de données      </vt:lpstr>
      <vt:lpstr>3. Sources de données      </vt:lpstr>
      <vt:lpstr>4. Travaux d’élaboration et diffusion     </vt:lpstr>
      <vt:lpstr>5. Autres leçons     </vt:lpstr>
      <vt:lpstr>5. Autres leçons     </vt:lpstr>
      <vt:lpstr>5. Autres leçons     </vt:lpstr>
      <vt:lpstr>Diapositive 13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indicateurs avancés de la conjoncture économique</dc:title>
  <dc:creator>x</dc:creator>
  <cp:lastModifiedBy>DELL</cp:lastModifiedBy>
  <cp:revision>752</cp:revision>
  <dcterms:created xsi:type="dcterms:W3CDTF">2006-10-09T21:51:10Z</dcterms:created>
  <dcterms:modified xsi:type="dcterms:W3CDTF">2017-10-08T22:37:13Z</dcterms:modified>
</cp:coreProperties>
</file>