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59" r:id="rId3"/>
    <p:sldId id="263" r:id="rId4"/>
    <p:sldId id="267" r:id="rId5"/>
    <p:sldId id="283" r:id="rId6"/>
    <p:sldId id="322" r:id="rId7"/>
    <p:sldId id="323" r:id="rId8"/>
    <p:sldId id="324" r:id="rId9"/>
    <p:sldId id="325" r:id="rId10"/>
    <p:sldId id="278" r:id="rId11"/>
    <p:sldId id="279" r:id="rId12"/>
    <p:sldId id="280" r:id="rId13"/>
    <p:sldId id="281" r:id="rId14"/>
    <p:sldId id="270" r:id="rId15"/>
    <p:sldId id="327" r:id="rId16"/>
    <p:sldId id="32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RAVAUX%20DSA\Campagne%202012\Comptes%20trimestriels\Estimations\PIB%20volume\Primaire\flow_rel_ind_agrivivier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RAVAUX%20DSA\Campagne%202012\Comptes%20trimestriels\Estimations\PIB%20volume\Primaire\flow_rel_ind_agriexport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ptes%20trim\Comptes%20trimestriels\Donnees\PRIMAIRE\Agriculture_vivrier_et_export\Production%20par%20province%20et%20par%20culture_01.10.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ptes%20trim\Comptes%20trimestriels\Donnees\PRIMAIRE\Agriculture_vivrier_et_export\Production%20par%20province%20et%20par%20culture_01.10.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Sheet1!$A$2:$A$57</c:f>
              <c:numCache>
                <c:formatCode>m/d/yyyy</c:formatCode>
                <c:ptCount val="56"/>
                <c:pt idx="0">
                  <c:v>36161</c:v>
                </c:pt>
                <c:pt idx="1">
                  <c:v>36251</c:v>
                </c:pt>
                <c:pt idx="2">
                  <c:v>36342</c:v>
                </c:pt>
                <c:pt idx="3">
                  <c:v>36434</c:v>
                </c:pt>
                <c:pt idx="4">
                  <c:v>36526</c:v>
                </c:pt>
                <c:pt idx="5">
                  <c:v>36617</c:v>
                </c:pt>
                <c:pt idx="6">
                  <c:v>36708</c:v>
                </c:pt>
                <c:pt idx="7">
                  <c:v>36800</c:v>
                </c:pt>
                <c:pt idx="8">
                  <c:v>36892</c:v>
                </c:pt>
                <c:pt idx="9">
                  <c:v>36982</c:v>
                </c:pt>
                <c:pt idx="10">
                  <c:v>37073</c:v>
                </c:pt>
                <c:pt idx="11">
                  <c:v>37165</c:v>
                </c:pt>
                <c:pt idx="12">
                  <c:v>37257</c:v>
                </c:pt>
                <c:pt idx="13">
                  <c:v>37347</c:v>
                </c:pt>
                <c:pt idx="14">
                  <c:v>37438</c:v>
                </c:pt>
                <c:pt idx="15">
                  <c:v>37530</c:v>
                </c:pt>
                <c:pt idx="16">
                  <c:v>37622</c:v>
                </c:pt>
                <c:pt idx="17">
                  <c:v>37712</c:v>
                </c:pt>
                <c:pt idx="18">
                  <c:v>37803</c:v>
                </c:pt>
                <c:pt idx="19">
                  <c:v>37895</c:v>
                </c:pt>
                <c:pt idx="20">
                  <c:v>37987</c:v>
                </c:pt>
                <c:pt idx="21">
                  <c:v>38078</c:v>
                </c:pt>
                <c:pt idx="22">
                  <c:v>38169</c:v>
                </c:pt>
                <c:pt idx="23">
                  <c:v>38261</c:v>
                </c:pt>
                <c:pt idx="24">
                  <c:v>38353</c:v>
                </c:pt>
                <c:pt idx="25">
                  <c:v>38443</c:v>
                </c:pt>
                <c:pt idx="26">
                  <c:v>38534</c:v>
                </c:pt>
                <c:pt idx="27">
                  <c:v>38626</c:v>
                </c:pt>
                <c:pt idx="28">
                  <c:v>38718</c:v>
                </c:pt>
                <c:pt idx="29">
                  <c:v>38808</c:v>
                </c:pt>
                <c:pt idx="30">
                  <c:v>38899</c:v>
                </c:pt>
                <c:pt idx="31">
                  <c:v>38991</c:v>
                </c:pt>
                <c:pt idx="32">
                  <c:v>39083</c:v>
                </c:pt>
                <c:pt idx="33">
                  <c:v>39173</c:v>
                </c:pt>
                <c:pt idx="34">
                  <c:v>39264</c:v>
                </c:pt>
                <c:pt idx="35">
                  <c:v>39356</c:v>
                </c:pt>
                <c:pt idx="36">
                  <c:v>39448</c:v>
                </c:pt>
                <c:pt idx="37">
                  <c:v>39539</c:v>
                </c:pt>
                <c:pt idx="38">
                  <c:v>39630</c:v>
                </c:pt>
                <c:pt idx="39">
                  <c:v>39722</c:v>
                </c:pt>
                <c:pt idx="40">
                  <c:v>39814</c:v>
                </c:pt>
                <c:pt idx="41">
                  <c:v>39904</c:v>
                </c:pt>
                <c:pt idx="42">
                  <c:v>39995</c:v>
                </c:pt>
                <c:pt idx="43">
                  <c:v>40087</c:v>
                </c:pt>
                <c:pt idx="44">
                  <c:v>40179</c:v>
                </c:pt>
                <c:pt idx="45">
                  <c:v>40269</c:v>
                </c:pt>
                <c:pt idx="46">
                  <c:v>40360</c:v>
                </c:pt>
                <c:pt idx="47">
                  <c:v>40452</c:v>
                </c:pt>
                <c:pt idx="48">
                  <c:v>40544</c:v>
                </c:pt>
                <c:pt idx="49">
                  <c:v>40634</c:v>
                </c:pt>
                <c:pt idx="50">
                  <c:v>40725</c:v>
                </c:pt>
                <c:pt idx="51">
                  <c:v>40817</c:v>
                </c:pt>
                <c:pt idx="52">
                  <c:v>40909</c:v>
                </c:pt>
                <c:pt idx="53">
                  <c:v>41000</c:v>
                </c:pt>
                <c:pt idx="54">
                  <c:v>41091</c:v>
                </c:pt>
                <c:pt idx="55">
                  <c:v>41183</c:v>
                </c:pt>
              </c:numCache>
            </c:numRef>
          </c:cat>
          <c:val>
            <c:numRef>
              <c:f>Sheet1!$B$2:$B$57</c:f>
              <c:numCache>
                <c:formatCode>0.0</c:formatCode>
                <c:ptCount val="56"/>
                <c:pt idx="0">
                  <c:v>165.75358095207477</c:v>
                </c:pt>
                <c:pt idx="1">
                  <c:v>144.45162589225629</c:v>
                </c:pt>
                <c:pt idx="2">
                  <c:v>269.68269701486781</c:v>
                </c:pt>
                <c:pt idx="3">
                  <c:v>172.34739674426942</c:v>
                </c:pt>
                <c:pt idx="4">
                  <c:v>175.13499301069427</c:v>
                </c:pt>
                <c:pt idx="5">
                  <c:v>146.47055911751443</c:v>
                </c:pt>
                <c:pt idx="6">
                  <c:v>272.49509947439998</c:v>
                </c:pt>
                <c:pt idx="7">
                  <c:v>182.1339736124649</c:v>
                </c:pt>
                <c:pt idx="8">
                  <c:v>182.94453840313489</c:v>
                </c:pt>
                <c:pt idx="9">
                  <c:v>152.54685025928106</c:v>
                </c:pt>
                <c:pt idx="10">
                  <c:v>285.31893967921911</c:v>
                </c:pt>
                <c:pt idx="11">
                  <c:v>189.79939198233473</c:v>
                </c:pt>
                <c:pt idx="12">
                  <c:v>189.07966968994393</c:v>
                </c:pt>
                <c:pt idx="13">
                  <c:v>157.17740740184115</c:v>
                </c:pt>
                <c:pt idx="14">
                  <c:v>295.04060667654028</c:v>
                </c:pt>
                <c:pt idx="15">
                  <c:v>197.26459276413465</c:v>
                </c:pt>
                <c:pt idx="16">
                  <c:v>198.00130273492815</c:v>
                </c:pt>
                <c:pt idx="17">
                  <c:v>167.27676808597485</c:v>
                </c:pt>
                <c:pt idx="18">
                  <c:v>311.02384294463099</c:v>
                </c:pt>
                <c:pt idx="19">
                  <c:v>211.39818007501052</c:v>
                </c:pt>
                <c:pt idx="20">
                  <c:v>207.19273969601173</c:v>
                </c:pt>
                <c:pt idx="21">
                  <c:v>174.50402617986705</c:v>
                </c:pt>
                <c:pt idx="22">
                  <c:v>325.72946090407368</c:v>
                </c:pt>
                <c:pt idx="23">
                  <c:v>220.6601434733781</c:v>
                </c:pt>
                <c:pt idx="24">
                  <c:v>238.25965630735169</c:v>
                </c:pt>
                <c:pt idx="25">
                  <c:v>197.07099314776497</c:v>
                </c:pt>
                <c:pt idx="26">
                  <c:v>374.78349082529326</c:v>
                </c:pt>
                <c:pt idx="27">
                  <c:v>265.29400731979598</c:v>
                </c:pt>
                <c:pt idx="28">
                  <c:v>244.37658600813603</c:v>
                </c:pt>
                <c:pt idx="29">
                  <c:v>202.64688593807782</c:v>
                </c:pt>
                <c:pt idx="30">
                  <c:v>391.31753614434319</c:v>
                </c:pt>
                <c:pt idx="31">
                  <c:v>274.99113244037864</c:v>
                </c:pt>
                <c:pt idx="32">
                  <c:v>273.13221777147987</c:v>
                </c:pt>
                <c:pt idx="33">
                  <c:v>221.69440797919594</c:v>
                </c:pt>
                <c:pt idx="34">
                  <c:v>418.61104161459457</c:v>
                </c:pt>
                <c:pt idx="35">
                  <c:v>300.60352248524634</c:v>
                </c:pt>
                <c:pt idx="36">
                  <c:v>286.6137484873675</c:v>
                </c:pt>
                <c:pt idx="37">
                  <c:v>232.59828760300391</c:v>
                </c:pt>
                <c:pt idx="38">
                  <c:v>439.91504391782098</c:v>
                </c:pt>
                <c:pt idx="39">
                  <c:v>317.37076613189174</c:v>
                </c:pt>
                <c:pt idx="40">
                  <c:v>325.0128210269653</c:v>
                </c:pt>
                <c:pt idx="41">
                  <c:v>261.54736485188073</c:v>
                </c:pt>
                <c:pt idx="42">
                  <c:v>498.20131933162986</c:v>
                </c:pt>
                <c:pt idx="43">
                  <c:v>361.14737464421574</c:v>
                </c:pt>
                <c:pt idx="44">
                  <c:v>358.71198856331154</c:v>
                </c:pt>
                <c:pt idx="45">
                  <c:v>293.49926001530338</c:v>
                </c:pt>
                <c:pt idx="46">
                  <c:v>545.63165104997472</c:v>
                </c:pt>
                <c:pt idx="47">
                  <c:v>397.46421377564201</c:v>
                </c:pt>
                <c:pt idx="48">
                  <c:v>377.50520890102445</c:v>
                </c:pt>
                <c:pt idx="49">
                  <c:v>307.79068732793638</c:v>
                </c:pt>
                <c:pt idx="50">
                  <c:v>560.62225568575127</c:v>
                </c:pt>
                <c:pt idx="51">
                  <c:v>415.32123002261045</c:v>
                </c:pt>
                <c:pt idx="52">
                  <c:v>393.40757424363966</c:v>
                </c:pt>
                <c:pt idx="53">
                  <c:v>320.78730599969896</c:v>
                </c:pt>
                <c:pt idx="54">
                  <c:v>591.96260043908546</c:v>
                </c:pt>
                <c:pt idx="55">
                  <c:v>432.97138400211782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29-4847-BDFB-971169EBA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797888"/>
        <c:axId val="199007664"/>
      </c:lineChart>
      <c:dateAx>
        <c:axId val="198797888"/>
        <c:scaling>
          <c:orientation val="minMax"/>
          <c:max val="41275"/>
        </c:scaling>
        <c:delete val="0"/>
        <c:axPos val="b"/>
        <c:majorGridlines/>
        <c:numFmt formatCode="m/d/yyyy" sourceLinked="1"/>
        <c:majorTickMark val="out"/>
        <c:minorTickMark val="none"/>
        <c:tickLblPos val="nextTo"/>
        <c:crossAx val="199007664"/>
        <c:crosses val="autoZero"/>
        <c:auto val="1"/>
        <c:lblOffset val="100"/>
        <c:baseTimeUnit val="months"/>
        <c:majorUnit val="1"/>
        <c:majorTimeUnit val="years"/>
        <c:minorUnit val="1"/>
        <c:minorTimeUnit val="years"/>
      </c:dateAx>
      <c:valAx>
        <c:axId val="199007664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198797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Sheet1!$A$2:$A$57</c:f>
              <c:numCache>
                <c:formatCode>m/d/yyyy</c:formatCode>
                <c:ptCount val="56"/>
                <c:pt idx="0">
                  <c:v>36161</c:v>
                </c:pt>
                <c:pt idx="1">
                  <c:v>36251</c:v>
                </c:pt>
                <c:pt idx="2">
                  <c:v>36342</c:v>
                </c:pt>
                <c:pt idx="3">
                  <c:v>36434</c:v>
                </c:pt>
                <c:pt idx="4">
                  <c:v>36526</c:v>
                </c:pt>
                <c:pt idx="5">
                  <c:v>36617</c:v>
                </c:pt>
                <c:pt idx="6">
                  <c:v>36708</c:v>
                </c:pt>
                <c:pt idx="7">
                  <c:v>36800</c:v>
                </c:pt>
                <c:pt idx="8">
                  <c:v>36892</c:v>
                </c:pt>
                <c:pt idx="9">
                  <c:v>36982</c:v>
                </c:pt>
                <c:pt idx="10">
                  <c:v>37073</c:v>
                </c:pt>
                <c:pt idx="11">
                  <c:v>37165</c:v>
                </c:pt>
                <c:pt idx="12">
                  <c:v>37257</c:v>
                </c:pt>
                <c:pt idx="13">
                  <c:v>37347</c:v>
                </c:pt>
                <c:pt idx="14">
                  <c:v>37438</c:v>
                </c:pt>
                <c:pt idx="15">
                  <c:v>37530</c:v>
                </c:pt>
                <c:pt idx="16">
                  <c:v>37622</c:v>
                </c:pt>
                <c:pt idx="17">
                  <c:v>37712</c:v>
                </c:pt>
                <c:pt idx="18">
                  <c:v>37803</c:v>
                </c:pt>
                <c:pt idx="19">
                  <c:v>37895</c:v>
                </c:pt>
                <c:pt idx="20">
                  <c:v>37987</c:v>
                </c:pt>
                <c:pt idx="21">
                  <c:v>38078</c:v>
                </c:pt>
                <c:pt idx="22">
                  <c:v>38169</c:v>
                </c:pt>
                <c:pt idx="23">
                  <c:v>38261</c:v>
                </c:pt>
                <c:pt idx="24">
                  <c:v>38353</c:v>
                </c:pt>
                <c:pt idx="25">
                  <c:v>38443</c:v>
                </c:pt>
                <c:pt idx="26">
                  <c:v>38534</c:v>
                </c:pt>
                <c:pt idx="27">
                  <c:v>38626</c:v>
                </c:pt>
                <c:pt idx="28">
                  <c:v>38718</c:v>
                </c:pt>
                <c:pt idx="29">
                  <c:v>38808</c:v>
                </c:pt>
                <c:pt idx="30">
                  <c:v>38899</c:v>
                </c:pt>
                <c:pt idx="31">
                  <c:v>38991</c:v>
                </c:pt>
                <c:pt idx="32">
                  <c:v>39083</c:v>
                </c:pt>
                <c:pt idx="33">
                  <c:v>39173</c:v>
                </c:pt>
                <c:pt idx="34">
                  <c:v>39264</c:v>
                </c:pt>
                <c:pt idx="35">
                  <c:v>39356</c:v>
                </c:pt>
                <c:pt idx="36">
                  <c:v>39448</c:v>
                </c:pt>
                <c:pt idx="37">
                  <c:v>39539</c:v>
                </c:pt>
                <c:pt idx="38">
                  <c:v>39630</c:v>
                </c:pt>
                <c:pt idx="39">
                  <c:v>39722</c:v>
                </c:pt>
                <c:pt idx="40">
                  <c:v>39814</c:v>
                </c:pt>
                <c:pt idx="41">
                  <c:v>39904</c:v>
                </c:pt>
                <c:pt idx="42">
                  <c:v>39995</c:v>
                </c:pt>
                <c:pt idx="43">
                  <c:v>40087</c:v>
                </c:pt>
                <c:pt idx="44">
                  <c:v>40179</c:v>
                </c:pt>
                <c:pt idx="45">
                  <c:v>40269</c:v>
                </c:pt>
                <c:pt idx="46">
                  <c:v>40360</c:v>
                </c:pt>
                <c:pt idx="47">
                  <c:v>40452</c:v>
                </c:pt>
                <c:pt idx="48">
                  <c:v>40544</c:v>
                </c:pt>
                <c:pt idx="49">
                  <c:v>40634</c:v>
                </c:pt>
                <c:pt idx="50">
                  <c:v>40725</c:v>
                </c:pt>
                <c:pt idx="51">
                  <c:v>40817</c:v>
                </c:pt>
                <c:pt idx="52">
                  <c:v>40909</c:v>
                </c:pt>
                <c:pt idx="53">
                  <c:v>41000</c:v>
                </c:pt>
                <c:pt idx="54">
                  <c:v>41091</c:v>
                </c:pt>
                <c:pt idx="55">
                  <c:v>41183</c:v>
                </c:pt>
              </c:numCache>
            </c:numRef>
          </c:cat>
          <c:val>
            <c:numRef>
              <c:f>Sheet1!$B$2:$B$57</c:f>
              <c:numCache>
                <c:formatCode>0.0</c:formatCode>
                <c:ptCount val="56"/>
                <c:pt idx="0">
                  <c:v>100</c:v>
                </c:pt>
                <c:pt idx="1">
                  <c:v>77.737490743007484</c:v>
                </c:pt>
                <c:pt idx="2">
                  <c:v>71.312131654494266</c:v>
                </c:pt>
                <c:pt idx="3">
                  <c:v>145.25125740470571</c:v>
                </c:pt>
                <c:pt idx="4">
                  <c:v>91.111674571964741</c:v>
                </c:pt>
                <c:pt idx="5">
                  <c:v>81.695365268452917</c:v>
                </c:pt>
                <c:pt idx="6">
                  <c:v>64.326182910854385</c:v>
                </c:pt>
                <c:pt idx="7">
                  <c:v>116.64076566992949</c:v>
                </c:pt>
                <c:pt idx="8">
                  <c:v>131.18916205882135</c:v>
                </c:pt>
                <c:pt idx="9">
                  <c:v>84.326061055888772</c:v>
                </c:pt>
                <c:pt idx="10">
                  <c:v>70.019817429012448</c:v>
                </c:pt>
                <c:pt idx="11">
                  <c:v>121.37317922971964</c:v>
                </c:pt>
                <c:pt idx="12">
                  <c:v>91.766427036022677</c:v>
                </c:pt>
                <c:pt idx="13">
                  <c:v>66.905983141819121</c:v>
                </c:pt>
                <c:pt idx="14">
                  <c:v>78.534889890132803</c:v>
                </c:pt>
                <c:pt idx="15">
                  <c:v>184.53543936832463</c:v>
                </c:pt>
                <c:pt idx="16">
                  <c:v>96.889239736584315</c:v>
                </c:pt>
                <c:pt idx="17">
                  <c:v>66.634340650381958</c:v>
                </c:pt>
                <c:pt idx="18">
                  <c:v>87.990144197113437</c:v>
                </c:pt>
                <c:pt idx="19">
                  <c:v>178.39986778051741</c:v>
                </c:pt>
                <c:pt idx="20">
                  <c:v>137.9424063314278</c:v>
                </c:pt>
                <c:pt idx="21">
                  <c:v>95.336850953604753</c:v>
                </c:pt>
                <c:pt idx="22">
                  <c:v>73.634028570329306</c:v>
                </c:pt>
                <c:pt idx="23">
                  <c:v>164.41659570589829</c:v>
                </c:pt>
                <c:pt idx="24">
                  <c:v>131.227095692636</c:v>
                </c:pt>
                <c:pt idx="25">
                  <c:v>71.553686828677769</c:v>
                </c:pt>
                <c:pt idx="26">
                  <c:v>105.68026242940884</c:v>
                </c:pt>
                <c:pt idx="27">
                  <c:v>186.90499492906451</c:v>
                </c:pt>
                <c:pt idx="28">
                  <c:v>74.048698978094862</c:v>
                </c:pt>
                <c:pt idx="29">
                  <c:v>70.685426538151262</c:v>
                </c:pt>
                <c:pt idx="30">
                  <c:v>122.6549017363531</c:v>
                </c:pt>
                <c:pt idx="31">
                  <c:v>196.77322218387735</c:v>
                </c:pt>
                <c:pt idx="32">
                  <c:v>101.82790136943025</c:v>
                </c:pt>
                <c:pt idx="33">
                  <c:v>86.052172238508618</c:v>
                </c:pt>
                <c:pt idx="34">
                  <c:v>98.572458906047927</c:v>
                </c:pt>
                <c:pt idx="35">
                  <c:v>176.27445211629276</c:v>
                </c:pt>
                <c:pt idx="36">
                  <c:v>118.25926619414638</c:v>
                </c:pt>
                <c:pt idx="37">
                  <c:v>64.242469773789551</c:v>
                </c:pt>
                <c:pt idx="38">
                  <c:v>53.905887245022498</c:v>
                </c:pt>
                <c:pt idx="39">
                  <c:v>182.99624658564429</c:v>
                </c:pt>
                <c:pt idx="40">
                  <c:v>115.82433454861479</c:v>
                </c:pt>
                <c:pt idx="41">
                  <c:v>69.280030182769252</c:v>
                </c:pt>
                <c:pt idx="42">
                  <c:v>93.201774773344837</c:v>
                </c:pt>
                <c:pt idx="43">
                  <c:v>187.78289055029066</c:v>
                </c:pt>
                <c:pt idx="44">
                  <c:v>94.709669895133331</c:v>
                </c:pt>
                <c:pt idx="45">
                  <c:v>76.644802925717073</c:v>
                </c:pt>
                <c:pt idx="46">
                  <c:v>107.21013209154766</c:v>
                </c:pt>
                <c:pt idx="47">
                  <c:v>192.21811733522682</c:v>
                </c:pt>
                <c:pt idx="48">
                  <c:v>119.45699052228416</c:v>
                </c:pt>
                <c:pt idx="49">
                  <c:v>73.82297869946089</c:v>
                </c:pt>
                <c:pt idx="50">
                  <c:v>89.687186798836137</c:v>
                </c:pt>
                <c:pt idx="51">
                  <c:v>165.26449538115014</c:v>
                </c:pt>
                <c:pt idx="52">
                  <c:v>116.29083138399479</c:v>
                </c:pt>
                <c:pt idx="53">
                  <c:v>84.849213026843913</c:v>
                </c:pt>
                <c:pt idx="54">
                  <c:v>95.276362305963247</c:v>
                </c:pt>
                <c:pt idx="55">
                  <c:v>159.95623028713365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29-4CA0-B570-6BBBD6F01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9617736"/>
        <c:axId val="199616560"/>
      </c:lineChart>
      <c:dateAx>
        <c:axId val="199617736"/>
        <c:scaling>
          <c:orientation val="minMax"/>
          <c:max val="41275"/>
        </c:scaling>
        <c:delete val="0"/>
        <c:axPos val="b"/>
        <c:majorGridlines/>
        <c:numFmt formatCode="m/d/yyyy" sourceLinked="1"/>
        <c:majorTickMark val="out"/>
        <c:minorTickMark val="none"/>
        <c:tickLblPos val="nextTo"/>
        <c:crossAx val="199616560"/>
        <c:crosses val="autoZero"/>
        <c:auto val="1"/>
        <c:lblOffset val="100"/>
        <c:baseTimeUnit val="months"/>
        <c:majorUnit val="1"/>
        <c:majorTimeUnit val="years"/>
        <c:minorUnit val="1"/>
        <c:minorTimeUnit val="years"/>
      </c:dateAx>
      <c:valAx>
        <c:axId val="19961656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199617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12396213119276"/>
          <c:y val="0.12585848643919509"/>
          <c:w val="0.79331617594493298"/>
          <c:h val="0.72112459900845727"/>
        </c:manualLayout>
      </c:layout>
      <c:lineChart>
        <c:grouping val="standard"/>
        <c:varyColors val="0"/>
        <c:ser>
          <c:idx val="2"/>
          <c:order val="1"/>
          <c:tx>
            <c:strRef>
              <c:f>'Annualisation finalpanier1'!$P$8</c:f>
              <c:strCache>
                <c:ptCount val="1"/>
                <c:pt idx="0">
                  <c:v>Prod vivrière</c:v>
                </c:pt>
              </c:strCache>
            </c:strRef>
          </c:tx>
          <c:marker>
            <c:symbol val="none"/>
          </c:marker>
          <c:cat>
            <c:numRef>
              <c:f>'Annualisation finalpanier1'!$N$9:$N$22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'Annualisation finalpanier1'!$P$9:$P$22</c:f>
              <c:numCache>
                <c:formatCode>0.0</c:formatCode>
                <c:ptCount val="14"/>
                <c:pt idx="0">
                  <c:v>1332.1637483031743</c:v>
                </c:pt>
                <c:pt idx="1">
                  <c:v>1373.076363738631</c:v>
                </c:pt>
                <c:pt idx="2">
                  <c:v>1432.2884728948347</c:v>
                </c:pt>
                <c:pt idx="3">
                  <c:v>1481.171847577556</c:v>
                </c:pt>
                <c:pt idx="4">
                  <c:v>1561.459029506369</c:v>
                </c:pt>
                <c:pt idx="5">
                  <c:v>1630.2796621507748</c:v>
                </c:pt>
                <c:pt idx="6">
                  <c:v>1915.9818236597969</c:v>
                </c:pt>
                <c:pt idx="7">
                  <c:v>1998.9236317636564</c:v>
                </c:pt>
                <c:pt idx="8">
                  <c:v>2182.7682932454295</c:v>
                </c:pt>
                <c:pt idx="9">
                  <c:v>2295.7474864983919</c:v>
                </c:pt>
                <c:pt idx="10">
                  <c:v>2594.3019773709507</c:v>
                </c:pt>
                <c:pt idx="11">
                  <c:v>2851.1940362472501</c:v>
                </c:pt>
                <c:pt idx="12">
                  <c:v>2961.5760636732502</c:v>
                </c:pt>
                <c:pt idx="13">
                  <c:v>3184.0276171343617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48-4000-9A48-C74F1E926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615384"/>
        <c:axId val="199618128"/>
      </c:lineChart>
      <c:lineChart>
        <c:grouping val="standard"/>
        <c:varyColors val="0"/>
        <c:ser>
          <c:idx val="1"/>
          <c:order val="0"/>
          <c:tx>
            <c:strRef>
              <c:f>'Annualisation finalpanier1'!$O$8</c:f>
              <c:strCache>
                <c:ptCount val="1"/>
                <c:pt idx="0">
                  <c:v>VA_AGRIVIVRIERE_A</c:v>
                </c:pt>
              </c:strCache>
            </c:strRef>
          </c:tx>
          <c:marker>
            <c:symbol val="none"/>
          </c:marker>
          <c:cat>
            <c:numRef>
              <c:f>'Annualisation finalpanier1'!$N$9:$N$22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'Annualisation finalpanier1'!$O$9:$O$22</c:f>
              <c:numCache>
                <c:formatCode>General</c:formatCode>
                <c:ptCount val="14"/>
                <c:pt idx="0">
                  <c:v>838.08731597120118</c:v>
                </c:pt>
                <c:pt idx="1">
                  <c:v>877.03387874763507</c:v>
                </c:pt>
                <c:pt idx="2">
                  <c:v>917.12602491900634</c:v>
                </c:pt>
                <c:pt idx="3">
                  <c:v>962.75328617559035</c:v>
                </c:pt>
                <c:pt idx="4">
                  <c:v>996.31576333199882</c:v>
                </c:pt>
                <c:pt idx="5">
                  <c:v>1030.5527345013707</c:v>
                </c:pt>
                <c:pt idx="6">
                  <c:v>1063.4071857891199</c:v>
                </c:pt>
                <c:pt idx="7">
                  <c:v>1097.9426314867176</c:v>
                </c:pt>
                <c:pt idx="8">
                  <c:v>1159.8264805804477</c:v>
                </c:pt>
                <c:pt idx="9">
                  <c:v>1236.690084729574</c:v>
                </c:pt>
                <c:pt idx="10">
                  <c:v>1298.8589352748238</c:v>
                </c:pt>
                <c:pt idx="11">
                  <c:v>1346.607847121594</c:v>
                </c:pt>
                <c:pt idx="12">
                  <c:v>1397.271346666407</c:v>
                </c:pt>
                <c:pt idx="13" formatCode="0.0000">
                  <c:v>1450.8271362016237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48-4000-9A48-C74F1E926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619696"/>
        <c:axId val="199614992"/>
      </c:lineChart>
      <c:catAx>
        <c:axId val="199615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9618128"/>
        <c:crosses val="autoZero"/>
        <c:auto val="1"/>
        <c:lblAlgn val="ctr"/>
        <c:lblOffset val="100"/>
        <c:noMultiLvlLbl val="0"/>
      </c:catAx>
      <c:valAx>
        <c:axId val="1996181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99615384"/>
        <c:crosses val="autoZero"/>
        <c:crossBetween val="between"/>
      </c:valAx>
      <c:valAx>
        <c:axId val="199614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99619696"/>
        <c:crosses val="max"/>
        <c:crossBetween val="between"/>
      </c:valAx>
      <c:catAx>
        <c:axId val="199619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9614992"/>
        <c:crosses val="autoZero"/>
        <c:auto val="1"/>
        <c:lblAlgn val="ctr"/>
        <c:lblOffset val="100"/>
        <c:noMultiLvlLbl val="0"/>
      </c:cat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'Annualisation finalpanier1'!$K$8</c:f>
              <c:strCache>
                <c:ptCount val="1"/>
                <c:pt idx="0">
                  <c:v>VA_AGRIEXPORT_A</c:v>
                </c:pt>
              </c:strCache>
            </c:strRef>
          </c:tx>
          <c:marker>
            <c:symbol val="none"/>
          </c:marker>
          <c:cat>
            <c:numRef>
              <c:f>'Annualisation finalpanier1'!$J$9:$J$22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'Annualisation finalpanier1'!$K$9:$K$22</c:f>
              <c:numCache>
                <c:formatCode>0.0</c:formatCode>
                <c:ptCount val="14"/>
                <c:pt idx="0">
                  <c:v>130.47942720365162</c:v>
                </c:pt>
                <c:pt idx="1">
                  <c:v>130.24858940365829</c:v>
                </c:pt>
                <c:pt idx="2">
                  <c:v>127.69128831577129</c:v>
                </c:pt>
                <c:pt idx="3">
                  <c:v>131.21928231189437</c:v>
                </c:pt>
                <c:pt idx="4">
                  <c:v>134.41943360849405</c:v>
                </c:pt>
                <c:pt idx="5">
                  <c:v>148.99145130749389</c:v>
                </c:pt>
                <c:pt idx="6">
                  <c:v>151.59375616719797</c:v>
                </c:pt>
                <c:pt idx="7">
                  <c:v>146.59954680092719</c:v>
                </c:pt>
                <c:pt idx="8">
                  <c:v>139.1693578506881</c:v>
                </c:pt>
                <c:pt idx="9">
                  <c:v>142.1144641692687</c:v>
                </c:pt>
                <c:pt idx="10">
                  <c:v>148.11998836718644</c:v>
                </c:pt>
                <c:pt idx="11">
                  <c:v>159.68269905709218</c:v>
                </c:pt>
                <c:pt idx="12">
                  <c:v>157.19099967942981</c:v>
                </c:pt>
                <c:pt idx="13">
                  <c:v>151.3021280822957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C4-4338-87E5-CC558552F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621264"/>
        <c:axId val="199615776"/>
      </c:lineChart>
      <c:lineChart>
        <c:grouping val="standard"/>
        <c:varyColors val="0"/>
        <c:ser>
          <c:idx val="1"/>
          <c:order val="1"/>
          <c:tx>
            <c:strRef>
              <c:f>'Annualisation finalpanier1'!$L$8</c:f>
              <c:strCache>
                <c:ptCount val="1"/>
                <c:pt idx="0">
                  <c:v>Prod Agriexport</c:v>
                </c:pt>
              </c:strCache>
            </c:strRef>
          </c:tx>
          <c:marker>
            <c:symbol val="none"/>
          </c:marker>
          <c:cat>
            <c:numRef>
              <c:f>'Annualisation finalpanier1'!$J$9:$J$22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'Annualisation finalpanier1'!$L$9:$L$22</c:f>
              <c:numCache>
                <c:formatCode>0.0</c:formatCode>
                <c:ptCount val="14"/>
                <c:pt idx="0">
                  <c:v>394.30087980220742</c:v>
                </c:pt>
                <c:pt idx="1">
                  <c:v>353.77398842120152</c:v>
                </c:pt>
                <c:pt idx="2">
                  <c:v>406.90821977344223</c:v>
                </c:pt>
                <c:pt idx="3">
                  <c:v>421.74273943629925</c:v>
                </c:pt>
                <c:pt idx="4">
                  <c:v>429.91359236459709</c:v>
                </c:pt>
                <c:pt idx="5">
                  <c:v>471.32988156126009</c:v>
                </c:pt>
                <c:pt idx="6">
                  <c:v>495.36603987978714</c:v>
                </c:pt>
                <c:pt idx="7">
                  <c:v>464.1622494364766</c:v>
                </c:pt>
                <c:pt idx="8">
                  <c:v>462.72698463027956</c:v>
                </c:pt>
                <c:pt idx="9">
                  <c:v>419.40386979860273</c:v>
                </c:pt>
                <c:pt idx="10">
                  <c:v>466.08903005501952</c:v>
                </c:pt>
                <c:pt idx="11">
                  <c:v>470.78272224762486</c:v>
                </c:pt>
                <c:pt idx="12">
                  <c:v>448.23165140173131</c:v>
                </c:pt>
                <c:pt idx="13">
                  <c:v>456.37263700393555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C4-4338-87E5-CC558552F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617344"/>
        <c:axId val="199614600"/>
      </c:lineChart>
      <c:catAx>
        <c:axId val="1996212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9615776"/>
        <c:crosses val="autoZero"/>
        <c:auto val="1"/>
        <c:lblAlgn val="ctr"/>
        <c:lblOffset val="100"/>
        <c:noMultiLvlLbl val="0"/>
      </c:catAx>
      <c:valAx>
        <c:axId val="199615776"/>
        <c:scaling>
          <c:orientation val="minMax"/>
          <c:min val="12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99621264"/>
        <c:crosses val="autoZero"/>
        <c:crossBetween val="between"/>
      </c:valAx>
      <c:valAx>
        <c:axId val="199614600"/>
        <c:scaling>
          <c:orientation val="minMax"/>
          <c:max val="500"/>
          <c:min val="320"/>
        </c:scaling>
        <c:delete val="0"/>
        <c:axPos val="r"/>
        <c:numFmt formatCode="0.0" sourceLinked="1"/>
        <c:majorTickMark val="out"/>
        <c:minorTickMark val="none"/>
        <c:tickLblPos val="nextTo"/>
        <c:crossAx val="199617344"/>
        <c:crosses val="max"/>
        <c:crossBetween val="between"/>
      </c:valAx>
      <c:catAx>
        <c:axId val="199617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9614600"/>
        <c:crosses val="autoZero"/>
        <c:auto val="1"/>
        <c:lblAlgn val="ctr"/>
        <c:lblOffset val="100"/>
        <c:noMultiLvlLbl val="0"/>
      </c:cat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8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3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45885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82102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86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84563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84676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15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63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16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44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3530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4733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13497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4733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473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473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74733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115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/>
              <a:t>Comptes Nationaux </a:t>
            </a:r>
            <a:r>
              <a:rPr lang="en-US" sz="8000" b="1" dirty="0" err="1"/>
              <a:t>Trimestriels</a:t>
            </a:r>
            <a:r>
              <a:rPr lang="en-US" sz="8000" b="1" dirty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du Cameroun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Méthodologie d’élaboration des CNT…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1/22/2022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>
                <a:solidFill>
                  <a:schemeClr val="tx1"/>
                </a:solidFill>
              </a:rPr>
              <a:t>é</a:t>
            </a:r>
            <a:r>
              <a:rPr lang="en-US" sz="1000" dirty="0" err="1">
                <a:solidFill>
                  <a:schemeClr val="tx1"/>
                </a:solidFill>
              </a:rPr>
              <a:t>thodes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36051" y="5029200"/>
            <a:ext cx="8991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600" dirty="0">
                <a:latin typeface="Calibri" pitchFamily="34" charset="0"/>
              </a:rPr>
              <a:t>Par : </a:t>
            </a:r>
          </a:p>
          <a:p>
            <a:r>
              <a:rPr lang="fr-FR" altLang="fr-FR" b="1" dirty="0">
                <a:latin typeface="Calibri" pitchFamily="34" charset="0"/>
              </a:rPr>
              <a:t>M. SIKUBE TAKAMGNO Célestin</a:t>
            </a:r>
            <a:r>
              <a:rPr lang="fr-FR" altLang="fr-FR" sz="1600" dirty="0">
                <a:latin typeface="Calibri" pitchFamily="34" charset="0"/>
              </a:rPr>
              <a:t>, </a:t>
            </a:r>
            <a:r>
              <a:rPr lang="fr-FR" altLang="fr-FR" sz="1400" b="1" i="1" dirty="0">
                <a:latin typeface="Calibri" pitchFamily="34" charset="0"/>
              </a:rPr>
              <a:t>Cadre à la Cellule des Comptes provisoires et des comptes trimestriels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57200" y="25146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M" sz="2400" b="1" dirty="0"/>
              <a:t>Deux méthodes possibles :</a:t>
            </a:r>
          </a:p>
          <a:p>
            <a:pPr marL="342900" indent="-342900" algn="just">
              <a:buFontTx/>
              <a:buChar char="-"/>
            </a:pPr>
            <a:r>
              <a:rPr lang="fr-CM" sz="2400" b="1" dirty="0"/>
              <a:t>Etalonnage-calage en deux étapes</a:t>
            </a:r>
          </a:p>
          <a:p>
            <a:pPr algn="just"/>
            <a:r>
              <a:rPr lang="fr-CM" sz="2400" dirty="0"/>
              <a:t>Inconvénient: pose un problème de cohérence et </a:t>
            </a:r>
            <a:r>
              <a:rPr lang="fr-FR" sz="2400" dirty="0"/>
              <a:t>en termes économétriques, la procédure n’est pas optimale et les agrégats trimestriels estimés ne sont pas les meilleurs estimateurs linéaires sans biais</a:t>
            </a:r>
            <a:endParaRPr lang="fr-CM" sz="2400" dirty="0"/>
          </a:p>
          <a:p>
            <a:pPr algn="just"/>
            <a:r>
              <a:rPr lang="fr-CM" sz="2400" b="1" dirty="0"/>
              <a:t>- Utilisation de la méthode d’étalonnage – calage en une étape, avec une estimation par la procédure de Chow-Lin (1971)</a:t>
            </a:r>
            <a:endParaRPr lang="fr-FR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010354"/>
              </p:ext>
            </p:extLst>
          </p:nvPr>
        </p:nvGraphicFramePr>
        <p:xfrm>
          <a:off x="457200" y="1873794"/>
          <a:ext cx="8229600" cy="397877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Liste des fichiers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Type (Excel, batch, texte)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Contenu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Résultats produits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Fichiers dépendants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Observations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brutes de l'indicateur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VA annuelle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Ajoutées annuelles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résultats des 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17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Les valeurs de l'indicateurs corrigées des variations saisonnières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1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Résultats des estimations avec les données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Batch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batch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code d'estimation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Test 1 (agrégats annuels=, indicateur(s) trimestriel(s)=, modèle=, graphique (indicateur(s) annualisés-agrégats annuels)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028656"/>
              </p:ext>
            </p:extLst>
          </p:nvPr>
        </p:nvGraphicFramePr>
        <p:xfrm>
          <a:off x="914400" y="2057399"/>
          <a:ext cx="7162800" cy="4038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038600" y="5867400"/>
            <a:ext cx="2133600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0,99</a:t>
            </a:r>
            <a:endParaRPr lang="fr-FR" dirty="0">
              <a:ea typeface="Calibri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906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Test 2 (agrégats annuels=, indicateur(s) trimestriel(s)=, modèle=, graphique (indicateur(s) annualisés-agrégats annuels)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0" name="Graphique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876878"/>
              </p:ext>
            </p:extLst>
          </p:nvPr>
        </p:nvGraphicFramePr>
        <p:xfrm>
          <a:off x="990600" y="2057400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4038600" y="5867400"/>
            <a:ext cx="2133600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0,69</a:t>
            </a:r>
            <a:endParaRPr lang="fr-FR" dirty="0">
              <a:ea typeface="Calibri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latin typeface="Calibri" pitchFamily="34" charset="0"/>
              </a:rPr>
              <a:t>4. Dispositif de collecte, de mise à jour et de validation des données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>
                <a:solidFill>
                  <a:schemeClr val="tx1"/>
                </a:solidFill>
              </a:rPr>
              <a:t>é</a:t>
            </a:r>
            <a:r>
              <a:rPr lang="en-US" sz="1000" dirty="0" err="1">
                <a:solidFill>
                  <a:schemeClr val="tx1"/>
                </a:solidFill>
              </a:rPr>
              <a:t>thodes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8077200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sz="2000" dirty="0">
                <a:latin typeface="Calibri" pitchFamily="34" charset="0"/>
              </a:rPr>
              <a:t>  La collecte et la mise à jour des données de l’agriculture se fait en principe une fois par an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000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sz="2000" dirty="0">
                <a:latin typeface="Calibri" pitchFamily="34" charset="0"/>
              </a:rPr>
              <a:t> Les données trimestrielles de l’année courante (projections du MINADER) sont obtenues à partir du calendrier des récoltes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CM" altLang="fr-FR" sz="2000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CM" altLang="fr-FR" sz="2000" dirty="0">
                <a:latin typeface="Calibri" pitchFamily="34" charset="0"/>
              </a:rPr>
              <a:t> Les données trimestrielles de l’année courante sont mises à jour l’année suivante lorsqu’ il y a disponibilité de nouvelles estimations du MINADER</a:t>
            </a:r>
            <a:endParaRPr lang="en-US" altLang="fr-FR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MERCI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33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MERCI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6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>
                <a:solidFill>
                  <a:schemeClr val="tx1"/>
                </a:solidFill>
              </a:rPr>
              <a:t>é</a:t>
            </a:r>
            <a:r>
              <a:rPr lang="en-US" sz="1000" dirty="0" err="1">
                <a:solidFill>
                  <a:schemeClr val="tx1"/>
                </a:solidFill>
              </a:rPr>
              <a:t>thodes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Synthèse de la méthode de calcul de la valeur ajoutée dans les CNA de la branche Agriculture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Méthodologie de calcul de la VA de la branche Agriculture dans 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>
                <a:solidFill>
                  <a:schemeClr val="tx1"/>
                </a:solidFill>
              </a:rPr>
              <a:t>é</a:t>
            </a:r>
            <a:r>
              <a:rPr lang="en-US" sz="1000" dirty="0" err="1">
                <a:solidFill>
                  <a:schemeClr val="tx1"/>
                </a:solidFill>
              </a:rPr>
              <a:t>thodes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336617"/>
              </p:ext>
            </p:extLst>
          </p:nvPr>
        </p:nvGraphicFramePr>
        <p:xfrm>
          <a:off x="457200" y="2286001"/>
          <a:ext cx="8534400" cy="2374032"/>
        </p:xfrm>
        <a:graphic>
          <a:graphicData uri="http://schemas.openxmlformats.org/drawingml/2006/table">
            <a:tbl>
              <a:tblPr/>
              <a:tblGrid>
                <a:gridCol w="2021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7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Intitulé des branches CNA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de la VA dans le PIB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du secteur informel dans la branche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Source de données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Méthodologie d’estimation de la production et des CI, volume et valeur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Perspectives de développement des CNA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1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Agriculture vivrière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13,6%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99,95%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MINADER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production en quantité multiplié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par les prix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447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Agriculture industrielle et d'exportation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67,04%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MINADER / Douanes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production en quantité multiplié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par les prix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43080"/>
              </p:ext>
            </p:extLst>
          </p:nvPr>
        </p:nvGraphicFramePr>
        <p:xfrm>
          <a:off x="0" y="2619612"/>
          <a:ext cx="9144000" cy="215771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557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Indicateurs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Nature (flux/stock/indice)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Fréquence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date de disponibilité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Forces 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Faiblesses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Observations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221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production en quantité des produits agricoles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Début de l'année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y.c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les projections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Disponible, tient compte du calendrier agricole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 peut pas prendre en compte des problèmes conjoncturels survenus (inondations)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Utilisé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808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pluviométrie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Mensuelle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Pas disponible en moyenne nationale mais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par ville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Pas utilisé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76400" y="20690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Agriculture vivrière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447800" y="19050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Agriculture industrielle et d’exportation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625439"/>
              </p:ext>
            </p:extLst>
          </p:nvPr>
        </p:nvGraphicFramePr>
        <p:xfrm>
          <a:off x="-1" y="2426732"/>
          <a:ext cx="9144000" cy="1873389"/>
        </p:xfrm>
        <a:graphic>
          <a:graphicData uri="http://schemas.openxmlformats.org/drawingml/2006/table">
            <a:tbl>
              <a:tblPr/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359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557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Indicateurs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Nature (flux/stock/indice)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Fréquence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date de disponibilité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Forces 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Faiblesses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Observations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855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Production en quantité (cacao, café, coton, banane)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Début de l'année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y.c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les projections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Disponible, tient compte du calendrier agricole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 peut pas prendre en compte des problèmes conjoncturels survenus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Utilisé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57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Exportations en quantité (cacao, café, coton, banane)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Mensuelle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Prend en compte des variations conjoncturelles de production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Une partie de la production peut être consommée localement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Pas utilisé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53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1066800" y="1194375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Agriculture vivrière </a:t>
            </a:r>
            <a:r>
              <a:rPr lang="fr-FR" b="1" dirty="0"/>
              <a:t>: Calendrier des récoltes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2813"/>
              </p:ext>
            </p:extLst>
          </p:nvPr>
        </p:nvGraphicFramePr>
        <p:xfrm>
          <a:off x="1673481" y="1563707"/>
          <a:ext cx="5562599" cy="5041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Produit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T1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T2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T3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T4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Ananas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0,45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Arachide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0,02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0,64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60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Banane douce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0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Banane Plantain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Concombre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0,67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0,33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Gingembre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Gombo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Haricot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0,63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60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Huile de palme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Igname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0,18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0,40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Maïs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0,71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Manioc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0,41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Niébé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0,71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Oignon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0,88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0,11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60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Patate douce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0,39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0,26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0,26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Piment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60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Pomme de terre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0,37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0,29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Riz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0,78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Sésame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0,74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Soja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0,29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Tomate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0,31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0,17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0,52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Voandzou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0,77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0,19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Mil/Sorgho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0,47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0,04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0,49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56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macabo/taro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>
                          <a:effectLst/>
                          <a:latin typeface="+mn-lt"/>
                        </a:rPr>
                        <a:t>0,33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0,17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90" marR="7790" marT="779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86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528851" y="1373255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Agriculture industrielle et d’exportation </a:t>
            </a:r>
            <a:r>
              <a:rPr lang="fr-FR" b="1" dirty="0"/>
              <a:t>: Calendrier des récoltes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3411"/>
              </p:ext>
            </p:extLst>
          </p:nvPr>
        </p:nvGraphicFramePr>
        <p:xfrm>
          <a:off x="457200" y="2133601"/>
          <a:ext cx="6019800" cy="1676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Produit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T1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Coton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1,00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Cacao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0,06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0,06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0,44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0,44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Café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0,31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0,01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0,16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0,52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17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Caoutchouc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0,25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banane industrielle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0,26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0,23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0,24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0,27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" y="4648200"/>
            <a:ext cx="876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fr-FR" dirty="0"/>
              <a:t>Les séries des productions annuelles des différentes spéculations sont valorisées aux prix au producteur puis agrégées pour obtenir une série annuelle constituant ainsi l’indicateur annuel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fr-FR" dirty="0"/>
              <a:t>La multiplication de cet indicateur annuel par les coefficients trimestriels permet d’obtenir l’indicateur trimestriel.</a:t>
            </a:r>
          </a:p>
        </p:txBody>
      </p:sp>
    </p:spTree>
    <p:extLst>
      <p:ext uri="{BB962C8B-B14F-4D97-AF65-F5344CB8AC3E}">
        <p14:creationId xmlns:p14="http://schemas.microsoft.com/office/powerpoint/2010/main" val="400129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528851" y="1209525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Agriculture vivrière </a:t>
            </a:r>
            <a:r>
              <a:rPr lang="fr-FR" b="1" dirty="0"/>
              <a:t>: Coefficient saisonnier trimestriel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184856"/>
              </p:ext>
            </p:extLst>
          </p:nvPr>
        </p:nvGraphicFramePr>
        <p:xfrm>
          <a:off x="1452756" y="1752600"/>
          <a:ext cx="5305958" cy="659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9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Coefficient saisonnier agriculture vivrière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0,23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0,34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0,25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Graphique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034554"/>
              </p:ext>
            </p:extLst>
          </p:nvPr>
        </p:nvGraphicFramePr>
        <p:xfrm>
          <a:off x="1371600" y="2667000"/>
          <a:ext cx="5943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396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latin typeface="Calibri" pitchFamily="34" charset="0"/>
              </a:rPr>
              <a:t>2. Méthodologie de calcul de la VA de la branche Agriculture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 err="1">
                <a:solidFill>
                  <a:schemeClr val="tx1"/>
                </a:solidFill>
              </a:rPr>
              <a:t>ét</a:t>
            </a:r>
            <a:r>
              <a:rPr lang="en-US" sz="1000" dirty="0" err="1">
                <a:solidFill>
                  <a:schemeClr val="tx1"/>
                </a:solidFill>
              </a:rPr>
              <a:t>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1/22/2022</a:t>
            </a:fld>
            <a:endParaRPr lang="en-US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528851" y="1209525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Agriculture industrielle et d’exportation </a:t>
            </a:r>
            <a:r>
              <a:rPr lang="fr-FR" b="1" dirty="0"/>
              <a:t>: Coefficient saisonnier trimestriel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101599"/>
              </p:ext>
            </p:extLst>
          </p:nvPr>
        </p:nvGraphicFramePr>
        <p:xfrm>
          <a:off x="528850" y="1752600"/>
          <a:ext cx="6224908" cy="659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  <a:latin typeface="+mn-lt"/>
                        </a:rPr>
                        <a:t>T4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Coefficient saisonnier agriculture industrielle et d’exportation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144109"/>
              </p:ext>
            </p:extLst>
          </p:nvPr>
        </p:nvGraphicFramePr>
        <p:xfrm>
          <a:off x="1236340" y="2514600"/>
          <a:ext cx="623126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44877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1403</Words>
  <Application>Microsoft Office PowerPoint</Application>
  <PresentationFormat>Affichage à l'écran (4:3)</PresentationFormat>
  <Paragraphs>380</Paragraphs>
  <Slides>16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Tahoma</vt:lpstr>
      <vt:lpstr>Times New Roman</vt:lpstr>
      <vt:lpstr>Wingdings</vt:lpstr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Alain Brilleau</cp:lastModifiedBy>
  <cp:revision>86</cp:revision>
  <dcterms:created xsi:type="dcterms:W3CDTF">2014-11-21T10:25:01Z</dcterms:created>
  <dcterms:modified xsi:type="dcterms:W3CDTF">2022-01-22T11:21:14Z</dcterms:modified>
</cp:coreProperties>
</file>