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59" r:id="rId3"/>
    <p:sldId id="263" r:id="rId4"/>
    <p:sldId id="267" r:id="rId5"/>
    <p:sldId id="278" r:id="rId6"/>
    <p:sldId id="279" r:id="rId7"/>
    <p:sldId id="268" r:id="rId8"/>
    <p:sldId id="281" r:id="rId9"/>
    <p:sldId id="282" r:id="rId10"/>
    <p:sldId id="283" r:id="rId11"/>
    <p:sldId id="269" r:id="rId12"/>
    <p:sldId id="270" r:id="rId13"/>
    <p:sldId id="271" r:id="rId14"/>
    <p:sldId id="272" r:id="rId15"/>
    <p:sldId id="273" r:id="rId16"/>
    <p:sldId id="280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15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16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18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19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20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11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13</a:t>
            </a:fld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 smtClean="0">
                <a:latin typeface="+mj-lt"/>
                <a:ea typeface="+mj-ea"/>
                <a:cs typeface="+mj-cs"/>
              </a:rPr>
              <a:t/>
            </a:r>
            <a:br>
              <a:rPr lang="fr-FR" sz="3100" b="1" dirty="0" smtClean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CENTRE 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</a:t>
            </a:r>
            <a:r>
              <a:rPr lang="en-US" sz="8000" b="1" dirty="0" err="1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 smtClean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Thème : harmonisation des méthodes de travail et adoption des normes internationales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657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r>
              <a:rPr lang="fr-FR" altLang="fr-FR" sz="2000" b="1" dirty="0" smtClean="0">
                <a:solidFill>
                  <a:srgbClr val="00B0F0"/>
                </a:solidFill>
                <a:latin typeface="Calibri" pitchFamily="34" charset="0"/>
              </a:rPr>
              <a:t>Agence Nationale de la Statistique et de la Démographie  du SENEGAL</a:t>
            </a:r>
            <a:endParaRPr lang="fr-FR" altLang="fr-FR" sz="2000" b="1" dirty="0" smtClean="0">
              <a:solidFill>
                <a:srgbClr val="00B0F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FR" altLang="fr-FR" sz="1000" b="1" dirty="0">
              <a:solidFill>
                <a:srgbClr val="00B0F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100" b="1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Dispositif d’élaboration des CNT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7010400" y="5334000"/>
            <a:ext cx="1905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1200" dirty="0">
                <a:latin typeface="Calibri" pitchFamily="34" charset="0"/>
              </a:rPr>
              <a:t>Par : ….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1/19/2015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457200" y="-304917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00FF"/>
                </a:solidFill>
              </a:rPr>
              <a:t>Bilan des étalonnages (R2)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14283" y="571480"/>
          <a:ext cx="8715435" cy="602776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03829"/>
                <a:gridCol w="738074"/>
                <a:gridCol w="738074"/>
                <a:gridCol w="2168094"/>
                <a:gridCol w="2829290"/>
                <a:gridCol w="738074"/>
              </a:tblGrid>
              <a:tr h="9114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/>
                        <a:t>libellé branche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 smtClean="0"/>
                        <a:t>CNT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/>
                        <a:t>Poids (/PIB)  </a:t>
                      </a:r>
                      <a:r>
                        <a:rPr lang="fr-FR" sz="1800" b="1" u="none" strike="noStrike" dirty="0" smtClean="0"/>
                        <a:t>07/09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/>
                        <a:t>Indicateurs courants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/>
                        <a:t>Observations (indicateurs précédents selon les cas)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 smtClean="0"/>
                        <a:t>R2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87433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commerce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COM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>
                          <a:latin typeface="Arial"/>
                        </a:rPr>
                        <a:t>16%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Production du primaire et du secondaire plus importations de biens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>
                          <a:latin typeface="Arial"/>
                        </a:rPr>
                        <a:t>0,99</a:t>
                      </a:r>
                    </a:p>
                  </a:txBody>
                  <a:tcPr marL="0" marR="0" marT="0" marB="0" anchor="b"/>
                </a:tc>
              </a:tr>
              <a:tr h="75956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transports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TRA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>
                          <a:latin typeface="Arial"/>
                        </a:rPr>
                        <a:t>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>
                          <a:latin typeface="Arial"/>
                        </a:rPr>
                        <a:t>0,77</a:t>
                      </a:r>
                    </a:p>
                  </a:txBody>
                  <a:tcPr marL="0" marR="0" marT="0" marB="0" anchor="b"/>
                </a:tc>
              </a:tr>
              <a:tr h="83552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poste et telecom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POS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>
                          <a:latin typeface="Arial"/>
                        </a:rPr>
                        <a:t>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07480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services financiers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FIN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>
                          <a:latin typeface="Arial"/>
                        </a:rPr>
                        <a:t>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Crédit intérieur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TOB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>
                          <a:latin typeface="Arial"/>
                        </a:rPr>
                        <a:t>0,91</a:t>
                      </a:r>
                    </a:p>
                  </a:txBody>
                  <a:tcPr marL="0" marR="0" marT="0" marB="0" anchor="b"/>
                </a:tc>
              </a:tr>
              <a:tr h="107480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services aux entreprises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SOZ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>
                          <a:latin typeface="Arial"/>
                        </a:rPr>
                        <a:t>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Production des branches utilisant le service en CI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latin typeface="Arial"/>
                        </a:rPr>
                        <a:t>0,95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4. Ressources humaines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/>
        </p:nvGraphicFramePr>
        <p:xfrm>
          <a:off x="457200" y="1371600"/>
          <a:ext cx="8208912" cy="4984693"/>
        </p:xfrm>
        <a:graphic>
          <a:graphicData uri="http://schemas.openxmlformats.org/drawingml/2006/table">
            <a:tbl>
              <a:tblPr/>
              <a:tblGrid>
                <a:gridCol w="1807467"/>
                <a:gridCol w="712813"/>
                <a:gridCol w="1584176"/>
                <a:gridCol w="792088"/>
                <a:gridCol w="1512168"/>
                <a:gridCol w="1800200"/>
              </a:tblGrid>
              <a:tr h="29550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noProof="0" dirty="0" smtClean="0"/>
                        <a:t>Disponibles</a:t>
                      </a:r>
                      <a:endParaRPr lang="fr-FR" sz="1600" noProof="0" dirty="0"/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noProof="0" dirty="0" smtClean="0"/>
                        <a:t>Souhaités</a:t>
                      </a:r>
                      <a:endParaRPr lang="fr-FR" sz="1600" noProof="0" dirty="0"/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commentaires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658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Niveau de formation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Niveau de formation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 au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 ISE, 1 ITS, 1 économiste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 ISE, 3 ITS, 1 économiste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CVS, PIB valeur, TRE, TCEI, extension nomenclature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 des CNA impliqu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ISE (chef de division)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 pratique la division de CNA est associée aux travaux de validation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du service des entreprises (IPI, DSF, etc.) de l’INS impliques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 pratique la 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direction 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est associée aux travaux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des autres services de l’INS impliques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du service de la pr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évision impliqués dans les CNT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La prévision est associée à la validation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des autres services 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impliqués dans les CNT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Les membres du comité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Agents de collecte pour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Économiste (L3 ou M1)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5. Comite des CNT (actuel ou en perspective)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3046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Texte de création disponible</a:t>
            </a:r>
            <a:r>
              <a:rPr lang="fr-FR" altLang="fr-FR" dirty="0" smtClean="0">
                <a:latin typeface="Calibri" pitchFamily="34" charset="0"/>
              </a:rPr>
              <a:t>: aucun texte formel; </a:t>
            </a:r>
            <a:r>
              <a:rPr lang="fr-FR" altLang="fr-FR" dirty="0" smtClean="0">
                <a:latin typeface="Calibri" pitchFamily="34" charset="0"/>
              </a:rPr>
              <a:t>convocation du DG adressée aux structures</a:t>
            </a:r>
            <a:endParaRPr lang="fr-FR" altLang="fr-FR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Liste des administrations représentées</a:t>
            </a:r>
            <a:r>
              <a:rPr lang="fr-FR" altLang="fr-FR" dirty="0" smtClean="0">
                <a:latin typeface="Calibri" pitchFamily="34" charset="0"/>
              </a:rPr>
              <a:t>: Prévision, Banque Centrale, Agriculture, Pêche, Elevage, Industrie, Autorité Régulation Télécom, </a:t>
            </a:r>
            <a:r>
              <a:rPr lang="fr-FR" altLang="fr-FR" dirty="0" smtClean="0">
                <a:latin typeface="Calibri" pitchFamily="34" charset="0"/>
              </a:rPr>
              <a:t>Direction des </a:t>
            </a:r>
            <a:r>
              <a:rPr lang="fr-FR" altLang="fr-FR" dirty="0" smtClean="0">
                <a:latin typeface="Calibri" pitchFamily="34" charset="0"/>
              </a:rPr>
              <a:t>Mines</a:t>
            </a:r>
            <a:endParaRPr lang="fr-FR" altLang="fr-FR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Fréquence des rencontres</a:t>
            </a:r>
            <a:r>
              <a:rPr lang="fr-FR" altLang="fr-FR" dirty="0" smtClean="0">
                <a:latin typeface="Calibri" pitchFamily="34" charset="0"/>
              </a:rPr>
              <a:t>: une fois par trimestre; plus si nécessaire avec la prévision, l’ARTP ou tout autre service</a:t>
            </a:r>
            <a:endParaRPr lang="fr-FR" altLang="fr-FR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Thèmes (potentiels) inscrits à l’ordre du jour</a:t>
            </a:r>
            <a:r>
              <a:rPr lang="fr-FR" altLang="fr-FR" dirty="0" smtClean="0">
                <a:latin typeface="Calibri" pitchFamily="34" charset="0"/>
              </a:rPr>
              <a:t>: examen des résultats du PIB trimestriel, validation de méthodologie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6. Moyens financiers </a:t>
            </a:r>
            <a:r>
              <a:rPr lang="fr-FR" altLang="fr-FR" sz="1100" dirty="0" smtClean="0">
                <a:latin typeface="Calibri" pitchFamily="34" charset="0"/>
              </a:rPr>
              <a:t>(millions de F CFA)</a:t>
            </a:r>
            <a:endParaRPr lang="en-US" altLang="fr-FR" sz="11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/>
        </p:nvGraphicFramePr>
        <p:xfrm>
          <a:off x="457200" y="1477963"/>
          <a:ext cx="7715199" cy="4321012"/>
        </p:xfrm>
        <a:graphic>
          <a:graphicData uri="http://schemas.openxmlformats.org/drawingml/2006/table">
            <a:tbl>
              <a:tblPr/>
              <a:tblGrid>
                <a:gridCol w="1812883"/>
                <a:gridCol w="885348"/>
                <a:gridCol w="1254242"/>
                <a:gridCol w="810399"/>
                <a:gridCol w="1698085"/>
                <a:gridCol w="1254242"/>
              </a:tblGrid>
              <a:tr h="22349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Disponibles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Souhaités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Commentaires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37205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bailleurs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bailleurs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altLang="fr-FR" sz="1200" dirty="0" smtClean="0">
                          <a:latin typeface="Calibri" panose="020F0502020204030204" pitchFamily="34" charset="0"/>
                        </a:rPr>
                        <a:t>Budget disponible pour la collecte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300 000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carburant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Budget disponible pour le comite des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Organisation réunion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Salaire  annuel moyen par cadre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9000000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Primes versés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630000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Voyages d’études (nombre de participants et budget)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15000000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Organisation de séminaire/atelier (nombre de séminaires et budget total)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(4) 400 000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Organisation des retraites (nombre de retraites et budget total)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nationaux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2" name="Tableau 1"/>
          <p:cNvGraphicFramePr>
            <a:graphicFrameLocks noGrp="1"/>
          </p:cNvGraphicFramePr>
          <p:nvPr/>
        </p:nvGraphicFramePr>
        <p:xfrm>
          <a:off x="304800" y="1524000"/>
          <a:ext cx="8382000" cy="473450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305778"/>
                <a:gridCol w="2076222"/>
              </a:tblGrid>
              <a:tr h="701246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PHASE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Durée moyenne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Collecte des indicateurs (et des agrégats des CN)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6 semaines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Préparation des fichiers d’indicateurs (et des CN) et traitement</a:t>
                      </a:r>
                      <a:r>
                        <a:rPr lang="fr-FR" sz="1800" baseline="0" dirty="0" smtClean="0"/>
                        <a:t> des importations (passage de nomenclature des IVU, contrôle des évolutions)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 semaine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Etalonnage des branches du primaire et du secondaire puis des</a:t>
                      </a:r>
                      <a:r>
                        <a:rPr lang="fr-FR" sz="1800" baseline="0" dirty="0" smtClean="0"/>
                        <a:t> branches du tertiaire; </a:t>
                      </a:r>
                      <a:r>
                        <a:rPr lang="fr-FR" sz="1800" dirty="0" smtClean="0"/>
                        <a:t>Calcul des taxes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 j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Rédaction de la note de publication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 j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Validation des résultats:</a:t>
                      </a:r>
                      <a:r>
                        <a:rPr lang="fr-FR" sz="1800" baseline="0" dirty="0" smtClean="0"/>
                        <a:t> </a:t>
                      </a:r>
                      <a:r>
                        <a:rPr lang="fr-FR" sz="1800" baseline="0" dirty="0" err="1" smtClean="0"/>
                        <a:t>benchmarking</a:t>
                      </a:r>
                      <a:r>
                        <a:rPr lang="fr-FR" sz="1800" baseline="0" dirty="0" smtClean="0"/>
                        <a:t> avec les autres infos conjoncturelles (IGA, ARTP, etc.); retour vers la Prévision, l’ARTP, etc.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4 semaines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451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Atelier de validation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 j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Diffusion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 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304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10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810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0" y="1091270"/>
          <a:ext cx="9143999" cy="5004731"/>
        </p:xfrm>
        <a:graphic>
          <a:graphicData uri="http://schemas.openxmlformats.org/drawingml/2006/table">
            <a:tbl>
              <a:tblPr/>
              <a:tblGrid>
                <a:gridCol w="2640575"/>
                <a:gridCol w="2167808"/>
                <a:gridCol w="2167808"/>
                <a:gridCol w="2167808"/>
              </a:tblGrid>
              <a:tr h="39497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dans la VA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(2010-2012)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Ecart absolu moyen du taux de croissance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888332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Révision après un an (disponibilité du compte provisoire) de l’année 2010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Révision après deux ans (disponibilité du compte définitif) de l’année 2010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542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Agriculture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8,6</a:t>
                      </a: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85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Pêche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85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Elevage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4,7</a:t>
                      </a: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85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Extractives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80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BTP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6,5</a:t>
                      </a: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Chimie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-5,1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230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Industries alimentaires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5,9</a:t>
                      </a: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3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Energie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3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industries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4,6</a:t>
                      </a: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85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8.1 Qualité des révisions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304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10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810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0" y="1091270"/>
          <a:ext cx="9143999" cy="5768476"/>
        </p:xfrm>
        <a:graphic>
          <a:graphicData uri="http://schemas.openxmlformats.org/drawingml/2006/table">
            <a:tbl>
              <a:tblPr/>
              <a:tblGrid>
                <a:gridCol w="2640575"/>
                <a:gridCol w="2167808"/>
                <a:gridCol w="2167808"/>
                <a:gridCol w="2167808"/>
              </a:tblGrid>
              <a:tr h="40023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dans la VA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(2010-2012)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Ecart absolu moyen du taux de croissance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900176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Révision après un an (disponibilité du compte provisoire) de l’année 2010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Révision après deux ans (disponibilité du compte définitif) de l’année 2010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286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Commerce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18,1</a:t>
                      </a: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28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Transports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28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Télécom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11,4</a:t>
                      </a: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28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Services financiers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28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Services aux entreprises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5,3</a:t>
                      </a: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20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Administration, Education et Santé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12,5</a:t>
                      </a: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441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Services immobiliers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5,8</a:t>
                      </a: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441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Autres activités de services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28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Taxes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28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PIB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85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8.1 Qualité des révisions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</a:t>
            </a:r>
            <a:r>
              <a:rPr lang="fr-FR" altLang="fr-FR" dirty="0" err="1" smtClean="0">
                <a:latin typeface="Calibri" pitchFamily="34" charset="0"/>
              </a:rPr>
              <a:t>ationaux</a:t>
            </a:r>
            <a:endParaRPr lang="fr-FR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143000" y="2362200"/>
          <a:ext cx="6192688" cy="2937551"/>
        </p:xfrm>
        <a:graphic>
          <a:graphicData uri="http://schemas.openxmlformats.org/drawingml/2006/table">
            <a:tbl>
              <a:tblPr/>
              <a:tblGrid>
                <a:gridCol w="3400782"/>
                <a:gridCol w="2791906"/>
              </a:tblGrid>
              <a:tr h="733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 de conformit</a:t>
                      </a:r>
                      <a:r>
                        <a:rPr lang="fr-FR" altLang="fr-FR" sz="1200" b="1" dirty="0" smtClean="0">
                          <a:latin typeface="Calibri" pitchFamily="34" charset="0"/>
                        </a:rPr>
                        <a:t>é</a:t>
                      </a: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recommandations au niveau institutionnel  (mise en place comite CNT)</a:t>
                      </a:r>
                      <a:endParaRPr kumimoji="0" lang="en-US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/>
                    <a:p>
                      <a:r>
                        <a:rPr kumimoji="0" lang="en-US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</a:t>
                      </a: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Recommandations au niveau organisationnel </a:t>
                      </a:r>
                      <a:endParaRPr kumimoji="0" lang="en-US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50% (équipe de 4 cadres DCNSEA,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struct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. Du SSN dans le comité, agent de collecte)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des sources et indicateurs préconisés par AFRISTAT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Contrôle de qualité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Respect des étapes de l’opérationnalisation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50% (VA, production en volume)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1676400" y="1066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8.2 Conformité au manuel d’AFRISTAT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</a:t>
            </a:r>
            <a:r>
              <a:rPr lang="fr-FR" altLang="fr-FR" dirty="0" err="1" smtClean="0">
                <a:latin typeface="Calibri" pitchFamily="34" charset="0"/>
              </a:rPr>
              <a:t>ationaux</a:t>
            </a:r>
            <a:endParaRPr lang="fr-FR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1676400" y="1066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8.3 Conformité aux standards du FMI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187450" y="1485900"/>
          <a:ext cx="6192688" cy="4656863"/>
        </p:xfrm>
        <a:graphic>
          <a:graphicData uri="http://schemas.openxmlformats.org/drawingml/2006/table">
            <a:tbl>
              <a:tblPr/>
              <a:tblGrid>
                <a:gridCol w="4032448"/>
                <a:gridCol w="2160240"/>
              </a:tblGrid>
              <a:tr h="693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 de conformit</a:t>
                      </a:r>
                      <a:r>
                        <a:rPr lang="fr-FR" altLang="fr-FR" sz="1200" b="1" noProof="0" smtClean="0">
                          <a:latin typeface="Calibri" pitchFamily="34" charset="0"/>
                        </a:rPr>
                        <a:t>é</a:t>
                      </a:r>
                      <a:endParaRPr kumimoji="0" lang="fr-FR" altLang="fr-F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32169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Couverture des champs des CNT (volume/courant, PIB optique production/d</a:t>
                      </a:r>
                      <a:r>
                        <a:rPr lang="fr-FR" altLang="fr-FR" sz="1200" noProof="0" smtClean="0">
                          <a:latin typeface="Calibri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pense)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32169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Calcul de la production et des consommations intermédiaires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8132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Publication des CNT bruts et CJO-CVS et des estimations de la composante tendance-cycle.</a:t>
                      </a:r>
                      <a:endParaRPr kumimoji="0" lang="fr-FR" altLang="fr-FR" sz="12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5930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délais de publication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75%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50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Gouvernance (diffusion de la méthodologie, autonomie de l’INS, politique de confidentialité, politique de révision)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75%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077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Mise en place d’un système de traitement (Base de données pour la saisie, programmes de traitements, base de données pour les résultats, programme de tabulation)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96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des marges par les taux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du SIFIM par déflation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 Denton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Elaboration des CNT aux prix chainé</a:t>
                      </a:r>
                      <a:r>
                        <a:rPr lang="fr-FR" altLang="fr-FR" sz="1200" dirty="0" smtClean="0">
                          <a:latin typeface="Calibri" pitchFamily="34" charset="0"/>
                        </a:rPr>
                        <a:t>s</a:t>
                      </a: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09601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9.Perspectives (actions prévues pour l’amélioration …)</a:t>
            </a:r>
            <a:endParaRPr lang="en-US" altLang="fr-FR" dirty="0" smtClean="0">
              <a:latin typeface="Calibri" pitchFamily="34" charset="0"/>
            </a:endParaRPr>
          </a:p>
          <a:p>
            <a:pPr algn="ctr"/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81000" y="1524000"/>
          <a:ext cx="8305800" cy="4488237"/>
        </p:xfrm>
        <a:graphic>
          <a:graphicData uri="http://schemas.openxmlformats.org/drawingml/2006/table">
            <a:tbl>
              <a:tblPr/>
              <a:tblGrid>
                <a:gridCol w="4267200"/>
                <a:gridCol w="4038600"/>
              </a:tblGrid>
              <a:tr h="590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Actions prévues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38902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Couverture des champs des CNT (volume/courant, PIB optique production/d</a:t>
                      </a:r>
                      <a:r>
                        <a:rPr lang="fr-FR" altLang="fr-FR" sz="1200" noProof="0" dirty="0" smtClean="0">
                          <a:latin typeface="Calibri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pense)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Méthodologies (courant / dépense) en cours de validation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67721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Calcul de la production et des consommations intermédiaires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La production est calculée. La méthodologie des CI est en cours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8902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Publication des CNT bruts et CJO-CVS et des estimations de la composante tendance-cycle.</a:t>
                      </a:r>
                      <a:endParaRPr kumimoji="0" lang="fr-FR" altLang="fr-FR" sz="12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La méthodologie CVS-CJO est en cours de validation; des tests du PIB CVS sont déjà en cours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33415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délais de publication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Ciblé 75j; mais avons dépassé 90j à 2 ou 3 reprises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48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Gouvernance (diffusion de la méthodologie, autonomie de l’INS, politique de confidentialité, politique de révision)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La méthodologie est validée; reste à mettre en ligne. La politique de révision doit être plus claire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446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Mise en place d’un système de traitement (Base de données pour la saisie, programmes de traitements, base de données pour les résultats, programme de tabulation)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4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des marges par les taux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33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du SIFIM par déflation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 cours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33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 Denton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Quand la série de l’indicateur est courte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33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Elaboration des CNT aux prix chainé</a:t>
                      </a:r>
                      <a:r>
                        <a:rPr lang="fr-FR" altLang="fr-FR" sz="1200" dirty="0" smtClean="0">
                          <a:latin typeface="Calibri" pitchFamily="34" charset="0"/>
                        </a:rPr>
                        <a:t>s</a:t>
                      </a: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Après rénovation des CNA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Nomenclature , indicateurs, sources et méthodes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Position des branches dans les CNA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Qualités des estimations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Ressources humaines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Comite des CNT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Moyens financiers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Différentes phases d’élaboration des comptes nationaux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Qualité des CNT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1. Nomenclature , indicateurs, sources et méthodes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au 1"/>
          <p:cNvGraphicFramePr>
            <a:graphicFrameLocks noGrp="1"/>
          </p:cNvGraphicFramePr>
          <p:nvPr/>
        </p:nvGraphicFramePr>
        <p:xfrm>
          <a:off x="304800" y="1295400"/>
          <a:ext cx="8435281" cy="4961735"/>
        </p:xfrm>
        <a:graphic>
          <a:graphicData uri="http://schemas.openxmlformats.org/drawingml/2006/table">
            <a:tbl>
              <a:tblPr/>
              <a:tblGrid>
                <a:gridCol w="1708179"/>
                <a:gridCol w="1402346"/>
                <a:gridCol w="3996980"/>
                <a:gridCol w="1327776"/>
              </a:tblGrid>
              <a:tr h="3668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(services, périodicité,  date de disponibilité)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Agriculture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Structure obtenue du calendrier des récoltes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Prévision ACMAD sur la période hivernale N (mai - juin N)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Chow-Lin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Elevage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Lissage (croît) et abattages contrôlés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Abattages contrôlés (DPEE, mensuel, M+30)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Prévision effectifs (DIREL, annuel)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Lissage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Pêche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Débarquements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DPEE; mensuel; M+30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Denton proportionnel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Extractives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IHPI; exports or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IHPI (ANSD; mensuel; M+35)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Exports or (ANSD; extraction à la demande)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Chow-Lin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5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Chimie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IHPI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IHPI (ANSD; mensuel; M+35)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Chow-Lin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Industries alimentaires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IHPI (ANSD; mensuel; M+35)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Chow-Lin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BTP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Ventes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loc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ciment; IHPI mat.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consruction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Ventes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loc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ciment (DPEE; mensuel; M+30)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IHPI (ANSD; mensuel; M+35)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Chow-Lin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Energie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IHPI énergie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IHPI (ANSD; mensuel; M+35)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Chow-Lin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industries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Lissage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1. Nomenclature , indicateurs, sources et méthodes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au 1"/>
          <p:cNvGraphicFramePr>
            <a:graphicFrameLocks noGrp="1"/>
          </p:cNvGraphicFramePr>
          <p:nvPr/>
        </p:nvGraphicFramePr>
        <p:xfrm>
          <a:off x="381000" y="1112872"/>
          <a:ext cx="8435281" cy="5196679"/>
        </p:xfrm>
        <a:graphic>
          <a:graphicData uri="http://schemas.openxmlformats.org/drawingml/2006/table">
            <a:tbl>
              <a:tblPr/>
              <a:tblGrid>
                <a:gridCol w="1708179"/>
                <a:gridCol w="1402346"/>
                <a:gridCol w="3996980"/>
                <a:gridCol w="1327776"/>
              </a:tblGrid>
              <a:tr h="4449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(services, périodicité,  date de disponibilité)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449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Commerce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Productions et imports échangées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Chow-Lin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669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Transport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ICA transport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DPEE; mensuel; M+30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Denton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3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Télécom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ICA télécom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DPEE; mensuel; M+30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Denton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449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Services financiers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Crédit intérieur, TAF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Crédit intérieur (BCEAO, à la demande)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TAF (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Chow-Lin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55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Services aux entreprises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Production des autres branches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Chow-Lin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5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Services immobiliers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Abonnés moyenne et basse tension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SENELEC; à la demande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Chow-Lin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5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Administration, Education et Santé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 administration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DPEE; mensuel; M+30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Chow-Lin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5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activités de services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Lissage et ICA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hotel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ICA hôtel (DPEE; mensuel; M+30)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Denton; Chow-Lin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5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Branche fictive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VA services financiers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Chow-Lin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22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TAXES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Productions et imports taxées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Chow-Lin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 Position des branches dans les comptes nationaux annuels (CNA)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/>
        </p:nvGraphicFramePr>
        <p:xfrm>
          <a:off x="304800" y="1295400"/>
          <a:ext cx="8305800" cy="4722446"/>
        </p:xfrm>
        <a:graphic>
          <a:graphicData uri="http://schemas.openxmlformats.org/drawingml/2006/table">
            <a:tbl>
              <a:tblPr/>
              <a:tblGrid>
                <a:gridCol w="2743200"/>
                <a:gridCol w="5562600"/>
              </a:tblGrid>
              <a:tr h="3668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Agriculture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Agriculture vivrière; Agriculture destinée à l’industrie et à l’exportation; Sylviculture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Elevage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Elevage et chasse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Pêche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Pêche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Extractives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Activités extractives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5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Chimie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Fabrication de Produits chimiques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Fabrication de Produits en Caoutchouc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Raffinage pétrole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Industries alimentaires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transformation et conservation, fabrication de corps gras alimentaires, travail de grain, Fabrication de Produits Alimentaires céréaliers, Fabrication de Sucre, Fabrication de Produits alimentaires </a:t>
                      </a:r>
                      <a:r>
                        <a:rPr lang="fr-FR" sz="1200" dirty="0" err="1">
                          <a:latin typeface="Times New Roman"/>
                          <a:ea typeface="Times New Roman"/>
                          <a:cs typeface="Times New Roman"/>
                        </a:rPr>
                        <a:t>nca</a:t>
                      </a: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, Fabrication de Boissons, Fabrication de Produits à base de Tabac,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BTP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Fabrication de verre, poterie et matériaux de construction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Energie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Electricité, gaz et eau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industries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1200" smtClean="0">
                          <a:latin typeface="Times New Roman"/>
                          <a:ea typeface="Times New Roman"/>
                          <a:cs typeface="Times New Roman"/>
                        </a:rPr>
                        <a:t>Egrenage de coton, Fabrication de Cuir, </a:t>
                      </a:r>
                      <a:r>
                        <a:rPr kumimoji="0" lang="fr-FR" altLang="fr-F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Travail </a:t>
                      </a: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du bois, Fabrication de Papier, Métallurgie, Fabrication de Machine, Fabrication d’équipements, Construction de matériels de transport et Fabrication de Mobiliers </a:t>
                      </a:r>
                      <a:r>
                        <a:rPr kumimoji="0" lang="fr-FR" altLang="fr-F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nca</a:t>
                      </a:r>
                      <a:endParaRPr kumimoji="0" lang="fr-FR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 Position des branches dans les comptes nationaux annuels (CNA)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au 1"/>
          <p:cNvGraphicFramePr>
            <a:graphicFrameLocks noGrp="1"/>
          </p:cNvGraphicFramePr>
          <p:nvPr/>
        </p:nvGraphicFramePr>
        <p:xfrm>
          <a:off x="304800" y="1447800"/>
          <a:ext cx="8534400" cy="4954633"/>
        </p:xfrm>
        <a:graphic>
          <a:graphicData uri="http://schemas.openxmlformats.org/drawingml/2006/table">
            <a:tbl>
              <a:tblPr/>
              <a:tblGrid>
                <a:gridCol w="3124200"/>
                <a:gridCol w="5410200"/>
              </a:tblGrid>
              <a:tr h="3668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Commerce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Commerce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Transport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Transport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Poste et Telecom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Postes et télécommunications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Services financiers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Services financiers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Services aux entreprises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Services aux entreprises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Services immobiliers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Activités immobilières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Administration, Education et Santé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Activités des APU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Education - formation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Activités de santé et action sociale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activités de services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Activités des services de réparations, des services d’hébergement et de restauration, de services à caractère collectif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Branche fictive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Branche fictive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TAXES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Taxes nettes sur les produits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3. Qualités des estimations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au 1"/>
          <p:cNvGraphicFramePr>
            <a:graphicFrameLocks noGrp="1"/>
          </p:cNvGraphicFramePr>
          <p:nvPr/>
        </p:nvGraphicFramePr>
        <p:xfrm>
          <a:off x="304800" y="1447800"/>
          <a:ext cx="8435281" cy="2266504"/>
        </p:xfrm>
        <a:graphic>
          <a:graphicData uri="http://schemas.openxmlformats.org/drawingml/2006/table">
            <a:tbl>
              <a:tblPr/>
              <a:tblGrid>
                <a:gridCol w="1708179"/>
                <a:gridCol w="1402346"/>
                <a:gridCol w="3996980"/>
                <a:gridCol w="1327776"/>
              </a:tblGrid>
              <a:tr h="3668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(services, périodicité,  date de disponibilité)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457200" y="-304917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00FF"/>
                </a:solidFill>
              </a:rPr>
              <a:t>Bilan des étalonnages (R2)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571480"/>
          <a:ext cx="9144002" cy="585791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77777"/>
                <a:gridCol w="774368"/>
                <a:gridCol w="774368"/>
                <a:gridCol w="2274706"/>
                <a:gridCol w="2968415"/>
                <a:gridCol w="774368"/>
              </a:tblGrid>
              <a:tr h="101086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/>
                        <a:t>libellé branche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 smtClean="0"/>
                        <a:t>CNT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/>
                        <a:t>Poids (/PIB)  </a:t>
                      </a:r>
                      <a:r>
                        <a:rPr lang="fr-FR" sz="1800" b="1" u="none" strike="noStrike" dirty="0" smtClean="0"/>
                        <a:t>07/09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/>
                        <a:t>Indicateurs courants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/>
                        <a:t>Observations (indicateurs précédents selon les cas)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 smtClean="0"/>
                        <a:t>R2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01086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/>
                        <a:t>agriculture, sylviculture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/>
                        <a:t>ARI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/>
                        <a:t>7%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/>
                        <a:t>production répartie selon clé</a:t>
                      </a:r>
                      <a:endParaRPr lang="fr-FR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/>
                        <a:t>Projection à partir de la pluie ou de la DPEE ou tendance sur 3 années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/>
                        <a:t>0,97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496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/>
                        <a:t>elevage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/>
                        <a:t>ELV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/>
                        <a:t>4%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/>
                        <a:t>Effectif du cheptel bovin</a:t>
                      </a:r>
                      <a:endParaRPr lang="fr-FR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/>
                        <a:t>Lissage; des travaux ont été tentés en concertation avec la DIREL mais n'ont pas donné de résultats significatifs;</a:t>
                      </a:r>
                      <a:endParaRPr lang="fr-FR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/>
                        <a:t>0,96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328423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/>
                        <a:t>peche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/>
                        <a:t>PCH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/>
                        <a:t>1%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/>
                        <a:t>Indicateur de la DPEE: valeur des débarquements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/>
                        <a:t> </a:t>
                      </a:r>
                      <a:endParaRPr lang="fr-FR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/>
                        <a:t>0,72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01086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/>
                        <a:t>extractives</a:t>
                      </a:r>
                      <a:endParaRPr lang="fr-FR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/>
                        <a:t>EXR</a:t>
                      </a:r>
                      <a:endParaRPr lang="fr-FR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/>
                        <a:t>1%</a:t>
                      </a:r>
                      <a:endParaRPr lang="fr-FR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/>
                        <a:t>IPI</a:t>
                      </a:r>
                      <a:endParaRPr lang="fr-FR" sz="18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/>
                        <a:t>1</a:t>
                      </a:r>
                      <a:endParaRPr lang="fr-FR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457200" y="-304917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00FF"/>
                </a:solidFill>
              </a:rPr>
              <a:t>Bilan des étalonnages (R2)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14283" y="571480"/>
          <a:ext cx="8715435" cy="564360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03829"/>
                <a:gridCol w="738074"/>
                <a:gridCol w="738074"/>
                <a:gridCol w="2168094"/>
                <a:gridCol w="2829290"/>
                <a:gridCol w="738074"/>
              </a:tblGrid>
              <a:tr h="9114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/>
                        <a:t>libellé branche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 smtClean="0"/>
                        <a:t>CNT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/>
                        <a:t>Poids (/PIB)  </a:t>
                      </a:r>
                      <a:r>
                        <a:rPr lang="fr-FR" sz="1800" b="1" u="none" strike="noStrike" dirty="0" smtClean="0"/>
                        <a:t>07/09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/>
                        <a:t>Indicateurs courants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/>
                        <a:t>Observations (indicateurs précédents selon les cas)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 smtClean="0"/>
                        <a:t>R2</a:t>
                      </a:r>
                      <a:endParaRPr lang="fr-F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87433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construction (</a:t>
                      </a:r>
                      <a:r>
                        <a:rPr lang="fr-FR" sz="1800" b="0" i="0" u="none" strike="noStrike" dirty="0" err="1">
                          <a:latin typeface="Arial"/>
                        </a:rPr>
                        <a:t>btp</a:t>
                      </a:r>
                      <a:r>
                        <a:rPr lang="fr-FR" sz="1800" b="0" i="0" u="none" strike="noStrike" dirty="0">
                          <a:latin typeface="Arial"/>
                        </a:rPr>
                        <a:t>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BTP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latin typeface="Arial"/>
                        </a:rPr>
                        <a:t>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Ventes locales de ciment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L'IPI des BTP mesure la production mais ne retrace pas les exportations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latin typeface="Arial"/>
                        </a:rPr>
                        <a:t>0,96</a:t>
                      </a:r>
                    </a:p>
                  </a:txBody>
                  <a:tcPr marL="0" marR="0" marT="0" marB="0" anchor="b"/>
                </a:tc>
              </a:tr>
              <a:tr h="75956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chimie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CHI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>
                          <a:latin typeface="Arial"/>
                        </a:rPr>
                        <a:t>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IPI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83552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>
                          <a:latin typeface="Arial"/>
                        </a:rPr>
                        <a:t>energie</a:t>
                      </a:r>
                      <a:endParaRPr lang="fr-FR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ENR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latin typeface="Arial"/>
                        </a:rPr>
                        <a:t>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IPI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07480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autres industries alimentaires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AIA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latin typeface="Arial"/>
                        </a:rPr>
                        <a:t>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IPI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07480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autres </a:t>
                      </a:r>
                      <a:r>
                        <a:rPr lang="fr-FR" sz="1800" b="0" i="0" u="none" strike="noStrike" dirty="0" smtClean="0">
                          <a:latin typeface="Arial"/>
                        </a:rPr>
                        <a:t>industries</a:t>
                      </a:r>
                      <a:endParaRPr lang="fr-FR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AIM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>
                          <a:latin typeface="Arial"/>
                        </a:rPr>
                        <a:t>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latin typeface="Arial"/>
                        </a:rPr>
                        <a:t>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latin typeface="Arial"/>
                        </a:rPr>
                        <a:t>0,95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2306</Words>
  <Application>Microsoft Office PowerPoint</Application>
  <PresentationFormat>Affichage à l'écran (4:3)</PresentationFormat>
  <Paragraphs>557</Paragraphs>
  <Slides>20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Office Theme</vt:lpstr>
      <vt:lpstr>Thème : harmonisation des méthodes de travail et adoption des normes internationales</vt:lpstr>
      <vt:lpstr>Diapositive 2</vt:lpstr>
      <vt:lpstr>Diapositive 3</vt:lpstr>
      <vt:lpstr>Diapositive 4</vt:lpstr>
      <vt:lpstr>Diapositive 5</vt:lpstr>
      <vt:lpstr>Diapositive 6</vt:lpstr>
      <vt:lpstr>Diapositive 7</vt:lpstr>
      <vt:lpstr>Bilan des étalonnages (R2)</vt:lpstr>
      <vt:lpstr>Bilan des étalonnages (R2)</vt:lpstr>
      <vt:lpstr>Bilan des étalonnages (R2)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user</cp:lastModifiedBy>
  <cp:revision>43</cp:revision>
  <dcterms:created xsi:type="dcterms:W3CDTF">2014-11-21T10:25:01Z</dcterms:created>
  <dcterms:modified xsi:type="dcterms:W3CDTF">2015-01-19T11:24:47Z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-1876254034</vt:i4>
  </property>
  <property fmtid="{D5CDD505-2E9C-101B-9397-08002B2CF9AE}" pid="3" name="_NewReviewCycle">
    <vt:lpwstr/>
  </property>
  <property fmtid="{D5CDD505-2E9C-101B-9397-08002B2CF9AE}" pid="4" name="_EmailSubject">
    <vt:lpwstr>Séminaire comptes trimestriels a Bamako du 19 au 23 janvier 2015</vt:lpwstr>
  </property>
  <property fmtid="{D5CDD505-2E9C-101B-9397-08002B2CF9AE}" pid="5" name="_AuthorEmail">
    <vt:lpwstr>HGbossa@imf.org</vt:lpwstr>
  </property>
  <property fmtid="{D5CDD505-2E9C-101B-9397-08002B2CF9AE}" pid="6" name="_AuthorEmailDisplayName">
    <vt:lpwstr>Gbossa, Hubert</vt:lpwstr>
  </property>
</Properties>
</file>