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9" r:id="rId3"/>
    <p:sldId id="282" r:id="rId4"/>
    <p:sldId id="263" r:id="rId5"/>
    <p:sldId id="278" r:id="rId6"/>
    <p:sldId id="279" r:id="rId7"/>
    <p:sldId id="280" r:id="rId8"/>
    <p:sldId id="283" r:id="rId9"/>
    <p:sldId id="267" r:id="rId10"/>
    <p:sldId id="281" r:id="rId11"/>
    <p:sldId id="28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Atelier%20CNT\Dernier%20Envoi\Mali\Maquette%20Provisoire%20mal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Atelier%20CNT\Dernier%20Envoi\Mali\Maquette%20Provisoire%20mal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800"/>
            </a:pPr>
            <a:r>
              <a:rPr lang="fr-FR" sz="2800" dirty="0"/>
              <a:t>Indicateurs</a:t>
            </a:r>
            <a:r>
              <a:rPr lang="fr-FR" sz="2800" baseline="0" dirty="0"/>
              <a:t> à </a:t>
            </a:r>
            <a:r>
              <a:rPr lang="fr-FR" sz="2800" baseline="0" dirty="0" smtClean="0"/>
              <a:t>collecter  </a:t>
            </a:r>
            <a:endParaRPr lang="fr-FR" sz="2800" dirty="0"/>
          </a:p>
        </c:rich>
      </c:tx>
      <c:layout>
        <c:manualLayout>
          <c:xMode val="edge"/>
          <c:yMode val="edge"/>
          <c:x val="0.22847626383658579"/>
          <c:y val="2.1113549330923813E-3"/>
        </c:manualLayout>
      </c:layout>
    </c:title>
    <c:plotArea>
      <c:layout>
        <c:manualLayout>
          <c:layoutTarget val="inner"/>
          <c:xMode val="edge"/>
          <c:yMode val="edge"/>
          <c:x val="0.20674198333903929"/>
          <c:y val="7.0975201375690106E-2"/>
          <c:w val="0.52228374985735371"/>
          <c:h val="0.82845008598063119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1.5287585907107548E-2"/>
                  <c:y val="0.10329187544738738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1">
                        <a:solidFill>
                          <a:sysClr val="windowText" lastClr="000000"/>
                        </a:solidFill>
                      </a:rPr>
                      <a:t>(1) 4%</a:t>
                    </a:r>
                  </a:p>
                </c:rich>
              </c:tx>
              <c:spPr/>
              <c:showPercent val="1"/>
            </c:dLbl>
            <c:dLbl>
              <c:idx val="1"/>
              <c:layout>
                <c:manualLayout>
                  <c:x val="-0.12789976724607538"/>
                  <c:y val="-0.22233118587449335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ysClr val="windowText" lastClr="000000"/>
                        </a:solidFill>
                      </a:rPr>
                      <a:t>(19) 83%</a:t>
                    </a:r>
                  </a:p>
                </c:rich>
              </c:tx>
              <c:showPercent val="1"/>
            </c:dLbl>
            <c:dLbl>
              <c:idx val="2"/>
              <c:layout>
                <c:manualLayout>
                  <c:x val="8.4129924011071056E-2"/>
                  <c:y val="0.13901008112622326"/>
                </c:manualLayout>
              </c:layout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ysClr val="windowText" lastClr="000000"/>
                        </a:solidFill>
                      </a:rPr>
                      <a:t>(3) 13%</a:t>
                    </a: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fr-FR"/>
              </a:p>
            </c:txPr>
            <c:showPercent val="1"/>
            <c:showLeaderLines val="1"/>
          </c:dLbls>
          <c:cat>
            <c:strRef>
              <c:f>Feuil1!$B$8:$B$10</c:f>
              <c:strCache>
                <c:ptCount val="3"/>
                <c:pt idx="0">
                  <c:v>Chercher</c:v>
                </c:pt>
                <c:pt idx="1">
                  <c:v>Disp Déjà à l'INSTAT</c:v>
                </c:pt>
                <c:pt idx="2">
                  <c:v>Pas d'indicateur</c:v>
                </c:pt>
              </c:strCache>
            </c:strRef>
          </c:cat>
          <c:val>
            <c:numRef>
              <c:f>Feuil1!$C$8:$C$10</c:f>
              <c:numCache>
                <c:formatCode>General</c:formatCode>
                <c:ptCount val="3"/>
                <c:pt idx="0">
                  <c:v>1</c:v>
                </c:pt>
                <c:pt idx="1">
                  <c:v>19</c:v>
                </c:pt>
                <c:pt idx="2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b"/>
      <c:layout/>
      <c:txPr>
        <a:bodyPr/>
        <a:lstStyle/>
        <a:p>
          <a:pPr>
            <a:defRPr sz="1800" b="1"/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40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Couverture VA par les indicateurs</a:t>
            </a:r>
          </a:p>
        </c:rich>
      </c:tx>
      <c:layout/>
    </c:title>
    <c:plotArea>
      <c:layout/>
      <c:pieChart>
        <c:varyColors val="1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1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900" b="1"/>
                </a:pPr>
                <a:endParaRPr lang="fr-FR"/>
              </a:p>
            </c:txPr>
            <c:showPercent val="1"/>
          </c:dLbls>
          <c:cat>
            <c:strRef>
              <c:f>Feuil4!$E$4:$E$5</c:f>
              <c:strCache>
                <c:ptCount val="2"/>
                <c:pt idx="0">
                  <c:v>Couverts</c:v>
                </c:pt>
                <c:pt idx="1">
                  <c:v>Non couverts</c:v>
                </c:pt>
              </c:strCache>
            </c:strRef>
          </c:cat>
          <c:val>
            <c:numRef>
              <c:f>Feuil4!$F$4:$F$5</c:f>
              <c:numCache>
                <c:formatCode>0%</c:formatCode>
                <c:ptCount val="2"/>
                <c:pt idx="0">
                  <c:v>0.9317270809396192</c:v>
                </c:pt>
                <c:pt idx="1">
                  <c:v>6.827291906038048E-2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b"/>
      <c:layout/>
      <c:txPr>
        <a:bodyPr/>
        <a:lstStyle/>
        <a:p>
          <a:pPr>
            <a:defRPr sz="2500" b="1"/>
          </a:pPr>
          <a:endParaRPr lang="fr-FR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58397-9190-4FEB-A40F-AF6973BCC61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AFBD3D-1AC8-4E8F-AC82-317936F5366B}">
      <dgm:prSet phldrT="[Texte]"/>
      <dgm:spPr/>
      <dgm:t>
        <a:bodyPr/>
        <a:lstStyle/>
        <a:p>
          <a:pPr algn="ctr"/>
          <a:r>
            <a:rPr lang="fr-FR" b="1" dirty="0" smtClean="0"/>
            <a:t>Méthodologie adoptée</a:t>
          </a:r>
          <a:endParaRPr lang="fr-FR" b="1" dirty="0"/>
        </a:p>
      </dgm:t>
    </dgm:pt>
    <dgm:pt modelId="{D4E664BD-F7FB-4F16-9D96-6D3FDB07DBF1}" type="parTrans" cxnId="{A4C44269-59A0-4BC3-AD36-DB645B563FB2}">
      <dgm:prSet/>
      <dgm:spPr/>
      <dgm:t>
        <a:bodyPr/>
        <a:lstStyle/>
        <a:p>
          <a:pPr algn="ctr"/>
          <a:endParaRPr lang="fr-FR"/>
        </a:p>
      </dgm:t>
    </dgm:pt>
    <dgm:pt modelId="{CEDA3831-121E-4D8B-9C1B-44F4DD3BFD90}" type="sibTrans" cxnId="{A4C44269-59A0-4BC3-AD36-DB645B563FB2}">
      <dgm:prSet/>
      <dgm:spPr/>
      <dgm:t>
        <a:bodyPr/>
        <a:lstStyle/>
        <a:p>
          <a:pPr algn="ctr"/>
          <a:endParaRPr lang="fr-FR"/>
        </a:p>
      </dgm:t>
    </dgm:pt>
    <dgm:pt modelId="{ED0E85F6-AD0C-4631-8F45-0604708DCFB0}">
      <dgm:prSet phldrT="[Texte]"/>
      <dgm:spPr/>
      <dgm:t>
        <a:bodyPr/>
        <a:lstStyle/>
        <a:p>
          <a:pPr algn="ctr"/>
          <a:r>
            <a:rPr lang="fr-FR" b="1" dirty="0" smtClean="0"/>
            <a:t>Sans Indicateur</a:t>
          </a:r>
          <a:endParaRPr lang="fr-FR" b="1" dirty="0"/>
        </a:p>
      </dgm:t>
    </dgm:pt>
    <dgm:pt modelId="{A083BBB4-9B61-415C-90E4-3577D3CFA803}" type="parTrans" cxnId="{61DE6256-D1A7-4F1F-BF06-0D85EE99C33F}">
      <dgm:prSet/>
      <dgm:spPr/>
      <dgm:t>
        <a:bodyPr/>
        <a:lstStyle/>
        <a:p>
          <a:pPr algn="ctr"/>
          <a:endParaRPr lang="fr-FR"/>
        </a:p>
      </dgm:t>
    </dgm:pt>
    <dgm:pt modelId="{60DA3D75-CA09-4791-A912-7B60F639C0E4}" type="sibTrans" cxnId="{61DE6256-D1A7-4F1F-BF06-0D85EE99C33F}">
      <dgm:prSet/>
      <dgm:spPr/>
      <dgm:t>
        <a:bodyPr/>
        <a:lstStyle/>
        <a:p>
          <a:pPr algn="ctr"/>
          <a:endParaRPr lang="fr-FR"/>
        </a:p>
      </dgm:t>
    </dgm:pt>
    <dgm:pt modelId="{1E4550B6-20C8-4038-96B6-0749E84F86EF}">
      <dgm:prSet phldrT="[Texte]"/>
      <dgm:spPr/>
      <dgm:t>
        <a:bodyPr/>
        <a:lstStyle/>
        <a:p>
          <a:pPr algn="ctr"/>
          <a:r>
            <a:rPr lang="fr-FR" b="1" dirty="0" smtClean="0"/>
            <a:t>Lissage</a:t>
          </a:r>
          <a:endParaRPr lang="fr-FR" b="1" dirty="0"/>
        </a:p>
      </dgm:t>
    </dgm:pt>
    <dgm:pt modelId="{A554B240-6DB8-4C0A-98B6-E2FEDA1E0C10}" type="parTrans" cxnId="{150E16CD-8C9B-480A-A997-DD3DA8DEEDC2}">
      <dgm:prSet/>
      <dgm:spPr/>
      <dgm:t>
        <a:bodyPr/>
        <a:lstStyle/>
        <a:p>
          <a:pPr algn="ctr"/>
          <a:endParaRPr lang="fr-FR"/>
        </a:p>
      </dgm:t>
    </dgm:pt>
    <dgm:pt modelId="{5FA8FC11-E83B-450C-9D00-EC879DD9460D}" type="sibTrans" cxnId="{150E16CD-8C9B-480A-A997-DD3DA8DEEDC2}">
      <dgm:prSet/>
      <dgm:spPr/>
      <dgm:t>
        <a:bodyPr/>
        <a:lstStyle/>
        <a:p>
          <a:pPr algn="ctr"/>
          <a:endParaRPr lang="fr-FR"/>
        </a:p>
      </dgm:t>
    </dgm:pt>
    <dgm:pt modelId="{C45D200F-A315-41DF-A98E-055B00DF13EC}">
      <dgm:prSet phldrT="[Texte]"/>
      <dgm:spPr/>
      <dgm:t>
        <a:bodyPr/>
        <a:lstStyle/>
        <a:p>
          <a:pPr algn="ctr"/>
          <a:r>
            <a:rPr lang="fr-FR" b="1" dirty="0" smtClean="0"/>
            <a:t>Avec Indicateur</a:t>
          </a:r>
          <a:endParaRPr lang="fr-FR" b="1" dirty="0"/>
        </a:p>
      </dgm:t>
    </dgm:pt>
    <dgm:pt modelId="{04E32686-876A-4525-B8B0-2C8B476A9264}" type="parTrans" cxnId="{446DCD68-BA79-4568-A39D-DB355948E588}">
      <dgm:prSet/>
      <dgm:spPr/>
      <dgm:t>
        <a:bodyPr/>
        <a:lstStyle/>
        <a:p>
          <a:pPr algn="ctr"/>
          <a:endParaRPr lang="fr-FR"/>
        </a:p>
      </dgm:t>
    </dgm:pt>
    <dgm:pt modelId="{F3472B46-7D92-4B69-A18A-58F2225BD186}" type="sibTrans" cxnId="{446DCD68-BA79-4568-A39D-DB355948E588}">
      <dgm:prSet/>
      <dgm:spPr/>
      <dgm:t>
        <a:bodyPr/>
        <a:lstStyle/>
        <a:p>
          <a:pPr algn="ctr"/>
          <a:endParaRPr lang="fr-FR"/>
        </a:p>
      </dgm:t>
    </dgm:pt>
    <dgm:pt modelId="{7D77FE42-1C72-44C3-9A84-5EC337C9474D}">
      <dgm:prSet phldrT="[Texte]"/>
      <dgm:spPr/>
      <dgm:t>
        <a:bodyPr/>
        <a:lstStyle/>
        <a:p>
          <a:pPr algn="ctr"/>
          <a:r>
            <a:rPr lang="fr-FR" b="1" dirty="0" smtClean="0"/>
            <a:t>Etalonnage-Calage en une étape : Chow-Lin</a:t>
          </a:r>
          <a:endParaRPr lang="fr-FR" b="1" dirty="0"/>
        </a:p>
      </dgm:t>
    </dgm:pt>
    <dgm:pt modelId="{25FA2876-2456-4483-A7C4-E5B9EAF044A8}" type="parTrans" cxnId="{B2DEA617-8C46-4785-A194-41C221EA5977}">
      <dgm:prSet/>
      <dgm:spPr/>
      <dgm:t>
        <a:bodyPr/>
        <a:lstStyle/>
        <a:p>
          <a:pPr algn="ctr"/>
          <a:endParaRPr lang="fr-FR"/>
        </a:p>
      </dgm:t>
    </dgm:pt>
    <dgm:pt modelId="{9E84C2B3-CE0D-4897-B3D2-14A268D01A64}" type="sibTrans" cxnId="{B2DEA617-8C46-4785-A194-41C221EA5977}">
      <dgm:prSet/>
      <dgm:spPr/>
      <dgm:t>
        <a:bodyPr/>
        <a:lstStyle/>
        <a:p>
          <a:pPr algn="ctr"/>
          <a:endParaRPr lang="fr-FR"/>
        </a:p>
      </dgm:t>
    </dgm:pt>
    <dgm:pt modelId="{39630474-B708-4C3D-A627-17D1A3F0E2D6}" type="pres">
      <dgm:prSet presAssocID="{96658397-9190-4FEB-A40F-AF6973BCC6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894D213-7F54-4CD8-94EE-F4C846FE32AD}" type="pres">
      <dgm:prSet presAssocID="{31AFBD3D-1AC8-4E8F-AC82-317936F5366B}" presName="hierRoot1" presStyleCnt="0"/>
      <dgm:spPr/>
    </dgm:pt>
    <dgm:pt modelId="{6BC474D8-4CE8-479A-AF77-DDD55164A3F5}" type="pres">
      <dgm:prSet presAssocID="{31AFBD3D-1AC8-4E8F-AC82-317936F5366B}" presName="composite" presStyleCnt="0"/>
      <dgm:spPr/>
    </dgm:pt>
    <dgm:pt modelId="{F759864C-DA67-47BF-8AAE-9FCE9D556A8B}" type="pres">
      <dgm:prSet presAssocID="{31AFBD3D-1AC8-4E8F-AC82-317936F5366B}" presName="background" presStyleLbl="node0" presStyleIdx="0" presStyleCnt="1"/>
      <dgm:spPr/>
    </dgm:pt>
    <dgm:pt modelId="{11DBA8D6-8BFA-4BE5-8995-58B66D1B917D}" type="pres">
      <dgm:prSet presAssocID="{31AFBD3D-1AC8-4E8F-AC82-317936F5366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6C741F0-1758-406A-A7B6-DDDD7C5B82CB}" type="pres">
      <dgm:prSet presAssocID="{31AFBD3D-1AC8-4E8F-AC82-317936F5366B}" presName="hierChild2" presStyleCnt="0"/>
      <dgm:spPr/>
    </dgm:pt>
    <dgm:pt modelId="{A4CF53D0-128F-4C33-AFA0-318A6F4B3861}" type="pres">
      <dgm:prSet presAssocID="{A083BBB4-9B61-415C-90E4-3577D3CFA803}" presName="Name10" presStyleLbl="parChTrans1D2" presStyleIdx="0" presStyleCnt="2"/>
      <dgm:spPr/>
      <dgm:t>
        <a:bodyPr/>
        <a:lstStyle/>
        <a:p>
          <a:endParaRPr lang="fr-FR"/>
        </a:p>
      </dgm:t>
    </dgm:pt>
    <dgm:pt modelId="{BB3E5372-BBD1-4F28-A206-2CBB38EB4138}" type="pres">
      <dgm:prSet presAssocID="{ED0E85F6-AD0C-4631-8F45-0604708DCFB0}" presName="hierRoot2" presStyleCnt="0"/>
      <dgm:spPr/>
    </dgm:pt>
    <dgm:pt modelId="{06B54134-4E0C-4384-BBB5-939D56EF66C8}" type="pres">
      <dgm:prSet presAssocID="{ED0E85F6-AD0C-4631-8F45-0604708DCFB0}" presName="composite2" presStyleCnt="0"/>
      <dgm:spPr/>
    </dgm:pt>
    <dgm:pt modelId="{F4D8AA9F-1B75-446E-96C0-0814320E4C89}" type="pres">
      <dgm:prSet presAssocID="{ED0E85F6-AD0C-4631-8F45-0604708DCFB0}" presName="background2" presStyleLbl="node2" presStyleIdx="0" presStyleCnt="2"/>
      <dgm:spPr/>
    </dgm:pt>
    <dgm:pt modelId="{D36CF6BF-D180-4FB9-B9C3-56007887F45C}" type="pres">
      <dgm:prSet presAssocID="{ED0E85F6-AD0C-4631-8F45-0604708DCFB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8A5813-2A21-4944-A0E2-06D3AF63180B}" type="pres">
      <dgm:prSet presAssocID="{ED0E85F6-AD0C-4631-8F45-0604708DCFB0}" presName="hierChild3" presStyleCnt="0"/>
      <dgm:spPr/>
    </dgm:pt>
    <dgm:pt modelId="{A9F27019-D257-4991-BEDF-C8CC0AA97B4A}" type="pres">
      <dgm:prSet presAssocID="{A554B240-6DB8-4C0A-98B6-E2FEDA1E0C10}" presName="Name17" presStyleLbl="parChTrans1D3" presStyleIdx="0" presStyleCnt="2"/>
      <dgm:spPr/>
      <dgm:t>
        <a:bodyPr/>
        <a:lstStyle/>
        <a:p>
          <a:endParaRPr lang="fr-FR"/>
        </a:p>
      </dgm:t>
    </dgm:pt>
    <dgm:pt modelId="{52700930-757C-4140-88CC-FA41C0653E4F}" type="pres">
      <dgm:prSet presAssocID="{1E4550B6-20C8-4038-96B6-0749E84F86EF}" presName="hierRoot3" presStyleCnt="0"/>
      <dgm:spPr/>
    </dgm:pt>
    <dgm:pt modelId="{9CC7ECDB-C7D8-4F7E-AB42-7CB5E48D1338}" type="pres">
      <dgm:prSet presAssocID="{1E4550B6-20C8-4038-96B6-0749E84F86EF}" presName="composite3" presStyleCnt="0"/>
      <dgm:spPr/>
    </dgm:pt>
    <dgm:pt modelId="{B8876D4D-5FE9-4F37-8117-787E7C61FE4A}" type="pres">
      <dgm:prSet presAssocID="{1E4550B6-20C8-4038-96B6-0749E84F86EF}" presName="background3" presStyleLbl="node3" presStyleIdx="0" presStyleCnt="2"/>
      <dgm:spPr/>
    </dgm:pt>
    <dgm:pt modelId="{059C6357-7FC1-48C3-9DA3-6FB50ADBA84C}" type="pres">
      <dgm:prSet presAssocID="{1E4550B6-20C8-4038-96B6-0749E84F86EF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5681F75-87E9-4E45-9D76-2DE69615B686}" type="pres">
      <dgm:prSet presAssocID="{1E4550B6-20C8-4038-96B6-0749E84F86EF}" presName="hierChild4" presStyleCnt="0"/>
      <dgm:spPr/>
    </dgm:pt>
    <dgm:pt modelId="{F5E82BE5-1943-4FDE-A69A-87ADFE135EC3}" type="pres">
      <dgm:prSet presAssocID="{04E32686-876A-4525-B8B0-2C8B476A9264}" presName="Name10" presStyleLbl="parChTrans1D2" presStyleIdx="1" presStyleCnt="2"/>
      <dgm:spPr/>
      <dgm:t>
        <a:bodyPr/>
        <a:lstStyle/>
        <a:p>
          <a:endParaRPr lang="fr-FR"/>
        </a:p>
      </dgm:t>
    </dgm:pt>
    <dgm:pt modelId="{6626B6EA-8EB3-4A7B-85CF-1F2D548E7AEC}" type="pres">
      <dgm:prSet presAssocID="{C45D200F-A315-41DF-A98E-055B00DF13EC}" presName="hierRoot2" presStyleCnt="0"/>
      <dgm:spPr/>
    </dgm:pt>
    <dgm:pt modelId="{B6E0FBED-89F1-4DB4-9897-683BA5378A86}" type="pres">
      <dgm:prSet presAssocID="{C45D200F-A315-41DF-A98E-055B00DF13EC}" presName="composite2" presStyleCnt="0"/>
      <dgm:spPr/>
    </dgm:pt>
    <dgm:pt modelId="{9CEB8C64-A1BA-403D-97AC-C6BB8D2F5831}" type="pres">
      <dgm:prSet presAssocID="{C45D200F-A315-41DF-A98E-055B00DF13EC}" presName="background2" presStyleLbl="node2" presStyleIdx="1" presStyleCnt="2"/>
      <dgm:spPr/>
    </dgm:pt>
    <dgm:pt modelId="{0AA98785-C48E-4D05-8165-EACF73C5DA35}" type="pres">
      <dgm:prSet presAssocID="{C45D200F-A315-41DF-A98E-055B00DF13E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C6DF76A-4296-4D45-A590-56979CD8E4F0}" type="pres">
      <dgm:prSet presAssocID="{C45D200F-A315-41DF-A98E-055B00DF13EC}" presName="hierChild3" presStyleCnt="0"/>
      <dgm:spPr/>
    </dgm:pt>
    <dgm:pt modelId="{D838104C-02A4-4BEA-817F-5DBC20BD5646}" type="pres">
      <dgm:prSet presAssocID="{25FA2876-2456-4483-A7C4-E5B9EAF044A8}" presName="Name17" presStyleLbl="parChTrans1D3" presStyleIdx="1" presStyleCnt="2"/>
      <dgm:spPr/>
      <dgm:t>
        <a:bodyPr/>
        <a:lstStyle/>
        <a:p>
          <a:endParaRPr lang="fr-FR"/>
        </a:p>
      </dgm:t>
    </dgm:pt>
    <dgm:pt modelId="{D394B42B-4A35-4F85-B7DC-17FDCB82BD75}" type="pres">
      <dgm:prSet presAssocID="{7D77FE42-1C72-44C3-9A84-5EC337C9474D}" presName="hierRoot3" presStyleCnt="0"/>
      <dgm:spPr/>
    </dgm:pt>
    <dgm:pt modelId="{1E94BDD3-35C0-497A-BC25-83D1D48F2293}" type="pres">
      <dgm:prSet presAssocID="{7D77FE42-1C72-44C3-9A84-5EC337C9474D}" presName="composite3" presStyleCnt="0"/>
      <dgm:spPr/>
    </dgm:pt>
    <dgm:pt modelId="{46BC7A1D-C94C-4DE3-B2B4-0467AF0B4EC5}" type="pres">
      <dgm:prSet presAssocID="{7D77FE42-1C72-44C3-9A84-5EC337C9474D}" presName="background3" presStyleLbl="node3" presStyleIdx="1" presStyleCnt="2"/>
      <dgm:spPr/>
    </dgm:pt>
    <dgm:pt modelId="{1ED7D8F5-CE45-441B-AE8E-BEC0221FB093}" type="pres">
      <dgm:prSet presAssocID="{7D77FE42-1C72-44C3-9A84-5EC337C9474D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BEEBD8A-7C82-4128-BD88-4CA8AEC271D5}" type="pres">
      <dgm:prSet presAssocID="{7D77FE42-1C72-44C3-9A84-5EC337C9474D}" presName="hierChild4" presStyleCnt="0"/>
      <dgm:spPr/>
    </dgm:pt>
  </dgm:ptLst>
  <dgm:cxnLst>
    <dgm:cxn modelId="{CFCED383-C0DF-4A6A-A9FD-5710987AADA5}" type="presOf" srcId="{A554B240-6DB8-4C0A-98B6-E2FEDA1E0C10}" destId="{A9F27019-D257-4991-BEDF-C8CC0AA97B4A}" srcOrd="0" destOrd="0" presId="urn:microsoft.com/office/officeart/2005/8/layout/hierarchy1"/>
    <dgm:cxn modelId="{93313657-57A1-439C-B974-54E394811189}" type="presOf" srcId="{A083BBB4-9B61-415C-90E4-3577D3CFA803}" destId="{A4CF53D0-128F-4C33-AFA0-318A6F4B3861}" srcOrd="0" destOrd="0" presId="urn:microsoft.com/office/officeart/2005/8/layout/hierarchy1"/>
    <dgm:cxn modelId="{A4C44269-59A0-4BC3-AD36-DB645B563FB2}" srcId="{96658397-9190-4FEB-A40F-AF6973BCC61B}" destId="{31AFBD3D-1AC8-4E8F-AC82-317936F5366B}" srcOrd="0" destOrd="0" parTransId="{D4E664BD-F7FB-4F16-9D96-6D3FDB07DBF1}" sibTransId="{CEDA3831-121E-4D8B-9C1B-44F4DD3BFD90}"/>
    <dgm:cxn modelId="{C57038F1-137C-4A57-BB69-8ACC58965DF6}" type="presOf" srcId="{31AFBD3D-1AC8-4E8F-AC82-317936F5366B}" destId="{11DBA8D6-8BFA-4BE5-8995-58B66D1B917D}" srcOrd="0" destOrd="0" presId="urn:microsoft.com/office/officeart/2005/8/layout/hierarchy1"/>
    <dgm:cxn modelId="{61DE6256-D1A7-4F1F-BF06-0D85EE99C33F}" srcId="{31AFBD3D-1AC8-4E8F-AC82-317936F5366B}" destId="{ED0E85F6-AD0C-4631-8F45-0604708DCFB0}" srcOrd="0" destOrd="0" parTransId="{A083BBB4-9B61-415C-90E4-3577D3CFA803}" sibTransId="{60DA3D75-CA09-4791-A912-7B60F639C0E4}"/>
    <dgm:cxn modelId="{150E16CD-8C9B-480A-A997-DD3DA8DEEDC2}" srcId="{ED0E85F6-AD0C-4631-8F45-0604708DCFB0}" destId="{1E4550B6-20C8-4038-96B6-0749E84F86EF}" srcOrd="0" destOrd="0" parTransId="{A554B240-6DB8-4C0A-98B6-E2FEDA1E0C10}" sibTransId="{5FA8FC11-E83B-450C-9D00-EC879DD9460D}"/>
    <dgm:cxn modelId="{B2DEA617-8C46-4785-A194-41C221EA5977}" srcId="{C45D200F-A315-41DF-A98E-055B00DF13EC}" destId="{7D77FE42-1C72-44C3-9A84-5EC337C9474D}" srcOrd="0" destOrd="0" parTransId="{25FA2876-2456-4483-A7C4-E5B9EAF044A8}" sibTransId="{9E84C2B3-CE0D-4897-B3D2-14A268D01A64}"/>
    <dgm:cxn modelId="{2638A24B-4B38-439F-8F3C-1BD39C8E3AD7}" type="presOf" srcId="{96658397-9190-4FEB-A40F-AF6973BCC61B}" destId="{39630474-B708-4C3D-A627-17D1A3F0E2D6}" srcOrd="0" destOrd="0" presId="urn:microsoft.com/office/officeart/2005/8/layout/hierarchy1"/>
    <dgm:cxn modelId="{446DCD68-BA79-4568-A39D-DB355948E588}" srcId="{31AFBD3D-1AC8-4E8F-AC82-317936F5366B}" destId="{C45D200F-A315-41DF-A98E-055B00DF13EC}" srcOrd="1" destOrd="0" parTransId="{04E32686-876A-4525-B8B0-2C8B476A9264}" sibTransId="{F3472B46-7D92-4B69-A18A-58F2225BD186}"/>
    <dgm:cxn modelId="{0B30612D-FEE0-4F58-9B14-169C315F3BC4}" type="presOf" srcId="{04E32686-876A-4525-B8B0-2C8B476A9264}" destId="{F5E82BE5-1943-4FDE-A69A-87ADFE135EC3}" srcOrd="0" destOrd="0" presId="urn:microsoft.com/office/officeart/2005/8/layout/hierarchy1"/>
    <dgm:cxn modelId="{B5E90021-B883-4B51-AFFB-4BDF22AD33E9}" type="presOf" srcId="{25FA2876-2456-4483-A7C4-E5B9EAF044A8}" destId="{D838104C-02A4-4BEA-817F-5DBC20BD5646}" srcOrd="0" destOrd="0" presId="urn:microsoft.com/office/officeart/2005/8/layout/hierarchy1"/>
    <dgm:cxn modelId="{9656709C-1116-421F-8DB1-A70BB4CE20CD}" type="presOf" srcId="{C45D200F-A315-41DF-A98E-055B00DF13EC}" destId="{0AA98785-C48E-4D05-8165-EACF73C5DA35}" srcOrd="0" destOrd="0" presId="urn:microsoft.com/office/officeart/2005/8/layout/hierarchy1"/>
    <dgm:cxn modelId="{DE5E6819-CAD7-4E41-81B3-CDB7674C8FAB}" type="presOf" srcId="{ED0E85F6-AD0C-4631-8F45-0604708DCFB0}" destId="{D36CF6BF-D180-4FB9-B9C3-56007887F45C}" srcOrd="0" destOrd="0" presId="urn:microsoft.com/office/officeart/2005/8/layout/hierarchy1"/>
    <dgm:cxn modelId="{56CCB84E-2A98-4576-B5A2-3708C149D1A3}" type="presOf" srcId="{1E4550B6-20C8-4038-96B6-0749E84F86EF}" destId="{059C6357-7FC1-48C3-9DA3-6FB50ADBA84C}" srcOrd="0" destOrd="0" presId="urn:microsoft.com/office/officeart/2005/8/layout/hierarchy1"/>
    <dgm:cxn modelId="{4E359DEF-6AAC-411C-9FAF-07A52A5F4750}" type="presOf" srcId="{7D77FE42-1C72-44C3-9A84-5EC337C9474D}" destId="{1ED7D8F5-CE45-441B-AE8E-BEC0221FB093}" srcOrd="0" destOrd="0" presId="urn:microsoft.com/office/officeart/2005/8/layout/hierarchy1"/>
    <dgm:cxn modelId="{69ACE26F-312F-4B30-9E07-DCE6B258903C}" type="presParOf" srcId="{39630474-B708-4C3D-A627-17D1A3F0E2D6}" destId="{D894D213-7F54-4CD8-94EE-F4C846FE32AD}" srcOrd="0" destOrd="0" presId="urn:microsoft.com/office/officeart/2005/8/layout/hierarchy1"/>
    <dgm:cxn modelId="{4DECF707-DAEA-4D0C-B28A-C1C3242C6F50}" type="presParOf" srcId="{D894D213-7F54-4CD8-94EE-F4C846FE32AD}" destId="{6BC474D8-4CE8-479A-AF77-DDD55164A3F5}" srcOrd="0" destOrd="0" presId="urn:microsoft.com/office/officeart/2005/8/layout/hierarchy1"/>
    <dgm:cxn modelId="{2A7D396D-6787-42D2-8053-2B12BD38965D}" type="presParOf" srcId="{6BC474D8-4CE8-479A-AF77-DDD55164A3F5}" destId="{F759864C-DA67-47BF-8AAE-9FCE9D556A8B}" srcOrd="0" destOrd="0" presId="urn:microsoft.com/office/officeart/2005/8/layout/hierarchy1"/>
    <dgm:cxn modelId="{40B818DF-8770-433C-9DD6-FEAEB522AF71}" type="presParOf" srcId="{6BC474D8-4CE8-479A-AF77-DDD55164A3F5}" destId="{11DBA8D6-8BFA-4BE5-8995-58B66D1B917D}" srcOrd="1" destOrd="0" presId="urn:microsoft.com/office/officeart/2005/8/layout/hierarchy1"/>
    <dgm:cxn modelId="{83A43EF1-1627-4E86-AE61-48CF7813AC33}" type="presParOf" srcId="{D894D213-7F54-4CD8-94EE-F4C846FE32AD}" destId="{56C741F0-1758-406A-A7B6-DDDD7C5B82CB}" srcOrd="1" destOrd="0" presId="urn:microsoft.com/office/officeart/2005/8/layout/hierarchy1"/>
    <dgm:cxn modelId="{3B5E055D-1E13-4E36-B0DB-942B21EFE6DA}" type="presParOf" srcId="{56C741F0-1758-406A-A7B6-DDDD7C5B82CB}" destId="{A4CF53D0-128F-4C33-AFA0-318A6F4B3861}" srcOrd="0" destOrd="0" presId="urn:microsoft.com/office/officeart/2005/8/layout/hierarchy1"/>
    <dgm:cxn modelId="{6E4829E4-9D89-4A88-ABE3-2FBCC3179F4E}" type="presParOf" srcId="{56C741F0-1758-406A-A7B6-DDDD7C5B82CB}" destId="{BB3E5372-BBD1-4F28-A206-2CBB38EB4138}" srcOrd="1" destOrd="0" presId="urn:microsoft.com/office/officeart/2005/8/layout/hierarchy1"/>
    <dgm:cxn modelId="{D0DF86C1-8556-428B-A13C-2009681CAC4D}" type="presParOf" srcId="{BB3E5372-BBD1-4F28-A206-2CBB38EB4138}" destId="{06B54134-4E0C-4384-BBB5-939D56EF66C8}" srcOrd="0" destOrd="0" presId="urn:microsoft.com/office/officeart/2005/8/layout/hierarchy1"/>
    <dgm:cxn modelId="{9005A801-89D0-43D8-B672-1A03D3E84461}" type="presParOf" srcId="{06B54134-4E0C-4384-BBB5-939D56EF66C8}" destId="{F4D8AA9F-1B75-446E-96C0-0814320E4C89}" srcOrd="0" destOrd="0" presId="urn:microsoft.com/office/officeart/2005/8/layout/hierarchy1"/>
    <dgm:cxn modelId="{A0992EE7-BB34-41E2-A6D8-16C67D76E4D4}" type="presParOf" srcId="{06B54134-4E0C-4384-BBB5-939D56EF66C8}" destId="{D36CF6BF-D180-4FB9-B9C3-56007887F45C}" srcOrd="1" destOrd="0" presId="urn:microsoft.com/office/officeart/2005/8/layout/hierarchy1"/>
    <dgm:cxn modelId="{7F627D36-BE57-4F4A-B9DF-912CA404FC92}" type="presParOf" srcId="{BB3E5372-BBD1-4F28-A206-2CBB38EB4138}" destId="{448A5813-2A21-4944-A0E2-06D3AF63180B}" srcOrd="1" destOrd="0" presId="urn:microsoft.com/office/officeart/2005/8/layout/hierarchy1"/>
    <dgm:cxn modelId="{D2FE29D8-25BF-42B8-9233-30C0227A7C4C}" type="presParOf" srcId="{448A5813-2A21-4944-A0E2-06D3AF63180B}" destId="{A9F27019-D257-4991-BEDF-C8CC0AA97B4A}" srcOrd="0" destOrd="0" presId="urn:microsoft.com/office/officeart/2005/8/layout/hierarchy1"/>
    <dgm:cxn modelId="{F16FBC61-78AA-4FFC-A3FA-606B741CC272}" type="presParOf" srcId="{448A5813-2A21-4944-A0E2-06D3AF63180B}" destId="{52700930-757C-4140-88CC-FA41C0653E4F}" srcOrd="1" destOrd="0" presId="urn:microsoft.com/office/officeart/2005/8/layout/hierarchy1"/>
    <dgm:cxn modelId="{F61ECA0A-4541-4E0F-8DCD-177126243DA7}" type="presParOf" srcId="{52700930-757C-4140-88CC-FA41C0653E4F}" destId="{9CC7ECDB-C7D8-4F7E-AB42-7CB5E48D1338}" srcOrd="0" destOrd="0" presId="urn:microsoft.com/office/officeart/2005/8/layout/hierarchy1"/>
    <dgm:cxn modelId="{AE98ECF1-E43E-4262-8C15-FF1F4AA3AA51}" type="presParOf" srcId="{9CC7ECDB-C7D8-4F7E-AB42-7CB5E48D1338}" destId="{B8876D4D-5FE9-4F37-8117-787E7C61FE4A}" srcOrd="0" destOrd="0" presId="urn:microsoft.com/office/officeart/2005/8/layout/hierarchy1"/>
    <dgm:cxn modelId="{1A0CC5DC-EF61-4C4F-AD03-37650DF003E8}" type="presParOf" srcId="{9CC7ECDB-C7D8-4F7E-AB42-7CB5E48D1338}" destId="{059C6357-7FC1-48C3-9DA3-6FB50ADBA84C}" srcOrd="1" destOrd="0" presId="urn:microsoft.com/office/officeart/2005/8/layout/hierarchy1"/>
    <dgm:cxn modelId="{211ACB22-9725-44F5-8E85-E6ABDE954404}" type="presParOf" srcId="{52700930-757C-4140-88CC-FA41C0653E4F}" destId="{75681F75-87E9-4E45-9D76-2DE69615B686}" srcOrd="1" destOrd="0" presId="urn:microsoft.com/office/officeart/2005/8/layout/hierarchy1"/>
    <dgm:cxn modelId="{00B026F5-FB2F-4A93-920C-174FDA4FE465}" type="presParOf" srcId="{56C741F0-1758-406A-A7B6-DDDD7C5B82CB}" destId="{F5E82BE5-1943-4FDE-A69A-87ADFE135EC3}" srcOrd="2" destOrd="0" presId="urn:microsoft.com/office/officeart/2005/8/layout/hierarchy1"/>
    <dgm:cxn modelId="{A57EEF76-0AC1-483E-902A-F6A989535619}" type="presParOf" srcId="{56C741F0-1758-406A-A7B6-DDDD7C5B82CB}" destId="{6626B6EA-8EB3-4A7B-85CF-1F2D548E7AEC}" srcOrd="3" destOrd="0" presId="urn:microsoft.com/office/officeart/2005/8/layout/hierarchy1"/>
    <dgm:cxn modelId="{F39E3D43-0071-4C29-BC62-E4DB8F512B63}" type="presParOf" srcId="{6626B6EA-8EB3-4A7B-85CF-1F2D548E7AEC}" destId="{B6E0FBED-89F1-4DB4-9897-683BA5378A86}" srcOrd="0" destOrd="0" presId="urn:microsoft.com/office/officeart/2005/8/layout/hierarchy1"/>
    <dgm:cxn modelId="{073C9A88-448D-4239-89B4-630CB8C0762F}" type="presParOf" srcId="{B6E0FBED-89F1-4DB4-9897-683BA5378A86}" destId="{9CEB8C64-A1BA-403D-97AC-C6BB8D2F5831}" srcOrd="0" destOrd="0" presId="urn:microsoft.com/office/officeart/2005/8/layout/hierarchy1"/>
    <dgm:cxn modelId="{0C9E4C4D-BC11-4DFF-A71A-6DC81F1BA8EC}" type="presParOf" srcId="{B6E0FBED-89F1-4DB4-9897-683BA5378A86}" destId="{0AA98785-C48E-4D05-8165-EACF73C5DA35}" srcOrd="1" destOrd="0" presId="urn:microsoft.com/office/officeart/2005/8/layout/hierarchy1"/>
    <dgm:cxn modelId="{A7A91662-F327-4217-905E-313701E0619D}" type="presParOf" srcId="{6626B6EA-8EB3-4A7B-85CF-1F2D548E7AEC}" destId="{1C6DF76A-4296-4D45-A590-56979CD8E4F0}" srcOrd="1" destOrd="0" presId="urn:microsoft.com/office/officeart/2005/8/layout/hierarchy1"/>
    <dgm:cxn modelId="{A67A9EAB-7FAE-496E-A188-5AE6411BFCE5}" type="presParOf" srcId="{1C6DF76A-4296-4D45-A590-56979CD8E4F0}" destId="{D838104C-02A4-4BEA-817F-5DBC20BD5646}" srcOrd="0" destOrd="0" presId="urn:microsoft.com/office/officeart/2005/8/layout/hierarchy1"/>
    <dgm:cxn modelId="{3942DD77-4B81-4081-BE81-EF5ECCE59DC0}" type="presParOf" srcId="{1C6DF76A-4296-4D45-A590-56979CD8E4F0}" destId="{D394B42B-4A35-4F85-B7DC-17FDCB82BD75}" srcOrd="1" destOrd="0" presId="urn:microsoft.com/office/officeart/2005/8/layout/hierarchy1"/>
    <dgm:cxn modelId="{E8CBBD80-67A9-4AAF-9E20-2182684FF05A}" type="presParOf" srcId="{D394B42B-4A35-4F85-B7DC-17FDCB82BD75}" destId="{1E94BDD3-35C0-497A-BC25-83D1D48F2293}" srcOrd="0" destOrd="0" presId="urn:microsoft.com/office/officeart/2005/8/layout/hierarchy1"/>
    <dgm:cxn modelId="{2F5318A5-A072-4DB8-85D2-4356030A6871}" type="presParOf" srcId="{1E94BDD3-35C0-497A-BC25-83D1D48F2293}" destId="{46BC7A1D-C94C-4DE3-B2B4-0467AF0B4EC5}" srcOrd="0" destOrd="0" presId="urn:microsoft.com/office/officeart/2005/8/layout/hierarchy1"/>
    <dgm:cxn modelId="{0D763C42-EEA6-4671-8CE2-86FA85B6DFE8}" type="presParOf" srcId="{1E94BDD3-35C0-497A-BC25-83D1D48F2293}" destId="{1ED7D8F5-CE45-441B-AE8E-BEC0221FB093}" srcOrd="1" destOrd="0" presId="urn:microsoft.com/office/officeart/2005/8/layout/hierarchy1"/>
    <dgm:cxn modelId="{FFFE6147-F05C-43EB-9574-ACC9A0E6F65C}" type="presParOf" srcId="{D394B42B-4A35-4F85-B7DC-17FDCB82BD75}" destId="{3BEEBD8A-7C82-4128-BD88-4CA8AEC271D5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20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17F8-4664-429B-93B9-08B3C72BC566}" type="datetime1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9C50-56F7-4DD3-AD66-B853E61EA22D}" type="datetime1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C13B-9664-4E57-8694-36E08B97105D}" type="datetime1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CEFE-15D7-4CF0-ACDB-94504DAAE7FB}" type="datetime1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2A7B-BDCD-4973-AE9A-5D51DCCA9B25}" type="datetime1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A259-94AA-44C7-8C18-532C4A07147A}" type="datetime1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585E-1909-4D1A-945C-A6FF8CEBBEF4}" type="datetime1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DDE1-58BE-4F00-9AD5-9D2B9303F8BB}" type="datetime1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FB6F-3B1F-49F6-948B-2555F38839F7}" type="datetime1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BC1D-D5AF-42C8-B43A-62A3EB88B09D}" type="datetime1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F42A-A2B5-4EB0-B003-8FA9DE3EB872}" type="datetime1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3912C-5151-4202-B22A-C4D32061F249}" type="datetime1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Comptes nationaux trimestriels : Harmonisation des méthodes de travail et adoption des normes internationales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80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</a:t>
            </a:r>
            <a:r>
              <a:rPr lang="en-US" sz="8000" b="1" dirty="0" err="1" smtClean="0"/>
              <a:t>Nationaux</a:t>
            </a:r>
            <a:r>
              <a:rPr lang="en-US" sz="8000" b="1" dirty="0" smtClean="0"/>
              <a:t> </a:t>
            </a:r>
            <a:r>
              <a:rPr lang="fr-FR" sz="8000" b="1" dirty="0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505200"/>
            <a:ext cx="640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du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Mali</a:t>
            </a:r>
          </a:p>
          <a:p>
            <a:pPr algn="ctr"/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-INSTAT-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Dispositif d’élaboration des CNT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</a:t>
            </a:r>
            <a:r>
              <a:rPr lang="fr-FR" altLang="fr-FR" sz="1200" dirty="0" smtClean="0">
                <a:latin typeface="Calibri" pitchFamily="34" charset="0"/>
              </a:rPr>
              <a:t>..</a:t>
            </a:r>
            <a:endParaRPr lang="fr-FR" altLang="fr-FR" sz="1200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5283E3-1637-4F76-990E-D6DEE99604B7}" type="datetime1">
              <a:rPr lang="en-US" smtClean="0"/>
              <a:t>1/18/2015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4572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572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4572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762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304800" y="1295400"/>
          <a:ext cx="8534400" cy="5414022"/>
        </p:xfrm>
        <a:graphic>
          <a:graphicData uri="http://schemas.openxmlformats.org/drawingml/2006/table">
            <a:tbl>
              <a:tblPr/>
              <a:tblGrid>
                <a:gridCol w="866738"/>
                <a:gridCol w="3289658"/>
                <a:gridCol w="2467245"/>
                <a:gridCol w="1910759"/>
              </a:tblGrid>
              <a:tr h="32585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Branches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Moyenne [2004/2010]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Poids Informel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1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Secteur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Tertiaire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COMMERCE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REPARATION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ACTIVITES D'HEBERGEMENT ET DE RESTAURATION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0027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TRANSPORTS ET COMMUNICATIONS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ACTIVITES FINANCIERES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370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ACTIVITES IMMOBILIERES ET DE SERVICES AUX ENTREPRISES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ACTIVITES D'ADMINISTRATION PUBLIQUE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ACTIVITES DE SANTE ET ACTION SOCIALE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ACTIVITES A CARACTERE COLLECTIF OU PERSONNEL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PRODUCTION IMPUTEE DE SERVICES BANCAIRES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Impôts nets sur produits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33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60,6%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E562-F59A-4C20-AABD-043E75D71334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4572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572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4572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762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Graphique 19"/>
          <p:cNvGraphicFramePr/>
          <p:nvPr/>
        </p:nvGraphicFramePr>
        <p:xfrm>
          <a:off x="762000" y="1371600"/>
          <a:ext cx="7467600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0E3-92A8-4496-8525-CD4BB679E40C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Qualités des estimations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Phase de développement des CNT </a:t>
            </a:r>
          </a:p>
          <a:p>
            <a:r>
              <a:rPr lang="fr-FR" sz="4000" b="1" dirty="0" smtClean="0"/>
              <a:t>Mais le R2 est satisfaisant pour beaucoup d’indicateurs;</a:t>
            </a:r>
          </a:p>
          <a:p>
            <a:r>
              <a:rPr lang="fr-FR" sz="4000" b="1" dirty="0" smtClean="0"/>
              <a:t>L’étalonnage va continuer durant le processus</a:t>
            </a:r>
            <a:endParaRPr lang="fr-FR" sz="4000" b="1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A982-2E98-4580-8B49-53D774A78C10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Ressources humaines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457200" y="1371600"/>
          <a:ext cx="8208912" cy="4984693"/>
        </p:xfrm>
        <a:graphic>
          <a:graphicData uri="http://schemas.openxmlformats.org/drawingml/2006/table">
            <a:tbl>
              <a:tblPr/>
              <a:tblGrid>
                <a:gridCol w="1807467"/>
                <a:gridCol w="712813"/>
                <a:gridCol w="1584176"/>
                <a:gridCol w="792088"/>
                <a:gridCol w="1512168"/>
                <a:gridCol w="1800200"/>
              </a:tblGrid>
              <a:tr h="29550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Disponibles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Souhaités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658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aux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 des CNA impliqu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des entreprises (IPI, DSF, etc.)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 la pr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évision 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Agents de collecte pour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 +2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82CC-DF7D-4F9A-B3CF-CDE09E422CD9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5. Comite des CNT (actuel ou en perspective)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990600"/>
            <a:ext cx="7924800" cy="53860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sz="2000" b="1" dirty="0">
                <a:latin typeface="Calibri" pitchFamily="34" charset="0"/>
              </a:rPr>
              <a:t> </a:t>
            </a:r>
            <a:r>
              <a:rPr lang="fr-FR" altLang="fr-FR" sz="2000" b="1" dirty="0" smtClean="0">
                <a:latin typeface="Calibri" pitchFamily="34" charset="0"/>
              </a:rPr>
              <a:t> </a:t>
            </a:r>
            <a:r>
              <a:rPr lang="fr-FR" altLang="fr-FR" b="1" dirty="0" smtClean="0">
                <a:latin typeface="Calibri" pitchFamily="34" charset="0"/>
              </a:rPr>
              <a:t>Mis en place d’un comité des CNT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b="1" dirty="0" smtClean="0">
                <a:latin typeface="Calibri" pitchFamily="34" charset="0"/>
              </a:rPr>
              <a:t>Aucun Texte </a:t>
            </a:r>
            <a:r>
              <a:rPr lang="fr-FR" altLang="fr-FR" b="1" dirty="0">
                <a:latin typeface="Calibri" pitchFamily="34" charset="0"/>
              </a:rPr>
              <a:t>de création </a:t>
            </a:r>
            <a:r>
              <a:rPr lang="fr-FR" altLang="fr-FR" b="1" dirty="0" smtClean="0">
                <a:latin typeface="Calibri" pitchFamily="34" charset="0"/>
              </a:rPr>
              <a:t>n’est disponible pour le moment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b="1" dirty="0" smtClean="0">
                <a:latin typeface="Calibri" pitchFamily="34" charset="0"/>
              </a:rPr>
              <a:t> Liste des administrations représentées (14) 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sz="2400" b="1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sz="2000" b="1" dirty="0" smtClean="0">
                <a:latin typeface="Calibri" pitchFamily="34" charset="0"/>
              </a:rPr>
              <a:t>Une rencontre de lancement du projet + des rencontres sectorielles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62000" y="2286000"/>
            <a:ext cx="3657600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Direction Nationale de Planification du Développement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 Direction Générale des impôts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Direction Générale des douanes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Direction Nationale des productions  et des industries Animales (DNPIA)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Direction Nationale de l’Agriculture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Direction Nationale de l’Urbanisme et de l’Habitat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fr-FR" altLang="fr-FR" sz="1600" b="1" dirty="0" smtClean="0">
                <a:latin typeface="Calibri" pitchFamily="34" charset="0"/>
              </a:rPr>
              <a:t>Direction Générale du Budget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495800" y="2201882"/>
            <a:ext cx="4419600" cy="372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fr-FR" sz="1600" b="1" dirty="0" smtClean="0">
                <a:latin typeface="Calibri" pitchFamily="34" charset="0"/>
              </a:rPr>
              <a:t>8.     Direction Nationale de la Pêche</a:t>
            </a:r>
          </a:p>
          <a:p>
            <a:pPr marL="342900" indent="-342900">
              <a:spcAft>
                <a:spcPts val="1200"/>
              </a:spcAft>
            </a:pPr>
            <a:r>
              <a:rPr lang="fr-FR" sz="1600" b="1" dirty="0" smtClean="0">
                <a:latin typeface="Calibri" pitchFamily="34" charset="0"/>
              </a:rPr>
              <a:t>9.     Direction Nationale des Transports Terrestres, Maritimes et  Fluviales</a:t>
            </a:r>
          </a:p>
          <a:p>
            <a:pPr marL="342900" indent="-342900">
              <a:spcAft>
                <a:spcPts val="1200"/>
              </a:spcAft>
              <a:buAutoNum type="arabicPeriod" startAt="10"/>
            </a:pPr>
            <a:r>
              <a:rPr lang="fr-FR" sz="1600" b="1" dirty="0" smtClean="0">
                <a:latin typeface="Calibri" pitchFamily="34" charset="0"/>
              </a:rPr>
              <a:t>Direction Nationale du Trésor et de la Comptabilité Publique</a:t>
            </a:r>
          </a:p>
          <a:p>
            <a:pPr marL="342900" indent="-342900">
              <a:spcAft>
                <a:spcPts val="1200"/>
              </a:spcAft>
              <a:buAutoNum type="arabicPeriod" startAt="10"/>
            </a:pPr>
            <a:r>
              <a:rPr lang="fr-FR" sz="1600" b="1" dirty="0" smtClean="0">
                <a:latin typeface="Calibri" pitchFamily="34" charset="0"/>
              </a:rPr>
              <a:t>BCEAO;</a:t>
            </a:r>
          </a:p>
          <a:p>
            <a:pPr marL="342900" indent="-342900">
              <a:spcAft>
                <a:spcPts val="1200"/>
              </a:spcAft>
              <a:buAutoNum type="arabicPeriod" startAt="10"/>
            </a:pPr>
            <a:r>
              <a:rPr lang="fr-FR" sz="1600" b="1" dirty="0" smtClean="0">
                <a:latin typeface="Calibri" pitchFamily="34" charset="0"/>
              </a:rPr>
              <a:t>CPS Equipement, Transports et Communications</a:t>
            </a:r>
          </a:p>
          <a:p>
            <a:pPr marL="342900" indent="-342900">
              <a:spcAft>
                <a:spcPts val="1200"/>
              </a:spcAft>
              <a:buAutoNum type="arabicPeriod" startAt="10"/>
            </a:pPr>
            <a:r>
              <a:rPr lang="fr-FR" sz="1600" b="1" dirty="0" smtClean="0">
                <a:latin typeface="Calibri" pitchFamily="34" charset="0"/>
              </a:rPr>
              <a:t>CPS industrie, commerce,  artisanat emploi</a:t>
            </a:r>
          </a:p>
          <a:p>
            <a:pPr marL="342900" indent="-342900">
              <a:spcAft>
                <a:spcPts val="1200"/>
              </a:spcAft>
              <a:buAutoNum type="arabicPeriod" startAt="10"/>
            </a:pPr>
            <a:r>
              <a:rPr lang="fr-FR" sz="1600" b="1" dirty="0" smtClean="0">
                <a:latin typeface="Calibri" pitchFamily="34" charset="0"/>
              </a:rPr>
              <a:t>Direction Nationale de la Géologie et des Mines</a:t>
            </a:r>
          </a:p>
        </p:txBody>
      </p:sp>
      <p:sp>
        <p:nvSpPr>
          <p:cNvPr id="22" name="Espace réservé de la date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FF03-5034-49A9-B1B3-6E79CA33E3BE}" type="datetime1">
              <a:rPr lang="en-US" smtClean="0"/>
              <a:t>1/18/2015</a:t>
            </a:fld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6. Moyens financiers </a:t>
            </a:r>
            <a:r>
              <a:rPr lang="fr-FR" altLang="fr-FR" sz="1100" dirty="0" smtClean="0">
                <a:latin typeface="Calibri" pitchFamily="34" charset="0"/>
              </a:rPr>
              <a:t>(millions de F CFA)</a:t>
            </a:r>
            <a:endParaRPr lang="en-US" altLang="fr-FR" sz="11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743001" y="1302548"/>
          <a:ext cx="7715199" cy="4869652"/>
        </p:xfrm>
        <a:graphic>
          <a:graphicData uri="http://schemas.openxmlformats.org/drawingml/2006/table">
            <a:tbl>
              <a:tblPr/>
              <a:tblGrid>
                <a:gridCol w="1812883"/>
                <a:gridCol w="885348"/>
                <a:gridCol w="1254242"/>
                <a:gridCol w="1076727"/>
                <a:gridCol w="1431757"/>
                <a:gridCol w="1254242"/>
              </a:tblGrid>
              <a:tr h="22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Disponibles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Souhaités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37205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200" dirty="0" smtClean="0">
                          <a:latin typeface="Calibri" panose="020F0502020204030204" pitchFamily="34" charset="0"/>
                        </a:rPr>
                        <a:t>Budget disponible pour la collecte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disponible pour le comite des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Salaire  annuel moyen par cadre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1 440 000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4 800 000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Primes versés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1 500 000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1 500 000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Voyages d’études (nombre de participants et budget)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 seul (1) de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2 500 000 FCFA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voyages de 4 personnes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20 000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000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FCFA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voyages de 4 personnes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20 000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000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FCFA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 séminaire/atelier (nombre de séminaires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Séminaire ( présentation de méthodologie et publication officielle)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des retraites (nombre de retraites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 retraites de l’équipe des CNT pour certains travaux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1AB0-4745-48A2-A561-B1132BD5B443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923330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b="1" dirty="0">
                <a:latin typeface="Calibri" pitchFamily="34" charset="0"/>
              </a:rPr>
              <a:t>7. Différentes phases d’élaboration des comptes </a:t>
            </a:r>
            <a:r>
              <a:rPr lang="fr-FR" altLang="fr-FR" b="1" dirty="0" smtClean="0">
                <a:latin typeface="Calibri" pitchFamily="34" charset="0"/>
              </a:rPr>
              <a:t>nationaux trimestriels : PIB en volume optique de production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2" name="Tableau 1"/>
          <p:cNvGraphicFramePr>
            <a:graphicFrameLocks noGrp="1"/>
          </p:cNvGraphicFramePr>
          <p:nvPr/>
        </p:nvGraphicFramePr>
        <p:xfrm>
          <a:off x="838200" y="1524000"/>
          <a:ext cx="7848600" cy="4516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4501"/>
                <a:gridCol w="1944099"/>
              </a:tblGrid>
              <a:tr h="70124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Durée moyenne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Collecte</a:t>
                      </a:r>
                      <a:r>
                        <a:rPr lang="fr-FR" sz="1800" baseline="0" dirty="0" smtClean="0"/>
                        <a:t> des données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dirty="0" smtClean="0"/>
                        <a:t>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Tests</a:t>
                      </a:r>
                      <a:r>
                        <a:rPr lang="fr-FR" sz="1800" baseline="0" dirty="0" smtClean="0"/>
                        <a:t> d’étalonnage pour chaque branche-Choix des indicateurs (Test Graphique, statistiques)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5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Estimation trimestrielle</a:t>
                      </a:r>
                      <a:r>
                        <a:rPr lang="fr-FR" sz="1800" baseline="0" dirty="0" smtClean="0"/>
                        <a:t> des valeurs ajoutées pour chaque branche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15</a:t>
                      </a:r>
                      <a:r>
                        <a:rPr lang="fr-FR" sz="1800" baseline="0" dirty="0" smtClean="0"/>
                        <a:t>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Calcul du PIB en volume selon l’optique de production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5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Rédaction</a:t>
                      </a:r>
                      <a:r>
                        <a:rPr lang="fr-FR" sz="1800" baseline="0" dirty="0" smtClean="0"/>
                        <a:t> de la note d’analyse des CNT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5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41088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Réunion</a:t>
                      </a:r>
                      <a:r>
                        <a:rPr lang="fr-FR" sz="1800" baseline="0" dirty="0" smtClean="0"/>
                        <a:t> de validation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Diffusion</a:t>
                      </a:r>
                      <a:r>
                        <a:rPr lang="fr-FR" sz="1800" baseline="0" dirty="0" smtClean="0"/>
                        <a:t> sur le site web et version papier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TOTAL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35 jours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</a:tbl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396-B8C9-4A11-A2EF-952C32624BB6}" type="datetime1">
              <a:rPr lang="en-US" smtClean="0"/>
              <a:t>1/18/2015</a:t>
            </a:fld>
            <a:endParaRPr lang="en-US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Espace réservé du contenu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Non concerné par cette partie</a:t>
            </a:r>
          </a:p>
          <a:p>
            <a:r>
              <a:rPr lang="fr-FR" dirty="0" smtClean="0"/>
              <a:t>Mais nous utilisons comme document de référence le </a:t>
            </a:r>
            <a:r>
              <a:rPr lang="fr-FR" smtClean="0"/>
              <a:t>document méthodologique </a:t>
            </a:r>
            <a:r>
              <a:rPr lang="fr-FR" dirty="0" smtClean="0"/>
              <a:t>d’AFRISTAT et  manuel de FMI</a:t>
            </a:r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E947-678E-40C5-892E-0A38AAC03317}" type="datetime1">
              <a:rPr lang="en-US" smtClean="0"/>
              <a:t>1/18/2015</a:t>
            </a:fld>
            <a:endParaRPr lang="en-US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43000" y="2362200"/>
          <a:ext cx="6192688" cy="2937551"/>
        </p:xfrm>
        <a:graphic>
          <a:graphicData uri="http://schemas.openxmlformats.org/drawingml/2006/table">
            <a:tbl>
              <a:tblPr/>
              <a:tblGrid>
                <a:gridCol w="3400782"/>
                <a:gridCol w="2791906"/>
              </a:tblGrid>
              <a:tr h="73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dirty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recommandations au niveau institutionnel  (mise en place comite CNT)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r>
                        <a:rPr kumimoji="0" lang="en-US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Recommandations au niveau organisationnel 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des sources et indicateurs préconisés par AFRISTAT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Contrôle de qualité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Respect des étapes de l’opérationnalisation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8.2 Conformité au manuel d’AFRISTAT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2" name="Espace réservé de la date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77590-4671-4709-8703-142F0DA3A283}" type="datetime1">
              <a:rPr lang="en-US" smtClean="0"/>
              <a:t>1/18/2015</a:t>
            </a:fld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8.3 Conformité aux standards du FMI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187450" y="1485900"/>
          <a:ext cx="6192688" cy="4656863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93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                      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13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5930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7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96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66C5-F85F-4384-91F6-C80A0518EEB8}" type="datetime1">
              <a:rPr lang="en-US" smtClean="0"/>
              <a:t>1/18/2015</a:t>
            </a:fld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r>
              <a:rPr lang="fr-FR" altLang="fr-FR" sz="2400" dirty="0" smtClean="0">
                <a:latin typeface="Calibri" pitchFamily="34" charset="0"/>
              </a:rPr>
              <a:t>0.    Contexte des CNT du Mali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Nomenclature </a:t>
            </a:r>
            <a:r>
              <a:rPr lang="fr-FR" altLang="fr-FR" sz="2400" dirty="0">
                <a:latin typeface="Calibri" pitchFamily="34" charset="0"/>
              </a:rPr>
              <a:t>, indicateurs, sources et méthodes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Position des branches dans les CNA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Qualité </a:t>
            </a:r>
            <a:r>
              <a:rPr lang="fr-FR" altLang="fr-FR" sz="2400" dirty="0">
                <a:latin typeface="Calibri" pitchFamily="34" charset="0"/>
              </a:rPr>
              <a:t>des estimations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Ressources humaines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Comite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Moyens financiers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Différentes phases d’élaboration des comptes nationaux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5E6AA-FB3A-4B28-8606-F94C8507DA7C}" type="datetime1">
              <a:rPr lang="en-US" smtClean="0"/>
              <a:t>1/18/2015</a:t>
            </a:fld>
            <a:endParaRPr lang="en-US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1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9.Perspectives (actions prévues pour l’amélioration …)</a:t>
            </a:r>
            <a:endParaRPr lang="en-US" altLang="fr-FR" dirty="0" smtClean="0">
              <a:latin typeface="Calibri" pitchFamily="34" charset="0"/>
            </a:endParaRPr>
          </a:p>
          <a:p>
            <a:pPr algn="ctr"/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371600" y="1524000"/>
          <a:ext cx="6192688" cy="4398762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59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890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dirty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67721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90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48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446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00EA-45AF-498F-B35A-98212D77D860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752600" y="2895600"/>
            <a:ext cx="5562600" cy="1200329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7200" b="1" dirty="0" smtClean="0">
                <a:latin typeface="Calibri" pitchFamily="34" charset="0"/>
              </a:rPr>
              <a:t>MERCI</a:t>
            </a:r>
            <a:endParaRPr lang="en-US" altLang="fr-FR" sz="7200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DC11-760F-4A26-99FD-C35926CC4C01}" type="datetime1">
              <a:rPr lang="en-US" smtClean="0"/>
              <a:t>1/18/2015</a:t>
            </a:fld>
            <a:endParaRPr lang="en-US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0. Contexte des CNT du Mali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r>
              <a:rPr lang="fr-FR" altLang="fr-FR" sz="2400" dirty="0" smtClean="0">
                <a:latin typeface="Calibri" pitchFamily="34" charset="0"/>
              </a:rPr>
              <a:t>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space réservé du contenu 19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Depuis quelques années, les CNT deviennent de plus en plus au centre des travaux dans </a:t>
            </a:r>
            <a:r>
              <a:rPr lang="fr-FR" sz="2400" dirty="0" smtClean="0"/>
              <a:t>plusieurs INS</a:t>
            </a:r>
            <a:endParaRPr lang="fr-FR" sz="2400" dirty="0" smtClean="0"/>
          </a:p>
          <a:p>
            <a:r>
              <a:rPr lang="fr-FR" sz="2400" b="1" dirty="0" smtClean="0"/>
              <a:t>Pour avoir un environnement macroéconomique sain et stable, réduire la pauvreté le Mali a mis en place en 2006 le Cadre stratégique pour la croissance et la réduction de la pauvreté (CSCRP). </a:t>
            </a:r>
          </a:p>
          <a:p>
            <a:r>
              <a:rPr lang="fr-FR" sz="2400" b="1" dirty="0" smtClean="0"/>
              <a:t>Limite des indicateurs conjoncturels qui ne donnent pas une idée globale sur l’évolution infra-annuelle de l’économie</a:t>
            </a:r>
          </a:p>
          <a:p>
            <a:r>
              <a:rPr lang="fr-FR" sz="2400" b="1" dirty="0" smtClean="0"/>
              <a:t>Désir d’adhérer à la Norme Spéciale de Diffusion des Données (NSDD)</a:t>
            </a:r>
          </a:p>
          <a:p>
            <a:r>
              <a:rPr lang="fr-FR" sz="2400" dirty="0" smtClean="0"/>
              <a:t>Décision du pays à travers l’INSTAT </a:t>
            </a:r>
            <a:r>
              <a:rPr lang="fr-FR" sz="2400" dirty="0" smtClean="0"/>
              <a:t>de se lancer </a:t>
            </a:r>
            <a:r>
              <a:rPr lang="fr-FR" sz="2400" dirty="0" smtClean="0"/>
              <a:t>dans le processus d’élaboration des comptes nationaux trimestriels en fin 2013.</a:t>
            </a:r>
          </a:p>
          <a:p>
            <a:endParaRPr lang="fr-FR" sz="2400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6958-F65A-46F9-8E36-69085C65BBFD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1. Nomenclature , indicateurs, sources et méthodes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4" name="Espace réservé du contenu 2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78486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7" name="Rectangle 16"/>
          <p:cNvSpPr/>
          <p:nvPr/>
        </p:nvSpPr>
        <p:spPr>
          <a:xfrm>
            <a:off x="762000" y="1371600"/>
            <a:ext cx="4038600" cy="5334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1.1.- Méthodes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33B93-8F51-4B2F-9F2C-F488EA517C1D}" type="datetime1">
              <a:rPr lang="en-US" smtClean="0"/>
              <a:t>1/18/2015</a:t>
            </a:fld>
            <a:endParaRPr lang="en-US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00200" y="621268"/>
            <a:ext cx="57150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1. Nomenclature , indicateurs, sources et méthodes (1/3)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228601" y="1371601"/>
          <a:ext cx="8762998" cy="5171680"/>
        </p:xfrm>
        <a:graphic>
          <a:graphicData uri="http://schemas.openxmlformats.org/drawingml/2006/table">
            <a:tbl>
              <a:tblPr/>
              <a:tblGrid>
                <a:gridCol w="2133599"/>
                <a:gridCol w="2743200"/>
                <a:gridCol w="1728477"/>
                <a:gridCol w="924737"/>
                <a:gridCol w="1232985"/>
              </a:tblGrid>
              <a:tr h="6675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Branches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Indicateurs </a:t>
                      </a:r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provisoires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Services et </a:t>
                      </a:r>
                      <a:endParaRPr lang="fr-FR" sz="1500" b="1" i="0" u="none" strike="noStrike" dirty="0" smtClean="0">
                        <a:solidFill>
                          <a:srgbClr val="000000"/>
                        </a:solidFill>
                        <a:latin typeface="Times"/>
                      </a:endParaRPr>
                    </a:p>
                    <a:p>
                      <a:pPr algn="ctr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Sources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Périodicité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Date de disponibilité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06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Secteur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Primaire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86638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AGRICULTURE VIVRIERE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Calendrier de production</a:t>
                      </a:r>
                      <a:r>
                        <a:rPr lang="fr-FR" sz="1500" b="1" i="0" u="none" strike="noStrike" baseline="0" dirty="0" smtClean="0">
                          <a:solidFill>
                            <a:srgbClr val="000000"/>
                          </a:solidFill>
                          <a:latin typeface="Times"/>
                        </a:rPr>
                        <a:t> a</a:t>
                      </a:r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gricole + Pluviométrie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Agence Nationale de la Météo-Bulletin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Mens.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30 jours après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1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AGRICULTURE D'EXPORTATION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Exportation de </a:t>
                      </a:r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coton, </a:t>
                      </a:r>
                    </a:p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Product (coton+</a:t>
                      </a:r>
                      <a:r>
                        <a:rPr lang="fr-FR" sz="1500" b="1" i="0" u="none" strike="noStrike" dirty="0" err="1" smtClean="0">
                          <a:solidFill>
                            <a:srgbClr val="000000"/>
                          </a:solidFill>
                          <a:latin typeface="Times"/>
                        </a:rPr>
                        <a:t>arachid</a:t>
                      </a:r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.)+ Calendrier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Direction Nationale des </a:t>
                      </a:r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Douanes</a:t>
                      </a:r>
                    </a:p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CMDT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Mens.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30 jours après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1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ELEVAGE ET CHASSE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IHPI Abatage pour l'élevage et Lissage pour la chasse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INSTAT-Bulletin de Conj.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Trim.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45 jours après  </a:t>
                      </a:r>
                      <a:r>
                        <a:rPr lang="fr-FR" sz="15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Trim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7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SYLVICULTURE, EXPL. FORESTIERE, SERVICES ANNEXES, CUEILLETTE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Lissage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Pas d'indicateur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2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PECHE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Debarquement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DNP-Rapport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Mens.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30 jours après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1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ACTIVITES EXTRACTIVES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IHPI </a:t>
                      </a:r>
                      <a:r>
                        <a:rPr lang="fr-FR" sz="1500" b="1" i="0" u="none" strike="noStrike" dirty="0" err="1" smtClean="0">
                          <a:solidFill>
                            <a:srgbClr val="000000"/>
                          </a:solidFill>
                          <a:latin typeface="Times"/>
                        </a:rPr>
                        <a:t>Extractivess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INSTAT-Bulletin de </a:t>
                      </a:r>
                      <a:r>
                        <a:rPr lang="fr-FR" sz="1500" b="1" i="0" u="none" strike="noStrike" dirty="0" err="1" smtClean="0">
                          <a:solidFill>
                            <a:srgbClr val="000000"/>
                          </a:solidFill>
                          <a:latin typeface="Times"/>
                        </a:rPr>
                        <a:t>Conj</a:t>
                      </a:r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Trim.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45 jours après </a:t>
                      </a:r>
                      <a:r>
                        <a:rPr lang="fr-FR" sz="15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Trim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228600" y="990600"/>
            <a:ext cx="8763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1.2.- Nomenclature, indicateurs et sources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1F9-E0DE-41FF-BBB0-EB4A5E07DD41}" type="datetime1">
              <a:rPr lang="en-US" smtClean="0"/>
              <a:t>1/18/2015</a:t>
            </a:fld>
            <a:endParaRPr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7150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1. Nomenclature , indicateurs, sources et méthodes (2/3)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381000" y="1295399"/>
          <a:ext cx="8229601" cy="4956581"/>
        </p:xfrm>
        <a:graphic>
          <a:graphicData uri="http://schemas.openxmlformats.org/drawingml/2006/table">
            <a:tbl>
              <a:tblPr/>
              <a:tblGrid>
                <a:gridCol w="2260728"/>
                <a:gridCol w="2082672"/>
                <a:gridCol w="1752600"/>
                <a:gridCol w="975667"/>
                <a:gridCol w="1157934"/>
              </a:tblGrid>
              <a:tr h="7691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Branches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Indicateur provisoire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Services et Sources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Périodicité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Date de disponibilité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Secteur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Secondaire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0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65460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INDUSTRIES AGROALIMENTAIRES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IHPI AGROALIM-BOISSONS-TABAC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INSTAT-Bulletin de </a:t>
                      </a:r>
                      <a:r>
                        <a:rPr lang="fr-FR" sz="15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Conj</a:t>
                      </a:r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Trim.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45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6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FABRICATION DES TEXTILES,HABILLEMENT ET TRAVAIL DU CUIR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IHPI textile et cuir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INSTAT-Bulletin de </a:t>
                      </a:r>
                      <a:r>
                        <a:rPr lang="fr-FR" sz="15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Conj</a:t>
                      </a:r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Trim.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45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60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AUTRES ACTIVITES INDUSTRIELLES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Production d'or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DNGM-Rapport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Mens.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30 jours après le mois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60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ELECTRICITE, GAZ ET EAU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IHPI eau-électricité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INSTAT-Bulletin de Conj.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Trim.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45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90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CONSTRUCTION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Imports de ciment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Direction Nationale de Douanes-Commerce extérieur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Mens.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30 jours après le mois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381000" y="990600"/>
            <a:ext cx="8001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1.2.- Nomenclature, indicateurs et sources…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A217-675D-476C-8328-BDCABA934D57}" type="datetime1">
              <a:rPr lang="en-US" smtClean="0"/>
              <a:t>1/18/2015</a:t>
            </a:fld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00200" y="609600"/>
            <a:ext cx="56388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1. Nomenclature , indicateurs, sources et méthodes (3/3)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52400" y="1447800"/>
          <a:ext cx="8763000" cy="5227838"/>
        </p:xfrm>
        <a:graphic>
          <a:graphicData uri="http://schemas.openxmlformats.org/drawingml/2006/table">
            <a:tbl>
              <a:tblPr/>
              <a:tblGrid>
                <a:gridCol w="2407256"/>
                <a:gridCol w="1896003"/>
                <a:gridCol w="1643063"/>
                <a:gridCol w="1017134"/>
                <a:gridCol w="1799544"/>
              </a:tblGrid>
              <a:tr h="3048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Secteur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tertiaire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99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COMMERCE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Valeur Ajoutée des Biens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Times"/>
                        </a:rPr>
                        <a:t>INSTAT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FF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FF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9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REPARATION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Lissage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Pas d'indicateur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ACTIVITES D'HEBERGEMENT ET DE RESTAURATION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Arrivées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Bko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Senou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OMATHO-Rapport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Mensuelle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30 jours après le mois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5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TRANSPORTS ET COMMUNICATIONS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Appels vers Extérieurs Pour le télécom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Services de Télécommunication :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Malitel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 et Orange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Mensuelle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30 jours après le mois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ACTIVITES FINANCIERES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CREDIT+DEPOT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BCEAO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Mensuelle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30 jours après le mois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8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ACTIVITES IMMOBILIERES ET DE SERVICES AUX ENTREPRISES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IHPI ENERGIE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INSTAT-Bulletin de Conj.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Trimestrielle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45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5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ACTIVITES D'ADMINISTRATION PUBLIQUE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SALAIRES 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DNTCP-TOFE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Trimestrielle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60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EDUCATION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SALAIRES 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DNTCP-TOFE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Trimestrielle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60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ACTIVITES DE SANTE ET ACTION SOCIALE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SALAIRES 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DNTCP-TOFE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Trimestrielle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60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7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ACTIVITES A CARACTERE COLLECTIF OU PERSONNEL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TREND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PRODUCTION IMPUTEE DE SERVICES BANCAIRES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"/>
                        </a:rPr>
                        <a:t>CREDIT+DEPOT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BCEAO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Mensuelle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30 jours après le mois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9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Impôts nets sur produits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Taxes dans le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"/>
                        </a:rPr>
                        <a:t>tofe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DNTCP-TOFE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Trimestrielle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60 jours après le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228600" y="990600"/>
            <a:ext cx="8001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1.2.- Nomenclature, indicateurs et sources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DC6D-1428-4FE2-8978-D18FC1B563B3}" type="datetime1">
              <a:rPr lang="en-US" smtClean="0"/>
              <a:t>1/18/2015</a:t>
            </a:fld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00200" y="609600"/>
            <a:ext cx="56388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1. Nomenclature , indicateurs, sources et méthodes (3/3)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228600" y="990600"/>
            <a:ext cx="8001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1.2.- Nomenclature, indicateurs et sources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1" name="Graphique 20"/>
          <p:cNvGraphicFramePr/>
          <p:nvPr/>
        </p:nvGraphicFramePr>
        <p:xfrm>
          <a:off x="990600" y="1524000"/>
          <a:ext cx="7010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30C82-B9FE-4A05-8EE5-1BBFA896CB10}" type="datetime1">
              <a:rPr lang="en-US" smtClean="0"/>
              <a:t>1/18/2015</a:t>
            </a:fld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b="1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b="1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304800" y="1447800"/>
          <a:ext cx="8382000" cy="4819140"/>
        </p:xfrm>
        <a:graphic>
          <a:graphicData uri="http://schemas.openxmlformats.org/drawingml/2006/table">
            <a:tbl>
              <a:tblPr/>
              <a:tblGrid>
                <a:gridCol w="851260"/>
                <a:gridCol w="3613917"/>
                <a:gridCol w="2271757"/>
                <a:gridCol w="1645066"/>
              </a:tblGrid>
              <a:tr h="3095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Branches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Moyenne [2004/2010]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Poids Informel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Secteur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Primaire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047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AGRICULTURE VIVRIERE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AGRICULTURE D'EXPORTATION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ELEVAGE ET CHASSE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09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SYLVICULTURE, EXPL. FORESTIERE, SERVICES ANNEXES, CUEILLETTE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PECHE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ACTIVITES EXTRACTIVES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Secteur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Secondaire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INDUSTRIES AGROALIMENTAIRES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72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FABRICATION DES TEXTILES,HABILLEMENT ET TRAVAIL DU CUIR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AUTRES ACTIVITES INDUSTRIELLES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ELECTRICITE, GAZ ET EAU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45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CONSTRUCTION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A016-23C7-48DC-9DD2-370952B96335}" type="datetime1">
              <a:rPr lang="en-US" smtClean="0"/>
              <a:t>1/18/2015</a:t>
            </a:fld>
            <a:endParaRPr lang="en-US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2172</Words>
  <Application>Microsoft Office PowerPoint</Application>
  <PresentationFormat>Affichage à l'écran (4:3)</PresentationFormat>
  <Paragraphs>574</Paragraphs>
  <Slides>21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Office Theme</vt:lpstr>
      <vt:lpstr>Thème : harmonisation des méthodes de travail et adoption des normes internationales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IB</cp:lastModifiedBy>
  <cp:revision>227</cp:revision>
  <dcterms:created xsi:type="dcterms:W3CDTF">2014-11-21T10:25:01Z</dcterms:created>
  <dcterms:modified xsi:type="dcterms:W3CDTF">2015-01-18T18:17:19Z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-1876254034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