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259" r:id="rId3"/>
    <p:sldId id="263" r:id="rId4"/>
    <p:sldId id="280" r:id="rId5"/>
    <p:sldId id="279" r:id="rId6"/>
    <p:sldId id="282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67" d="100"/>
          <a:sy n="67" d="100"/>
        </p:scale>
        <p:origin x="-13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275A38C9-B0E6-4C81-83C5-14087D02F7F1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68F0D341-56F8-4113-9BAE-40204B5F9C07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29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6913"/>
            <a:ext cx="4652962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2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39471299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6913"/>
            <a:ext cx="4652962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11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25005056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6913"/>
            <a:ext cx="4652962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12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29087050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6913"/>
            <a:ext cx="4652962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13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30649550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6913"/>
            <a:ext cx="4652962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14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32696986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6913"/>
            <a:ext cx="4652962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15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24303768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6913"/>
            <a:ext cx="4652962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16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13102694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6913"/>
            <a:ext cx="4652962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17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2084656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6913"/>
            <a:ext cx="4652962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3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404076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6913"/>
            <a:ext cx="4652962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4</a:t>
            </a:fld>
            <a:endParaRPr lang="en-US" altLang="fr-FR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806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6913"/>
            <a:ext cx="4652962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5</a:t>
            </a:fld>
            <a:endParaRPr lang="en-US" altLang="fr-FR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205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6913"/>
            <a:ext cx="4652962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>
                <a:solidFill>
                  <a:prstClr val="black"/>
                </a:solidFill>
              </a:rPr>
              <a:pPr/>
              <a:t>6</a:t>
            </a:fld>
            <a:endParaRPr lang="en-US" altLang="fr-FR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3820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6913"/>
            <a:ext cx="4652962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7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17736078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6913"/>
            <a:ext cx="4652962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8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3979005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6913"/>
            <a:ext cx="4652962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9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3602302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6913"/>
            <a:ext cx="4652962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10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1841588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5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7" name="Picture 6" descr="LOGO AFRITAC Centr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548681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1963" y="533400"/>
            <a:ext cx="6619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re 11"/>
          <p:cNvSpPr txBox="1">
            <a:spLocks/>
          </p:cNvSpPr>
          <p:nvPr/>
        </p:nvSpPr>
        <p:spPr>
          <a:xfrm>
            <a:off x="142875" y="457200"/>
            <a:ext cx="8696325" cy="9144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100" b="1" dirty="0" smtClean="0">
                <a:latin typeface="+mj-lt"/>
                <a:ea typeface="+mj-ea"/>
                <a:cs typeface="+mj-cs"/>
              </a:rPr>
              <a:t/>
            </a:r>
            <a:br>
              <a:rPr lang="fr-FR" sz="3100" b="1" dirty="0" smtClean="0">
                <a:latin typeface="+mj-lt"/>
                <a:ea typeface="+mj-ea"/>
                <a:cs typeface="+mj-cs"/>
              </a:rPr>
            </a:br>
            <a:r>
              <a:rPr lang="en-US" sz="8000" b="1" dirty="0" smtClean="0">
                <a:latin typeface="+mn-lt"/>
                <a:cs typeface="+mn-cs"/>
              </a:rPr>
              <a:t>SEMINAIRE CONJOINT AFRITAC CENTRE – AFRITAC OUEST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 smtClean="0"/>
              <a:t>Comptes Nationaux Trimestriels (CNT)</a:t>
            </a:r>
            <a:endParaRPr lang="en-US" sz="8000" b="1" dirty="0" smtClean="0">
              <a:latin typeface="+mn-lt"/>
              <a:cs typeface="+mn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fr-FR" sz="11200" dirty="0">
                <a:latin typeface="+mj-lt"/>
                <a:ea typeface="+mj-ea"/>
                <a:cs typeface="+mj-cs"/>
              </a:rPr>
              <a:t/>
            </a:r>
            <a:br>
              <a:rPr lang="fr-FR" sz="11200" dirty="0">
                <a:latin typeface="+mj-lt"/>
                <a:ea typeface="+mj-ea"/>
                <a:cs typeface="+mj-cs"/>
              </a:rPr>
            </a:br>
            <a:endParaRPr lang="fr-FR" sz="11200" dirty="0">
              <a:latin typeface="+mj-lt"/>
              <a:ea typeface="+mj-ea"/>
              <a:cs typeface="+mj-cs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fr-FR" altLang="fr-FR" sz="2800" b="1" dirty="0" smtClean="0">
                <a:latin typeface="Calibri" pitchFamily="34" charset="0"/>
              </a:rPr>
              <a:t>Thème : harmonisation des méthodes de travail et adoption des normes internationales</a:t>
            </a:r>
          </a:p>
        </p:txBody>
      </p:sp>
      <p:sp>
        <p:nvSpPr>
          <p:cNvPr id="11" name="Subtitle 2"/>
          <p:cNvSpPr txBox="1">
            <a:spLocks noGrp="1"/>
          </p:cNvSpPr>
          <p:nvPr>
            <p:ph type="subTitle" idx="1"/>
          </p:nvPr>
        </p:nvSpPr>
        <p:spPr bwMode="auto">
          <a:xfrm>
            <a:off x="1371600" y="36576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/>
          </a:bodyPr>
          <a:lstStyle/>
          <a:p>
            <a:pPr algn="ctr"/>
            <a:r>
              <a:rPr lang="fr-FR" altLang="fr-FR" sz="2400" b="1" dirty="0">
                <a:solidFill>
                  <a:schemeClr val="accent1"/>
                </a:solidFill>
                <a:latin typeface="Calibri" pitchFamily="34" charset="0"/>
              </a:rPr>
              <a:t>Institut national de la statistique </a:t>
            </a:r>
            <a:r>
              <a:rPr lang="fr-FR" altLang="fr-FR" sz="2400" b="1" dirty="0" smtClean="0">
                <a:solidFill>
                  <a:schemeClr val="accent1"/>
                </a:solidFill>
                <a:latin typeface="Calibri" pitchFamily="34" charset="0"/>
              </a:rPr>
              <a:t>de la Côte d’Ivoire</a:t>
            </a:r>
            <a:endParaRPr lang="fr-FR" altLang="fr-FR" sz="1600" b="1" dirty="0">
              <a:solidFill>
                <a:schemeClr val="accent1"/>
              </a:solidFill>
              <a:latin typeface="Calibri" pitchFamily="34" charset="0"/>
            </a:endParaRPr>
          </a:p>
          <a:p>
            <a:pPr algn="ctr"/>
            <a:endParaRPr lang="fr-FR" altLang="fr-FR" sz="1100" b="1" dirty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fr-ML" altLang="fr-FR" sz="14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4495800"/>
            <a:ext cx="9158288" cy="3698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chemeClr val="tx1"/>
                </a:solidFill>
              </a:rPr>
              <a:t>Dispositif d’élaboration des CNT</a:t>
            </a:r>
            <a:endParaRPr lang="fr-FR" sz="1700" b="1" dirty="0">
              <a:solidFill>
                <a:schemeClr val="tx1"/>
              </a:solidFill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5257800" y="5344160"/>
            <a:ext cx="3505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altLang="fr-FR" b="1" i="1" dirty="0">
                <a:latin typeface="Calibri" pitchFamily="34" charset="0"/>
              </a:rPr>
              <a:t>Par : </a:t>
            </a:r>
            <a:r>
              <a:rPr lang="fr-FR" altLang="fr-FR" b="1" i="1" dirty="0" smtClean="0">
                <a:latin typeface="Calibri" pitchFamily="34" charset="0"/>
              </a:rPr>
              <a:t>M. </a:t>
            </a:r>
            <a:r>
              <a:rPr lang="fr-FR" altLang="fr-FR" b="1" i="1" dirty="0" err="1" smtClean="0">
                <a:latin typeface="Calibri" pitchFamily="34" charset="0"/>
              </a:rPr>
              <a:t>Doueu</a:t>
            </a:r>
            <a:r>
              <a:rPr lang="fr-FR" altLang="fr-FR" b="1" i="1" dirty="0" smtClean="0">
                <a:latin typeface="Calibri" pitchFamily="34" charset="0"/>
              </a:rPr>
              <a:t> Mathias Koto</a:t>
            </a:r>
            <a:endParaRPr lang="fr-FR" altLang="fr-FR" b="1" i="1" dirty="0">
              <a:latin typeface="Calibri" pitchFamily="34" charset="0"/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2"/>
          </p:nvPr>
        </p:nvSpPr>
        <p:spPr>
          <a:xfrm>
            <a:off x="2286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310559-CA53-4CC6-B6FC-027D99C84AFE}" type="datetimeFigureOut">
              <a:rPr lang="en-US" smtClean="0"/>
              <a:pPr>
                <a:defRPr/>
              </a:pPr>
              <a:t>1/19/2015</a:t>
            </a:fld>
            <a:endParaRPr lang="en-US" dirty="0"/>
          </a:p>
        </p:txBody>
      </p:sp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Slide Number Placeholder 5"/>
          <p:cNvSpPr txBox="1">
            <a:spLocks/>
          </p:cNvSpPr>
          <p:nvPr/>
        </p:nvSpPr>
        <p:spPr>
          <a:xfrm>
            <a:off x="7696200" y="6400800"/>
            <a:ext cx="990600" cy="2285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trimestriels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5. Comite des CNT (actuel ou en perspective)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838200" y="1600200"/>
            <a:ext cx="7010400" cy="3477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Texte de création </a:t>
            </a:r>
            <a:r>
              <a:rPr lang="fr-FR" altLang="fr-FR" dirty="0" smtClean="0">
                <a:latin typeface="Calibri" pitchFamily="34" charset="0"/>
              </a:rPr>
              <a:t>disponible</a:t>
            </a:r>
            <a:r>
              <a:rPr lang="fr-FR" altLang="fr-FR" dirty="0" smtClean="0">
                <a:latin typeface="Calibri" pitchFamily="34" charset="0"/>
              </a:rPr>
              <a:t>: NON</a:t>
            </a:r>
            <a:endParaRPr lang="fr-FR" altLang="fr-FR" dirty="0">
              <a:latin typeface="Calibri" pitchFamily="34" charset="0"/>
            </a:endParaRP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Liste des administrations représentées</a:t>
            </a:r>
            <a:r>
              <a:rPr lang="fr-FR" altLang="fr-FR" dirty="0" smtClean="0">
                <a:latin typeface="Calibri" pitchFamily="34" charset="0"/>
              </a:rPr>
              <a:t>: OUI</a:t>
            </a:r>
          </a:p>
          <a:p>
            <a:pPr>
              <a:spcAft>
                <a:spcPts val="1200"/>
              </a:spcAft>
            </a:pPr>
            <a:r>
              <a:rPr lang="fr-FR" dirty="0" smtClean="0"/>
              <a:t>Ministère de l’Agriculture</a:t>
            </a:r>
            <a:r>
              <a:rPr lang="fr-FR" dirty="0" smtClean="0"/>
              <a:t>, </a:t>
            </a:r>
            <a:r>
              <a:rPr lang="fr-FR" dirty="0" smtClean="0"/>
              <a:t>Ministère des Transports, </a:t>
            </a:r>
            <a:r>
              <a:rPr lang="fr-FR" dirty="0" err="1" smtClean="0"/>
              <a:t>Sicta</a:t>
            </a:r>
            <a:r>
              <a:rPr lang="fr-FR" dirty="0" smtClean="0"/>
              <a:t>, Direction de la Conjoncture et de la Prévision Economique, BCEAO, Ressources animales, Direction Générale des Impôts, Chambre du Commerce et de l’Industrie, Ministère de l’emploi, Port Autonome d’Abidjan, Minist</a:t>
            </a:r>
            <a:r>
              <a:rPr lang="fr-FR" dirty="0" smtClean="0"/>
              <a:t>ère de la Fonction Publique, Cellule d’Analyse des Politiques Economiques……</a:t>
            </a:r>
            <a:endParaRPr lang="fr-F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 smtClean="0">
                <a:latin typeface="Calibri" pitchFamily="34" charset="0"/>
              </a:rPr>
              <a:t> </a:t>
            </a:r>
            <a:r>
              <a:rPr lang="fr-FR" altLang="fr-FR" dirty="0">
                <a:latin typeface="Calibri" pitchFamily="34" charset="0"/>
              </a:rPr>
              <a:t>Fréquence des rencontres</a:t>
            </a:r>
            <a:r>
              <a:rPr lang="fr-FR" altLang="fr-FR" dirty="0" smtClean="0">
                <a:latin typeface="Calibri" pitchFamily="34" charset="0"/>
              </a:rPr>
              <a:t>: Pas de précision</a:t>
            </a:r>
            <a:endParaRPr lang="fr-FR" altLang="fr-FR" dirty="0">
              <a:latin typeface="Calibri" pitchFamily="34" charset="0"/>
            </a:endParaRP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Thèmes (potentiels) inscrits à l’ordre du jour</a:t>
            </a:r>
            <a:r>
              <a:rPr lang="fr-FR" altLang="fr-FR" dirty="0" smtClean="0">
                <a:latin typeface="Calibri" pitchFamily="34" charset="0"/>
              </a:rPr>
              <a:t>: Identification des </a:t>
            </a:r>
            <a:r>
              <a:rPr lang="fr-FR" altLang="fr-FR" dirty="0" smtClean="0">
                <a:latin typeface="Calibri" pitchFamily="34" charset="0"/>
              </a:rPr>
              <a:t>   indicateurs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6. Moyens financiers </a:t>
            </a:r>
            <a:r>
              <a:rPr lang="fr-FR" altLang="fr-FR" sz="1100" dirty="0" smtClean="0">
                <a:latin typeface="Calibri" pitchFamily="34" charset="0"/>
              </a:rPr>
              <a:t>(millions de F CFA)</a:t>
            </a:r>
            <a:endParaRPr lang="en-US" altLang="fr-FR" sz="11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trimestriels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20" name="Tableau 1"/>
          <p:cNvGraphicFramePr>
            <a:graphicFrameLocks noGrp="1"/>
          </p:cNvGraphicFramePr>
          <p:nvPr/>
        </p:nvGraphicFramePr>
        <p:xfrm>
          <a:off x="457200" y="1477963"/>
          <a:ext cx="7715199" cy="4321012"/>
        </p:xfrm>
        <a:graphic>
          <a:graphicData uri="http://schemas.openxmlformats.org/drawingml/2006/table">
            <a:tbl>
              <a:tblPr/>
              <a:tblGrid>
                <a:gridCol w="1812883"/>
                <a:gridCol w="885348"/>
                <a:gridCol w="1254242"/>
                <a:gridCol w="810399"/>
                <a:gridCol w="1698085"/>
                <a:gridCol w="1254242"/>
              </a:tblGrid>
              <a:tr h="22349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Disponibles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Souhaités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Commentaires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37205"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Etat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Autres bailleurs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Etat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Autres bailleurs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altLang="fr-FR" sz="1200" dirty="0" smtClean="0">
                          <a:latin typeface="Calibri" panose="020F0502020204030204" pitchFamily="34" charset="0"/>
                        </a:rPr>
                        <a:t>Budget disponible pour la collecte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Budget disponible pour le comite des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51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Salaire  annuel moyen par cadre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Primes versés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45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Voyages d’études (nombre de participants et budget)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Organisation de séminaire/atelier (nombre de séminaires et budget total)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Organisation des retraites (nombre de retraites et budget total)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646331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altLang="fr-FR" dirty="0">
                <a:latin typeface="Calibri" pitchFamily="34" charset="0"/>
              </a:rPr>
              <a:t>7. Différentes phases d’élaboration des comptes nationaux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2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001419"/>
              </p:ext>
            </p:extLst>
          </p:nvPr>
        </p:nvGraphicFramePr>
        <p:xfrm>
          <a:off x="838200" y="1524000"/>
          <a:ext cx="7848600" cy="38100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04501"/>
                <a:gridCol w="1944099"/>
              </a:tblGrid>
              <a:tr h="701246"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PHASE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Durée moyenne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34" marB="45734"/>
                </a:tc>
              </a:tr>
              <a:tr h="517954">
                <a:tc>
                  <a:txBody>
                    <a:bodyPr/>
                    <a:lstStyle/>
                    <a:p>
                      <a:pPr lvl="0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Collecte de données sources ; 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2 à 3 mois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  <a:tr h="370950"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Traitement des sources et passage à la comptabilité nationale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3 mois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  <a:tr h="370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Chargement des données dans la base ERETES; 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 semaine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  <a:tr h="4669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 arbitrages (Réconciliation des sources de données)  ; 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2 semaines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  <a:tr h="619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Confrontation des données issues des différentes sources (travaux analytiques: ERE, CB, TCEI) ; 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2 mois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  <a:tr h="370950"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Synthèse;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 mois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  <a:tr h="3709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Préparation de la publication ; 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 mois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 Qualité des CNT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990600" y="2209800"/>
          <a:ext cx="6720407" cy="2816245"/>
        </p:xfrm>
        <a:graphic>
          <a:graphicData uri="http://schemas.openxmlformats.org/drawingml/2006/table">
            <a:tbl>
              <a:tblPr/>
              <a:tblGrid>
                <a:gridCol w="1940699"/>
                <a:gridCol w="1593236"/>
                <a:gridCol w="1593236"/>
                <a:gridCol w="1593236"/>
              </a:tblGrid>
              <a:tr h="36686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CNT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Poids dans la VA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Ecart absolu moyen du taux de croissance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366861"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Révision après un an (disponibilité du compte provisoire)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Révision après deux ans (disponibilité du compte définitif)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51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45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1676400" y="1066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8.1 Qualité des révisions</a:t>
            </a:r>
            <a:endParaRPr lang="en-US" altLang="fr-FR" dirty="0">
              <a:latin typeface="Calibri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066800" y="541020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La Côte d’Ivoire n’a pas encore entamé de révision pour le moment.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altLang="fr-FR" dirty="0">
                <a:latin typeface="Calibri" pitchFamily="34" charset="0"/>
              </a:rPr>
              <a:t>7. Différentes phases d’élaboration des comptes </a:t>
            </a:r>
            <a:r>
              <a:rPr lang="fr-FR" altLang="fr-FR" dirty="0" err="1" smtClean="0">
                <a:latin typeface="Calibri" pitchFamily="34" charset="0"/>
              </a:rPr>
              <a:t>ationaux</a:t>
            </a:r>
            <a:endParaRPr lang="fr-FR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027060"/>
              </p:ext>
            </p:extLst>
          </p:nvPr>
        </p:nvGraphicFramePr>
        <p:xfrm>
          <a:off x="1143000" y="2362200"/>
          <a:ext cx="6192688" cy="2937551"/>
        </p:xfrm>
        <a:graphic>
          <a:graphicData uri="http://schemas.openxmlformats.org/drawingml/2006/table">
            <a:tbl>
              <a:tblPr/>
              <a:tblGrid>
                <a:gridCol w="3400782"/>
                <a:gridCol w="2791906"/>
              </a:tblGrid>
              <a:tr h="7337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Rubriques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% de conformit</a:t>
                      </a:r>
                      <a:r>
                        <a:rPr lang="fr-FR" altLang="fr-FR" sz="1200" b="1" dirty="0" smtClean="0">
                          <a:latin typeface="Calibri" pitchFamily="34" charset="0"/>
                        </a:rPr>
                        <a:t>é</a:t>
                      </a: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Respect des recommandations au niveau institutionnel  (mise en place comite CNT)</a:t>
                      </a:r>
                      <a:endParaRPr kumimoji="0" lang="en-US" altLang="fr-F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/>
                    <a:p>
                      <a:r>
                        <a:rPr kumimoji="0" lang="en-US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Respect des </a:t>
                      </a:r>
                      <a:r>
                        <a:rPr kumimoji="0" lang="fr-FR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Recommandations au niveau organisationnel </a:t>
                      </a:r>
                      <a:endParaRPr kumimoji="0" lang="en-US" altLang="fr-F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51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Utilisation des sources et indicateurs préconisés par AFRISTAT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Contrôle de qualité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45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Respect des étapes de l’opérationnalisation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 Qualité des CNT</a:t>
            </a:r>
            <a:endParaRPr lang="en-US" altLang="fr-FR" dirty="0">
              <a:latin typeface="Calibri" pitchFamily="34" charset="0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1676400" y="1066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8.2 Conformité au manuel d’AFRISTAT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altLang="fr-FR" dirty="0">
                <a:latin typeface="Calibri" pitchFamily="34" charset="0"/>
              </a:rPr>
              <a:t>7. Différentes phases d’élaboration des comptes </a:t>
            </a:r>
            <a:r>
              <a:rPr lang="fr-FR" altLang="fr-FR" dirty="0" err="1" smtClean="0">
                <a:latin typeface="Calibri" pitchFamily="34" charset="0"/>
              </a:rPr>
              <a:t>ationaux</a:t>
            </a:r>
            <a:endParaRPr lang="fr-FR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15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 Qualité des CNT</a:t>
            </a:r>
            <a:endParaRPr lang="en-US" altLang="fr-FR" dirty="0">
              <a:latin typeface="Calibri" pitchFamily="34" charset="0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1676400" y="1066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8.3 Conformité aux standards du FMI</a:t>
            </a:r>
            <a:endParaRPr lang="en-US" altLang="fr-FR" dirty="0">
              <a:latin typeface="Calibri" pitchFamily="34" charset="0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32391"/>
              </p:ext>
            </p:extLst>
          </p:nvPr>
        </p:nvGraphicFramePr>
        <p:xfrm>
          <a:off x="1187450" y="1485900"/>
          <a:ext cx="6192688" cy="4656863"/>
        </p:xfrm>
        <a:graphic>
          <a:graphicData uri="http://schemas.openxmlformats.org/drawingml/2006/table">
            <a:tbl>
              <a:tblPr/>
              <a:tblGrid>
                <a:gridCol w="4032448"/>
                <a:gridCol w="2160240"/>
              </a:tblGrid>
              <a:tr h="693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Rubrique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% de conformit</a:t>
                      </a:r>
                      <a:r>
                        <a:rPr lang="fr-FR" altLang="fr-FR" sz="1200" b="1" noProof="0" smtClean="0">
                          <a:latin typeface="Calibri" pitchFamily="34" charset="0"/>
                        </a:rPr>
                        <a:t>é</a:t>
                      </a:r>
                      <a:endParaRPr kumimoji="0" lang="fr-FR" altLang="fr-FR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432169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Couverture des champs des CNT (volume/courant, PIB optique production/d</a:t>
                      </a:r>
                      <a:r>
                        <a:rPr lang="fr-FR" altLang="fr-FR" sz="1200" noProof="0" smtClean="0">
                          <a:latin typeface="Calibri" pitchFamily="34" charset="0"/>
                        </a:rPr>
                        <a:t>é</a:t>
                      </a:r>
                      <a:r>
                        <a:rPr kumimoji="0" lang="fr-FR" altLang="fr-FR" sz="12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pense)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32169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Calcul de la production et des consommations intermédiaires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81323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Publication des CNT bruts et CJO-CVS et des estimations de la composante tendance-cycle.</a:t>
                      </a:r>
                      <a:endParaRPr kumimoji="0" lang="fr-FR" altLang="fr-FR" sz="12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59303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Respect des délais de publication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050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Gouvernance (diffusion de la méthodologie, autonomie de l’INS, politique de confidentialité, politique de révision)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6077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Mise en place d’un système de traitement (Base de données pour la saisie, programmes de traitements, base de données pour les résultats, programme de tabulation)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96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Calcul des marges par les taux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114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Calcul du SIFIM par déflation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114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Utilisation de Denton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114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Elaboration des CNT aux prix chainé</a:t>
                      </a:r>
                      <a:r>
                        <a:rPr lang="fr-FR" altLang="fr-FR" sz="1200" dirty="0" smtClean="0">
                          <a:latin typeface="Calibri" pitchFamily="34" charset="0"/>
                        </a:rPr>
                        <a:t>s</a:t>
                      </a: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16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1676400" y="609601"/>
            <a:ext cx="5562600" cy="646331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9.Perspectives (actions prévues pour l’amélioration …)</a:t>
            </a:r>
            <a:endParaRPr lang="en-US" altLang="fr-FR" dirty="0" smtClean="0">
              <a:latin typeface="Calibri" pitchFamily="34" charset="0"/>
            </a:endParaRPr>
          </a:p>
          <a:p>
            <a:pPr algn="ctr"/>
            <a:endParaRPr lang="en-US" altLang="fr-FR" dirty="0">
              <a:latin typeface="Calibri" pitchFamily="34" charset="0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708947"/>
              </p:ext>
            </p:extLst>
          </p:nvPr>
        </p:nvGraphicFramePr>
        <p:xfrm>
          <a:off x="1371600" y="1524000"/>
          <a:ext cx="6192688" cy="4398762"/>
        </p:xfrm>
        <a:graphic>
          <a:graphicData uri="http://schemas.openxmlformats.org/drawingml/2006/table">
            <a:tbl>
              <a:tblPr/>
              <a:tblGrid>
                <a:gridCol w="4032448"/>
                <a:gridCol w="2160240"/>
              </a:tblGrid>
              <a:tr h="590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Rubrique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% de conformit</a:t>
                      </a:r>
                      <a:r>
                        <a:rPr lang="fr-FR" altLang="fr-FR" sz="1200" b="1" noProof="0" smtClean="0">
                          <a:latin typeface="Calibri" pitchFamily="34" charset="0"/>
                        </a:rPr>
                        <a:t>é</a:t>
                      </a:r>
                      <a:endParaRPr kumimoji="0" lang="fr-FR" altLang="fr-FR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389023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Couverture des champs des CNT (volume/courant, PIB optique production/d</a:t>
                      </a:r>
                      <a:r>
                        <a:rPr lang="fr-FR" altLang="fr-FR" sz="1200" noProof="0" dirty="0" smtClean="0">
                          <a:latin typeface="Calibri" pitchFamily="34" charset="0"/>
                        </a:rPr>
                        <a:t>é</a:t>
                      </a:r>
                      <a:r>
                        <a:rPr kumimoji="0" lang="fr-FR" altLang="fr-FR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pense)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67721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Calcul de la production et des consommations intermédiaires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89023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Publication des CNT bruts et CJO-CVS et des estimations de la composante tendance-cycle.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33415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Respect des délais de publication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48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Gouvernance (diffusion de la méthodologie, autonomie de l’INS, politique de confidentialité, politique de révision)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446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Mise en place d’un système de traitement (Base de données pour la saisie, programmes de traitements, base de données pour les résultats, programme de tabulation)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34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Calcul des marges par les taux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334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Calcul du SIFIM par déflation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334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Utilisation de Denton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334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Elaboration des CNT aux prix chainé</a:t>
                      </a:r>
                      <a:r>
                        <a:rPr lang="fr-FR" altLang="fr-FR" sz="1200" dirty="0" smtClean="0">
                          <a:latin typeface="Calibri" pitchFamily="34" charset="0"/>
                        </a:rPr>
                        <a:t>s</a:t>
                      </a: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524000" y="3352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MERCI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17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88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>
                <a:latin typeface="Calibri" pitchFamily="34" charset="0"/>
              </a:rPr>
              <a:t>Plan de la présentation</a:t>
            </a:r>
            <a:endParaRPr lang="en-US" altLang="fr-FR" dirty="0">
              <a:latin typeface="Calibri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838200" y="1371600"/>
            <a:ext cx="7696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Nomenclature , indicateurs, sources et méthodes</a:t>
            </a:r>
            <a:endParaRPr lang="fr-FR" altLang="fr-FR" sz="2400" b="1" dirty="0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Position des branches dans les CNA</a:t>
            </a:r>
            <a:endParaRPr lang="fr-FR" altLang="fr-FR" sz="2400" b="1" dirty="0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Qualités des estimations</a:t>
            </a:r>
            <a:endParaRPr lang="fr-FR" altLang="fr-FR" sz="2400" b="1" dirty="0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Ressources humaines</a:t>
            </a:r>
            <a:endParaRPr lang="fr-FR" altLang="fr-FR" sz="2400" b="1" dirty="0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Comite des CNT 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Moyens financiers 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Différentes phases d’élaboration des comptes nationaux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Qualité des CNT 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Perspectives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88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1. Nomenclature , indicateurs, sources et méthodes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sz="1200" dirty="0"/>
              <a:t>3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17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007248"/>
              </p:ext>
            </p:extLst>
          </p:nvPr>
        </p:nvGraphicFramePr>
        <p:xfrm>
          <a:off x="304800" y="1143000"/>
          <a:ext cx="8382001" cy="5212347"/>
        </p:xfrm>
        <a:graphic>
          <a:graphicData uri="http://schemas.openxmlformats.org/drawingml/2006/table">
            <a:tbl>
              <a:tblPr/>
              <a:tblGrid>
                <a:gridCol w="1456587"/>
                <a:gridCol w="1195800"/>
                <a:gridCol w="2799983"/>
                <a:gridCol w="1953087"/>
                <a:gridCol w="976544"/>
              </a:tblGrid>
              <a:tr h="461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Indicateur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Source (services, périodicité,  date de disponibilité)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Méthodes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Estimations (R2)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767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Agriculture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vivrière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INS/DCPE/trimestriel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Lissage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calendrier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agricole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67649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Agriculture destinée à l'industrie et à l'exportation, services annexes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INS/DCPE/trimestriel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Lissage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calendrier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agricole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124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Elevage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et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Pêche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INS/DCPE/trimestriel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Denton avec extrapolation DCPE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6124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Sylviculture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INS/DCPE/trimestriel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Denton avec extrapolation DCPE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2238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Extraction</a:t>
                      </a: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IPI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pétrole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IPI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Gaz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quantité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d’or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INS/Mensuel, 45 jours  après le mois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INS/Mensuel, 45 jours  après le mois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DCPE/</a:t>
                      </a:r>
                      <a:r>
                        <a:rPr lang="en-US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mensuel</a:t>
                      </a:r>
                      <a:endParaRPr lang="en-US" sz="1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Etalonnage</a:t>
                      </a: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07371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Produits du Travail des grains et produits amylacés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Lissage </a:t>
                      </a:r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845618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Produits du cacao et du </a:t>
                      </a: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café</a:t>
                      </a:r>
                    </a:p>
                    <a:p>
                      <a:pPr algn="l" fontAlgn="b"/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Exportations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cacao transformé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exportations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café transformé</a:t>
                      </a:r>
                    </a:p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INS/DCPE/trimestriel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INS/DCPE/trimestriel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Etalonnage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algn="l" fontAlgn="b"/>
                      <a:endParaRPr lang="fr-FR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646331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solidFill>
                  <a:prstClr val="black"/>
                </a:solidFill>
              </a:rPr>
              <a:t>1. Nomenclature , indicateurs, sources et méthodes, </a:t>
            </a:r>
            <a:r>
              <a:rPr lang="fr-FR" altLang="fr-FR" dirty="0" smtClean="0"/>
              <a:t>(</a:t>
            </a:r>
            <a:r>
              <a:rPr lang="fr-FR" altLang="fr-FR" dirty="0" smtClean="0">
                <a:solidFill>
                  <a:srgbClr val="FF0000"/>
                </a:solidFill>
              </a:rPr>
              <a:t>suite</a:t>
            </a:r>
            <a:r>
              <a:rPr lang="fr-FR" altLang="fr-FR" dirty="0" smtClean="0">
                <a:solidFill>
                  <a:prstClr val="black"/>
                </a:solidFill>
              </a:rPr>
              <a:t>)</a:t>
            </a:r>
            <a:endParaRPr lang="en-US" altLang="fr-FR" dirty="0">
              <a:solidFill>
                <a:prstClr val="black"/>
              </a:solidFill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 smtClean="0"/>
              <a:t>4</a:t>
            </a:r>
            <a:endParaRPr lang="en-US" altLang="fr-FR" sz="1200" dirty="0"/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prstClr val="black"/>
                </a:solidFill>
              </a:rPr>
              <a:t>Comptes nationaux </a:t>
            </a:r>
            <a:r>
              <a:rPr lang="en-US" sz="1000" dirty="0" err="1" smtClean="0">
                <a:solidFill>
                  <a:prstClr val="black"/>
                </a:solidFill>
              </a:rPr>
              <a:t>trimestriels</a:t>
            </a:r>
            <a:r>
              <a:rPr lang="en-US" sz="1000" dirty="0" smtClean="0">
                <a:solidFill>
                  <a:prstClr val="black"/>
                </a:solidFill>
              </a:rPr>
              <a:t> : </a:t>
            </a:r>
            <a:r>
              <a:rPr lang="en-US" sz="1000" dirty="0" err="1" smtClean="0">
                <a:solidFill>
                  <a:prstClr val="black"/>
                </a:solidFill>
              </a:rPr>
              <a:t>Harmonisation</a:t>
            </a:r>
            <a:r>
              <a:rPr lang="en-US" sz="1000" dirty="0" smtClean="0">
                <a:solidFill>
                  <a:prstClr val="black"/>
                </a:solidFill>
              </a:rPr>
              <a:t> des m</a:t>
            </a:r>
            <a:r>
              <a:rPr lang="fr-FR" sz="1000" dirty="0" smtClean="0">
                <a:solidFill>
                  <a:prstClr val="black"/>
                </a:solidFill>
              </a:rPr>
              <a:t>é</a:t>
            </a:r>
            <a:r>
              <a:rPr lang="en-US" sz="1000" dirty="0" err="1" smtClean="0">
                <a:solidFill>
                  <a:prstClr val="black"/>
                </a:solidFill>
              </a:rPr>
              <a:t>thodes</a:t>
            </a:r>
            <a:r>
              <a:rPr lang="en-US" sz="1000" dirty="0" smtClean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 smtClean="0">
                <a:solidFill>
                  <a:prstClr val="black"/>
                </a:solidFill>
              </a:rPr>
              <a:t>normes</a:t>
            </a:r>
            <a:r>
              <a:rPr lang="en-US" sz="1000" dirty="0" smtClean="0">
                <a:solidFill>
                  <a:prstClr val="black"/>
                </a:solidFill>
              </a:rPr>
              <a:t> </a:t>
            </a:r>
            <a:r>
              <a:rPr lang="en-US" sz="1000" dirty="0" err="1" smtClean="0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1/19/2015</a:t>
            </a:fld>
            <a:endParaRPr lang="en-US" sz="1000" dirty="0">
              <a:solidFill>
                <a:prstClr val="black"/>
              </a:solidFill>
            </a:endParaRPr>
          </a:p>
        </p:txBody>
      </p:sp>
      <p:graphicFrame>
        <p:nvGraphicFramePr>
          <p:cNvPr id="17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049919"/>
              </p:ext>
            </p:extLst>
          </p:nvPr>
        </p:nvGraphicFramePr>
        <p:xfrm>
          <a:off x="304799" y="1310640"/>
          <a:ext cx="8229601" cy="4876800"/>
        </p:xfrm>
        <a:graphic>
          <a:graphicData uri="http://schemas.openxmlformats.org/drawingml/2006/table">
            <a:tbl>
              <a:tblPr/>
              <a:tblGrid>
                <a:gridCol w="1337872"/>
                <a:gridCol w="1262731"/>
                <a:gridCol w="2733398"/>
                <a:gridCol w="1371600"/>
                <a:gridCol w="1524000"/>
              </a:tblGrid>
              <a:tr h="4320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Indicateur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Source (services, périodicité,  date de disponibilité)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Méthodes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Estimations (R2)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4320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Industrie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des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oléagineux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Production huile de palme brute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INS/DCPE/</a:t>
                      </a:r>
                      <a:r>
                        <a:rPr lang="en-US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mensuel</a:t>
                      </a:r>
                      <a:endParaRPr lang="en-US" sz="1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Etalonnage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0,65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19011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Industries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agroalimentaires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IPI conserves de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poisson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Importations de blé</a:t>
                      </a:r>
                    </a:p>
                    <a:p>
                      <a:pPr algn="l" fontAlgn="b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IPI</a:t>
                      </a:r>
                      <a:r>
                        <a:rPr lang="fr-F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 boisson gazeuses</a:t>
                      </a:r>
                    </a:p>
                    <a:p>
                      <a:pPr algn="l" fontAlgn="b"/>
                      <a:r>
                        <a:rPr lang="fr-F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IPI de bière</a:t>
                      </a:r>
                    </a:p>
                    <a:p>
                      <a:pPr algn="l" fontAlgn="b"/>
                      <a:r>
                        <a:rPr lang="fr-F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IPI de tabac</a:t>
                      </a:r>
                    </a:p>
                    <a:p>
                      <a:pPr algn="l" fontAlgn="b"/>
                      <a:endParaRPr lang="fr-FR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fr-FR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fr-FR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fr-FR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INS/Mensuel, 45 jours  après le mois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DCPE/trimestriel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INS/Mensuel, 45 jours  après le mois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INS/Mensuel, 45 jours  après le mois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INS/Mensuel, 45 jours  après le mois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Etalonnage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0,83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3371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Industrie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textile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fr-FR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la production du textile (IPI de UNIWAX)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fr-FR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endParaRPr lang="en-US" sz="11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INS/Mensuel, 45 jours  après le mois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Etalonnage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60490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Travail du bois et meubles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Bois</a:t>
                      </a:r>
                      <a:r>
                        <a:rPr lang="fr-FR" sz="1800" b="1" i="0" u="sng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transformé exporté</a:t>
                      </a:r>
                    </a:p>
                    <a:p>
                      <a:pPr algn="l" fontAlgn="b"/>
                      <a:endParaRPr lang="en-US" sz="11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DCPE/trimestriel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Etalonnage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60491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Raffinage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IPI du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raffinage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INS/Mensuel, 45 jours  après le mois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Etalonnage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0,66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70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646331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solidFill>
                  <a:prstClr val="black"/>
                </a:solidFill>
              </a:rPr>
              <a:t>1. Nomenclature , indicateurs, sources et méthodes, (</a:t>
            </a:r>
            <a:r>
              <a:rPr lang="fr-FR" altLang="fr-FR" dirty="0" smtClean="0">
                <a:solidFill>
                  <a:srgbClr val="FF0000"/>
                </a:solidFill>
              </a:rPr>
              <a:t>suite</a:t>
            </a:r>
            <a:r>
              <a:rPr lang="fr-FR" altLang="fr-FR" dirty="0" smtClean="0">
                <a:solidFill>
                  <a:prstClr val="black"/>
                </a:solidFill>
              </a:rPr>
              <a:t>)</a:t>
            </a:r>
            <a:endParaRPr lang="en-US" altLang="fr-FR" dirty="0">
              <a:solidFill>
                <a:prstClr val="black"/>
              </a:solidFill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en-US" altLang="fr-FR" sz="1200" dirty="0" smtClean="0"/>
              <a:t>5</a:t>
            </a:r>
            <a:endParaRPr lang="en-US" altLang="fr-FR" sz="1200" dirty="0"/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prstClr val="black"/>
                </a:solidFill>
              </a:rPr>
              <a:t>Comptes nationaux </a:t>
            </a:r>
            <a:r>
              <a:rPr lang="en-US" sz="1000" dirty="0" err="1" smtClean="0">
                <a:solidFill>
                  <a:prstClr val="black"/>
                </a:solidFill>
              </a:rPr>
              <a:t>trimestriels</a:t>
            </a:r>
            <a:r>
              <a:rPr lang="en-US" sz="1000" dirty="0" smtClean="0">
                <a:solidFill>
                  <a:prstClr val="black"/>
                </a:solidFill>
              </a:rPr>
              <a:t> : </a:t>
            </a:r>
            <a:r>
              <a:rPr lang="en-US" sz="1000" dirty="0" err="1" smtClean="0">
                <a:solidFill>
                  <a:prstClr val="black"/>
                </a:solidFill>
              </a:rPr>
              <a:t>Harmonisation</a:t>
            </a:r>
            <a:r>
              <a:rPr lang="en-US" sz="1000" dirty="0" smtClean="0">
                <a:solidFill>
                  <a:prstClr val="black"/>
                </a:solidFill>
              </a:rPr>
              <a:t> des m</a:t>
            </a:r>
            <a:r>
              <a:rPr lang="fr-FR" sz="1000" dirty="0" smtClean="0">
                <a:solidFill>
                  <a:prstClr val="black"/>
                </a:solidFill>
              </a:rPr>
              <a:t>é</a:t>
            </a:r>
            <a:r>
              <a:rPr lang="en-US" sz="1000" dirty="0" err="1" smtClean="0">
                <a:solidFill>
                  <a:prstClr val="black"/>
                </a:solidFill>
              </a:rPr>
              <a:t>thodes</a:t>
            </a:r>
            <a:r>
              <a:rPr lang="en-US" sz="1000" dirty="0" smtClean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 smtClean="0">
                <a:solidFill>
                  <a:prstClr val="black"/>
                </a:solidFill>
              </a:rPr>
              <a:t>normes</a:t>
            </a:r>
            <a:r>
              <a:rPr lang="en-US" sz="1000" dirty="0" smtClean="0">
                <a:solidFill>
                  <a:prstClr val="black"/>
                </a:solidFill>
              </a:rPr>
              <a:t> </a:t>
            </a:r>
            <a:r>
              <a:rPr lang="en-US" sz="1000" dirty="0" err="1" smtClean="0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1/19/2015</a:t>
            </a:fld>
            <a:endParaRPr lang="en-US" sz="1000" dirty="0">
              <a:solidFill>
                <a:prstClr val="black"/>
              </a:solidFill>
            </a:endParaRPr>
          </a:p>
        </p:txBody>
      </p:sp>
      <p:graphicFrame>
        <p:nvGraphicFramePr>
          <p:cNvPr id="17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914067"/>
              </p:ext>
            </p:extLst>
          </p:nvPr>
        </p:nvGraphicFramePr>
        <p:xfrm>
          <a:off x="381000" y="1419699"/>
          <a:ext cx="8483600" cy="4981101"/>
        </p:xfrm>
        <a:graphic>
          <a:graphicData uri="http://schemas.openxmlformats.org/drawingml/2006/table">
            <a:tbl>
              <a:tblPr/>
              <a:tblGrid>
                <a:gridCol w="1682697"/>
                <a:gridCol w="1179329"/>
                <a:gridCol w="3106974"/>
                <a:gridCol w="1219200"/>
                <a:gridCol w="1295400"/>
              </a:tblGrid>
              <a:tr h="4680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Indicateur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Source (services, périodicité,  date de disponibilité)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Méthodes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Estimations (R2)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514876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Papiers, cartons, chimie et caoutchouc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IPI de </a:t>
                      </a:r>
                      <a:r>
                        <a:rPr lang="en-US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chimie</a:t>
                      </a:r>
                      <a:endParaRPr lang="en-US" sz="1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fontAlgn="b" latinLnBrk="0" hangingPunct="1"/>
                      <a:r>
                        <a:rPr lang="fr-F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Production de caoutchouc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INS/Mensuel, 45 jours  après le mois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DCPE/trimestriel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Etalonnage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0,99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600346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Autres produits minéraux non métalliques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IPI de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matériaux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 construction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INS/Mensuel, 45 jours  après le mois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lissage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0,98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686502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Produits métalliques de base, ouvrage en métaux, machine, appareils électriques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lissage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0932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Electricité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gaz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et eau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IPI de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l’eau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et de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l’électricité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INS/Mensuel, 45 jours  après le mois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Etalonnage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0,83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432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Travaux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 construction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Indicateur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avancé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des BTP de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l’IPI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INS/Mensuel, 45 jours  après le mois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Etalonnage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0,86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07782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Ventes en gros et en détail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lissage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0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Réparations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lissage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120068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Hôtel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et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restaurants</a:t>
                      </a:r>
                    </a:p>
                    <a:p>
                      <a:pPr algn="l" fontAlgn="b"/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des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voyageurs</a:t>
                      </a:r>
                    </a:p>
                    <a:p>
                      <a:pPr algn="l" fontAlgn="b"/>
                      <a:endParaRPr lang="en-US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en-US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en-US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en-US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DCPE/trimestriel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Etalonnage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0,85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70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646331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solidFill>
                  <a:prstClr val="black"/>
                </a:solidFill>
              </a:rPr>
              <a:t>1. Nomenclature , indicateurs, sources et méthodes,   (</a:t>
            </a:r>
            <a:r>
              <a:rPr lang="fr-FR" altLang="fr-FR" dirty="0" smtClean="0">
                <a:solidFill>
                  <a:srgbClr val="FF0000"/>
                </a:solidFill>
              </a:rPr>
              <a:t>suite et fin</a:t>
            </a:r>
            <a:r>
              <a:rPr lang="fr-FR" altLang="fr-FR" dirty="0" smtClean="0">
                <a:solidFill>
                  <a:prstClr val="black"/>
                </a:solidFill>
              </a:rPr>
              <a:t>)</a:t>
            </a:r>
            <a:endParaRPr lang="en-US" altLang="fr-FR" dirty="0">
              <a:solidFill>
                <a:prstClr val="black"/>
              </a:solidFill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algn="ctr">
              <a:defRPr/>
            </a:pPr>
            <a:r>
              <a:rPr lang="fr-FR" altLang="fr-FR" sz="1200" dirty="0"/>
              <a:t>6</a:t>
            </a:r>
            <a:endParaRPr lang="en-US" altLang="fr-FR" sz="1200" dirty="0"/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prstClr val="black"/>
                </a:solidFill>
              </a:rPr>
              <a:t>Comptes nationaux </a:t>
            </a:r>
            <a:r>
              <a:rPr lang="en-US" sz="1000" dirty="0" err="1" smtClean="0">
                <a:solidFill>
                  <a:prstClr val="black"/>
                </a:solidFill>
              </a:rPr>
              <a:t>trimestriels</a:t>
            </a:r>
            <a:r>
              <a:rPr lang="en-US" sz="1000" dirty="0" smtClean="0">
                <a:solidFill>
                  <a:prstClr val="black"/>
                </a:solidFill>
              </a:rPr>
              <a:t> : </a:t>
            </a:r>
            <a:r>
              <a:rPr lang="en-US" sz="1000" dirty="0" err="1" smtClean="0">
                <a:solidFill>
                  <a:prstClr val="black"/>
                </a:solidFill>
              </a:rPr>
              <a:t>Harmonisation</a:t>
            </a:r>
            <a:r>
              <a:rPr lang="en-US" sz="1000" dirty="0" smtClean="0">
                <a:solidFill>
                  <a:prstClr val="black"/>
                </a:solidFill>
              </a:rPr>
              <a:t> des m</a:t>
            </a:r>
            <a:r>
              <a:rPr lang="fr-FR" sz="1000" dirty="0" smtClean="0">
                <a:solidFill>
                  <a:prstClr val="black"/>
                </a:solidFill>
              </a:rPr>
              <a:t>é</a:t>
            </a:r>
            <a:r>
              <a:rPr lang="en-US" sz="1000" dirty="0" err="1" smtClean="0">
                <a:solidFill>
                  <a:prstClr val="black"/>
                </a:solidFill>
              </a:rPr>
              <a:t>thodes</a:t>
            </a:r>
            <a:r>
              <a:rPr lang="en-US" sz="1000" dirty="0" smtClean="0">
                <a:solidFill>
                  <a:prstClr val="black"/>
                </a:solidFill>
              </a:rPr>
              <a:t> de travail et adoption des </a:t>
            </a:r>
            <a:r>
              <a:rPr lang="en-US" sz="1000" dirty="0" err="1" smtClean="0">
                <a:solidFill>
                  <a:prstClr val="black"/>
                </a:solidFill>
              </a:rPr>
              <a:t>normes</a:t>
            </a:r>
            <a:r>
              <a:rPr lang="en-US" sz="1000" dirty="0" smtClean="0">
                <a:solidFill>
                  <a:prstClr val="black"/>
                </a:solidFill>
              </a:rPr>
              <a:t> </a:t>
            </a:r>
            <a:r>
              <a:rPr lang="en-US" sz="1000" dirty="0" err="1" smtClean="0">
                <a:solidFill>
                  <a:prstClr val="black"/>
                </a:solidFill>
              </a:rPr>
              <a:t>internationales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>
                <a:solidFill>
                  <a:prstClr val="black"/>
                </a:solidFill>
              </a:rPr>
              <a:pPr/>
              <a:t>1/19/2015</a:t>
            </a:fld>
            <a:endParaRPr lang="en-US" sz="1000" dirty="0">
              <a:solidFill>
                <a:prstClr val="black"/>
              </a:solidFill>
            </a:endParaRPr>
          </a:p>
        </p:txBody>
      </p:sp>
      <p:graphicFrame>
        <p:nvGraphicFramePr>
          <p:cNvPr id="17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330736"/>
              </p:ext>
            </p:extLst>
          </p:nvPr>
        </p:nvGraphicFramePr>
        <p:xfrm>
          <a:off x="378080" y="1255931"/>
          <a:ext cx="8308719" cy="5154557"/>
        </p:xfrm>
        <a:graphic>
          <a:graphicData uri="http://schemas.openxmlformats.org/drawingml/2006/table">
            <a:tbl>
              <a:tblPr/>
              <a:tblGrid>
                <a:gridCol w="1633832"/>
                <a:gridCol w="1341311"/>
                <a:gridCol w="2418235"/>
                <a:gridCol w="1412700"/>
                <a:gridCol w="1502641"/>
              </a:tblGrid>
              <a:tr h="4554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Indicateur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Source (services, périodicité,  date de disponibilité)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Méthodes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Estimations (R2)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100189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Transports</a:t>
                      </a: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Nombre de navires sortis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production transport maritime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Fret aérien ou total voyageurs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DCPE/trimestriel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DCPE/trimestriel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DCPE/trimestriel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Etalonnage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0,84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0094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Postes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et télécommunication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 des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télécommunications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déflatée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par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l’IHPC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ATCI/trimestriel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Etalonnage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0,95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0094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services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financiers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crédit 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à l'économie et 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dépôt</a:t>
                      </a:r>
                    </a:p>
                    <a:p>
                      <a:pPr algn="l" fontAlgn="b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Valeur /déflateur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BCEAO/trimestriel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lissage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354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Services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immobiliers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lissage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0354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Services aux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entreprises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lissage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0,79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667928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Services d'administration publique, éducation et santé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Salaire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algn="l" fontAlgn="b"/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DCPE/trimestriel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03549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Services collectifs, sociaux et personnels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lissage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0,75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03549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Sifim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03549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Impôts</a:t>
                      </a:r>
                      <a:r>
                        <a:rPr lang="fr-F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et taxes nets de subvention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TOFE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757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646331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 Position des branches dans les comptes nationaux annuels (CNA)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3" name="ZoneTexte 2"/>
          <p:cNvSpPr txBox="1"/>
          <p:nvPr/>
        </p:nvSpPr>
        <p:spPr>
          <a:xfrm>
            <a:off x="1295400" y="2057400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Niveau 1 de la nomenclature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3. Qualités des estimations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3" name="ZoneTexte 2"/>
          <p:cNvSpPr txBox="1"/>
          <p:nvPr/>
        </p:nvSpPr>
        <p:spPr>
          <a:xfrm>
            <a:off x="1558280" y="1828800"/>
            <a:ext cx="4918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Voir les diapos 3 à 6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4. Ressources humaines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20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237208"/>
              </p:ext>
            </p:extLst>
          </p:nvPr>
        </p:nvGraphicFramePr>
        <p:xfrm>
          <a:off x="457201" y="1167092"/>
          <a:ext cx="8229599" cy="5233708"/>
        </p:xfrm>
        <a:graphic>
          <a:graphicData uri="http://schemas.openxmlformats.org/drawingml/2006/table">
            <a:tbl>
              <a:tblPr/>
              <a:tblGrid>
                <a:gridCol w="2133600"/>
                <a:gridCol w="762000"/>
                <a:gridCol w="1219199"/>
                <a:gridCol w="794084"/>
                <a:gridCol w="1515979"/>
                <a:gridCol w="1804737"/>
              </a:tblGrid>
              <a:tr h="32333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noProof="0" dirty="0" smtClean="0"/>
                        <a:t>Disponibles</a:t>
                      </a:r>
                      <a:endParaRPr lang="fr-FR" sz="1600" noProof="0" dirty="0"/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noProof="0" dirty="0" smtClean="0"/>
                        <a:t>Souhaités</a:t>
                      </a:r>
                      <a:endParaRPr lang="fr-FR" sz="1600" noProof="0" dirty="0"/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commentaires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6454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Effectifs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Niveau de formation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Effectifs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Niveau de formation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6553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Cadres d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é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di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é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 au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Pas encore pourvu 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02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02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02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Bac+5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Bac+4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Bac+2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4090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 des CNA impliqu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é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 dans les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02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Bac+5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Impliquer toute la division CNA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010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Cadres du service des entreprises (IPI, DSF, etc.) de l’INS impliques dans les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01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02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02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Bac+5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Bac+4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Bac+2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Responsable IHPI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Responsable IHPC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Responsable Commerce Extérieur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264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Cadres des autres services de l’INS impliques dans les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Bac+4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550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Cadres du service de la pr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évision impliqués dans les CNT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Bac+5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02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Bac+5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600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Cadres des autres services 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impliqués dans les CNT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Voir commentaire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Tous les membres du comité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83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Agents de collecte pour les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Bac+2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1662</Words>
  <Application>Microsoft Office PowerPoint</Application>
  <PresentationFormat>Affichage à l'écran (4:3)</PresentationFormat>
  <Paragraphs>437</Paragraphs>
  <Slides>17</Slides>
  <Notes>16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Office Theme</vt:lpstr>
      <vt:lpstr>Thème : harmonisation des méthodes de travail et adoption des normes internationales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International Monetary Fund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hgbossa</dc:creator>
  <cp:lastModifiedBy>DOUEU</cp:lastModifiedBy>
  <cp:revision>186</cp:revision>
  <cp:lastPrinted>2015-01-14T15:38:36Z</cp:lastPrinted>
  <dcterms:created xsi:type="dcterms:W3CDTF">2014-11-21T10:25:01Z</dcterms:created>
  <dcterms:modified xsi:type="dcterms:W3CDTF">2015-01-19T15:19:13Z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-701443761</vt:i4>
  </property>
  <property fmtid="{D5CDD505-2E9C-101B-9397-08002B2CF9AE}" pid="3" name="_NewReviewCycle">
    <vt:lpwstr/>
  </property>
  <property fmtid="{D5CDD505-2E9C-101B-9397-08002B2CF9AE}" pid="4" name="_EmailSubject">
    <vt:lpwstr>Préparation d'un mini-séminaire sur les CNT. Bamako, MALI – du 19 au 23 janvier 2014</vt:lpwstr>
  </property>
  <property fmtid="{D5CDD505-2E9C-101B-9397-08002B2CF9AE}" pid="5" name="_AuthorEmail">
    <vt:lpwstr>APegoue@imf.org</vt:lpwstr>
  </property>
  <property fmtid="{D5CDD505-2E9C-101B-9397-08002B2CF9AE}" pid="6" name="_AuthorEmailDisplayName">
    <vt:lpwstr>Pegoue, Achille</vt:lpwstr>
  </property>
  <property fmtid="{D5CDD505-2E9C-101B-9397-08002B2CF9AE}" pid="7" name="_PreviousAdHocReviewCycleID">
    <vt:i4>-1876254034</vt:i4>
  </property>
</Properties>
</file>