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2"/>
  </p:sldMasterIdLst>
  <p:notesMasterIdLst>
    <p:notesMasterId r:id="rId14"/>
  </p:notesMasterIdLst>
  <p:handoutMasterIdLst>
    <p:handoutMasterId r:id="rId15"/>
  </p:handoutMasterIdLst>
  <p:sldIdLst>
    <p:sldId id="257" r:id="rId3"/>
    <p:sldId id="263" r:id="rId4"/>
    <p:sldId id="282" r:id="rId5"/>
    <p:sldId id="278" r:id="rId6"/>
    <p:sldId id="280" r:id="rId7"/>
    <p:sldId id="281" r:id="rId8"/>
    <p:sldId id="279" r:id="rId9"/>
    <p:sldId id="284" r:id="rId10"/>
    <p:sldId id="285" r:id="rId11"/>
    <p:sldId id="283" r:id="rId12"/>
    <p:sldId id="28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10" d="100"/>
          <a:sy n="110" d="100"/>
        </p:scale>
        <p:origin x="-78" y="-9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showGuides="1">
      <p:cViewPr varScale="1">
        <p:scale>
          <a:sx n="76" d="100"/>
          <a:sy n="76" d="100"/>
        </p:scale>
        <p:origin x="1770" y="96"/>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F8C66D5-35F2-4B2B-B66A-28018F619124}" type="datetimeFigureOut">
              <a:rPr lang="en-US" smtClean="0"/>
              <a:pPr/>
              <a:t>10/10/2013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C6073D5-63C2-4933-B970-D96552757D44}" type="slidenum">
              <a:rPr lang="en-US" smtClean="0"/>
              <a:pPr/>
              <a:t>‹#›</a:t>
            </a:fld>
            <a:endParaRPr lang="en-US"/>
          </a:p>
        </p:txBody>
      </p:sp>
    </p:spTree>
    <p:extLst>
      <p:ext uri="{BB962C8B-B14F-4D97-AF65-F5344CB8AC3E}">
        <p14:creationId xmlns:p14="http://schemas.microsoft.com/office/powerpoint/2010/main" xmlns="" val="1000481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4B7E8A-1102-47A1-B1C3-36AE88809383}" type="datetimeFigureOut">
              <a:rPr lang="en-US" smtClean="0"/>
              <a:pPr/>
              <a:t>10/10/2013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A11EAB-687D-4AE4-B775-678A923E9436}" type="slidenum">
              <a:rPr lang="en-US" smtClean="0"/>
              <a:pPr/>
              <a:t>‹#›</a:t>
            </a:fld>
            <a:endParaRPr lang="en-US"/>
          </a:p>
        </p:txBody>
      </p:sp>
    </p:spTree>
    <p:extLst>
      <p:ext uri="{BB962C8B-B14F-4D97-AF65-F5344CB8AC3E}">
        <p14:creationId xmlns:p14="http://schemas.microsoft.com/office/powerpoint/2010/main" xmlns="" val="430103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A11EAB-687D-4AE4-B775-678A923E9436}" type="slidenum">
              <a:rPr lang="en-US" smtClean="0"/>
              <a:pPr/>
              <a:t>1</a:t>
            </a:fld>
            <a:endParaRPr lang="en-US"/>
          </a:p>
        </p:txBody>
      </p:sp>
    </p:spTree>
    <p:extLst>
      <p:ext uri="{BB962C8B-B14F-4D97-AF65-F5344CB8AC3E}">
        <p14:creationId xmlns:p14="http://schemas.microsoft.com/office/powerpoint/2010/main" xmlns="" val="79833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p:nvGrpSpPr>
        <p:grpSpPr>
          <a:xfrm>
            <a:off x="3048" y="0"/>
            <a:ext cx="12188952" cy="6858000"/>
            <a:chOff x="3048" y="0"/>
            <a:chExt cx="12188952" cy="6858000"/>
          </a:xfrm>
        </p:grpSpPr>
        <p:sp>
          <p:nvSpPr>
            <p:cNvPr id="4" name="Rectangle 3"/>
            <p:cNvSpPr/>
            <p:nvPr/>
          </p:nvSpPr>
          <p:spPr>
            <a:xfrm>
              <a:off x="3048" y="0"/>
              <a:ext cx="12188952" cy="6858000"/>
            </a:xfrm>
            <a:prstGeom prst="rect">
              <a:avLst/>
            </a:prstGeom>
            <a:solidFill>
              <a:schemeClr val="bg1"/>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grpSp>
          <p:nvGrpSpPr>
            <p:cNvPr id="18" name="Group 17"/>
            <p:cNvGrpSpPr/>
            <p:nvPr/>
          </p:nvGrpSpPr>
          <p:grpSpPr>
            <a:xfrm>
              <a:off x="1574798" y="3537161"/>
              <a:ext cx="9144001" cy="196717"/>
              <a:chOff x="1523999" y="4379129"/>
              <a:chExt cx="9144001" cy="196717"/>
            </a:xfrm>
          </p:grpSpPr>
          <p:sp>
            <p:nvSpPr>
              <p:cNvPr id="19" name="Rectangle 18" descr="Gold bar"/>
              <p:cNvSpPr>
                <a:spLocks noChangeArrowheads="1"/>
              </p:cNvSpPr>
              <p:nvPr/>
            </p:nvSpPr>
            <p:spPr bwMode="auto">
              <a:xfrm rot="16200000" flipH="1">
                <a:off x="2949872" y="2953256"/>
                <a:ext cx="196717" cy="3048463"/>
              </a:xfrm>
              <a:prstGeom prst="rect">
                <a:avLst/>
              </a:prstGeom>
              <a:solidFill>
                <a:schemeClr val="accent1"/>
              </a:solidFill>
              <a:ln w="9525">
                <a:noFill/>
                <a:miter lim="800000"/>
                <a:headEnd/>
                <a:tailEnd/>
              </a:ln>
              <a:effectLst>
                <a:reflection blurRad="6350" stA="50000" endA="300" endPos="38500" dist="50800" dir="5400000" sy="-100000" algn="bl" rotWithShape="0"/>
              </a:effectLst>
              <a:extLst/>
            </p:spPr>
            <p:txBody>
              <a:bodyPr wrap="none" anchor="ctr"/>
              <a:lstStyle/>
              <a:p>
                <a:pPr algn="ctr" eaLnBrk="1" hangingPunct="1"/>
                <a:endParaRPr lang="en-US" sz="2400">
                  <a:latin typeface="Times New Roman" panose="02020603050405020304" pitchFamily="18" charset="0"/>
                </a:endParaRPr>
              </a:p>
            </p:txBody>
          </p:sp>
          <p:sp>
            <p:nvSpPr>
              <p:cNvPr id="20" name="Rectangle 19" descr="Orange bar"/>
              <p:cNvSpPr>
                <a:spLocks noChangeArrowheads="1"/>
              </p:cNvSpPr>
              <p:nvPr/>
            </p:nvSpPr>
            <p:spPr bwMode="auto">
              <a:xfrm rot="16200000" flipH="1">
                <a:off x="5998335" y="2953256"/>
                <a:ext cx="196717" cy="3048463"/>
              </a:xfrm>
              <a:prstGeom prst="rect">
                <a:avLst/>
              </a:prstGeom>
              <a:solidFill>
                <a:schemeClr val="accent4"/>
              </a:solidFill>
              <a:ln w="9525">
                <a:noFill/>
                <a:miter lim="800000"/>
                <a:headEnd/>
                <a:tailEnd/>
              </a:ln>
              <a:effectLst>
                <a:reflection blurRad="6350" stA="50000" endA="300" endPos="38500" dist="50800" dir="5400000" sy="-100000" algn="bl" rotWithShape="0"/>
              </a:effectLst>
              <a:extLst/>
            </p:spPr>
            <p:txBody>
              <a:bodyPr wrap="none" anchor="ctr"/>
              <a:lstStyle/>
              <a:p>
                <a:pPr algn="ctr" eaLnBrk="1" hangingPunct="1"/>
                <a:endParaRPr lang="en-US" sz="2400">
                  <a:latin typeface="Times New Roman" panose="02020603050405020304" pitchFamily="18" charset="0"/>
                </a:endParaRPr>
              </a:p>
            </p:txBody>
          </p:sp>
          <p:sp>
            <p:nvSpPr>
              <p:cNvPr id="21" name="Rectangle 20" descr="Slate bar"/>
              <p:cNvSpPr>
                <a:spLocks noChangeArrowheads="1"/>
              </p:cNvSpPr>
              <p:nvPr/>
            </p:nvSpPr>
            <p:spPr bwMode="auto">
              <a:xfrm rot="16200000" flipH="1">
                <a:off x="9045410" y="2953256"/>
                <a:ext cx="196717" cy="3048463"/>
              </a:xfrm>
              <a:prstGeom prst="rect">
                <a:avLst/>
              </a:prstGeom>
              <a:solidFill>
                <a:schemeClr val="accent6"/>
              </a:solidFill>
              <a:ln w="9525">
                <a:noFill/>
                <a:miter lim="800000"/>
                <a:headEnd/>
                <a:tailEnd/>
              </a:ln>
              <a:effectLst>
                <a:reflection blurRad="6350" stA="50000" endA="300" endPos="38500" dist="50800" dir="5400000" sy="-100000" algn="bl" rotWithShape="0"/>
              </a:effectLst>
              <a:extLst/>
            </p:spPr>
            <p:txBody>
              <a:bodyPr wrap="none" anchor="ctr"/>
              <a:lstStyle/>
              <a:p>
                <a:pPr algn="ctr" eaLnBrk="1" hangingPunct="1"/>
                <a:endParaRPr lang="en-US" sz="2400">
                  <a:latin typeface="Times New Roman" panose="02020603050405020304" pitchFamily="18" charset="0"/>
                </a:endParaRPr>
              </a:p>
            </p:txBody>
          </p:sp>
        </p:grpSp>
      </p:grpSp>
      <p:sp>
        <p:nvSpPr>
          <p:cNvPr id="3" name="Subtitle 2"/>
          <p:cNvSpPr>
            <a:spLocks noGrp="1"/>
          </p:cNvSpPr>
          <p:nvPr>
            <p:ph type="subTitle" idx="1"/>
          </p:nvPr>
        </p:nvSpPr>
        <p:spPr>
          <a:xfrm>
            <a:off x="1524000" y="4056115"/>
            <a:ext cx="9144000" cy="1655762"/>
          </a:xfrm>
          <a:prstGeom prst="rect">
            <a:avLst/>
          </a:prstGeo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 name="Title 1"/>
          <p:cNvSpPr>
            <a:spLocks noGrp="1"/>
          </p:cNvSpPr>
          <p:nvPr>
            <p:ph type="ctrTitle"/>
          </p:nvPr>
        </p:nvSpPr>
        <p:spPr>
          <a:xfrm>
            <a:off x="1524000" y="912610"/>
            <a:ext cx="9144000" cy="2387600"/>
          </a:xfrm>
          <a:prstGeom prst="rect">
            <a:avLst/>
          </a:prstGeom>
        </p:spPr>
        <p:txBody>
          <a:bodyPr anchor="b"/>
          <a:lstStyle>
            <a:lvl1pPr algn="ctr">
              <a:defRPr sz="6000">
                <a:solidFill>
                  <a:schemeClr val="tx2"/>
                </a:solidFill>
              </a:defRPr>
            </a:lvl1pPr>
          </a:lstStyle>
          <a:p>
            <a:r>
              <a:rPr lang="en-US" smtClean="0"/>
              <a:t>Click to edit Master title style</a:t>
            </a:r>
            <a:endParaRPr lang="en-US"/>
          </a:p>
        </p:txBody>
      </p:sp>
      <p:sp>
        <p:nvSpPr>
          <p:cNvPr id="11"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5DE3B5DE-687E-4601-9C25-48F7ABE0D7C5}" type="datetime1">
              <a:rPr lang="en-US" smtClean="0"/>
              <a:pPr/>
              <a:t>10/10/2013</a:t>
            </a:fld>
            <a:endParaRPr lang="en-US"/>
          </a:p>
        </p:txBody>
      </p:sp>
      <p:sp>
        <p:nvSpPr>
          <p:cNvPr id="12"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13"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xmlns="" val="281080806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7"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BFD467DE-D084-42AA-B27F-22F6084CB8BB}" type="datetime1">
              <a:rPr lang="en-US" smtClean="0"/>
              <a:pPr/>
              <a:t>10/10/2013</a:t>
            </a:fld>
            <a:endParaRPr lang="en-US"/>
          </a:p>
        </p:txBody>
      </p:sp>
      <p:sp>
        <p:nvSpPr>
          <p:cNvPr id="8"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9"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xmlns="" val="24392933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smtClean="0"/>
              <a:t>Click to edit Master title style</a:t>
            </a:r>
            <a:endParaRPr lang="en-US"/>
          </a:p>
        </p:txBody>
      </p:sp>
      <p:sp>
        <p:nvSpPr>
          <p:cNvPr id="7"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3782E027-C2A0-4932-A761-986BAD82B671}" type="datetime1">
              <a:rPr lang="en-US" smtClean="0"/>
              <a:pPr/>
              <a:t>10/10/2013</a:t>
            </a:fld>
            <a:endParaRPr lang="en-US"/>
          </a:p>
        </p:txBody>
      </p:sp>
      <p:sp>
        <p:nvSpPr>
          <p:cNvPr id="8"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9"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xmlns="" val="129712695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7"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96AC42F1-294F-4AFB-8F78-2EF579F09459}" type="datetime1">
              <a:rPr lang="en-US" smtClean="0"/>
              <a:pPr/>
              <a:t>10/10/2013</a:t>
            </a:fld>
            <a:endParaRPr lang="en-US"/>
          </a:p>
        </p:txBody>
      </p:sp>
      <p:sp>
        <p:nvSpPr>
          <p:cNvPr id="8"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9"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xmlns="" val="18180761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2" name="Title 1"/>
          <p:cNvSpPr>
            <a:spLocks noGrp="1"/>
          </p:cNvSpPr>
          <p:nvPr>
            <p:ph type="title"/>
          </p:nvPr>
        </p:nvSpPr>
        <p:spPr>
          <a:xfrm>
            <a:off x="831850" y="1709738"/>
            <a:ext cx="10515600" cy="2862262"/>
          </a:xfrm>
          <a:prstGeom prst="rect">
            <a:avLst/>
          </a:prstGeom>
        </p:spPr>
        <p:txBody>
          <a:bodyPr anchor="b"/>
          <a:lstStyle>
            <a:lvl1pPr>
              <a:defRPr sz="6000"/>
            </a:lvl1pPr>
          </a:lstStyle>
          <a:p>
            <a:r>
              <a:rPr lang="en-US" smtClean="0"/>
              <a:t>Click to edit Master title style</a:t>
            </a:r>
            <a:endParaRPr lang="en-US"/>
          </a:p>
        </p:txBody>
      </p:sp>
      <p:sp>
        <p:nvSpPr>
          <p:cNvPr id="7"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1580A6EB-69F5-4723-B5E3-A6D9E36A957A}" type="datetime1">
              <a:rPr lang="en-US" smtClean="0"/>
              <a:pPr/>
              <a:t>10/10/2013</a:t>
            </a:fld>
            <a:endParaRPr lang="en-US"/>
          </a:p>
        </p:txBody>
      </p:sp>
      <p:sp>
        <p:nvSpPr>
          <p:cNvPr id="8"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9"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xmlns="" val="329414541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6172200" y="1825625"/>
            <a:ext cx="5181600" cy="43513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Content Placeholder 2"/>
          <p:cNvSpPr>
            <a:spLocks noGrp="1"/>
          </p:cNvSpPr>
          <p:nvPr>
            <p:ph sz="half" idx="1"/>
          </p:nvPr>
        </p:nvSpPr>
        <p:spPr>
          <a:xfrm>
            <a:off x="838200" y="1825625"/>
            <a:ext cx="5181600" cy="43513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8" name="Date Placeholder 3"/>
          <p:cNvSpPr>
            <a:spLocks noGrp="1"/>
          </p:cNvSpPr>
          <p:nvPr>
            <p:ph type="dt" sz="half" idx="10"/>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0FB02ED0-9CAE-481B-8D1D-B242F0282967}" type="datetime1">
              <a:rPr lang="en-US" smtClean="0"/>
              <a:pPr/>
              <a:t>10/10/2013</a:t>
            </a:fld>
            <a:endParaRPr lang="en-US"/>
          </a:p>
        </p:txBody>
      </p:sp>
      <p:sp>
        <p:nvSpPr>
          <p:cNvPr id="9"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10"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xmlns="" val="17178094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6189663" y="2193925"/>
            <a:ext cx="5157787" cy="39782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89663" y="1489075"/>
            <a:ext cx="5157787" cy="641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0" y="2193925"/>
            <a:ext cx="5156200" cy="39782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p:nvPr>
        </p:nvSpPr>
        <p:spPr>
          <a:xfrm>
            <a:off x="831850" y="1489075"/>
            <a:ext cx="5156200" cy="641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831850" y="274638"/>
            <a:ext cx="10515600" cy="1143000"/>
          </a:xfrm>
          <a:prstGeom prst="rect">
            <a:avLst/>
          </a:prstGeom>
        </p:spPr>
        <p:txBody>
          <a:bodyPr/>
          <a:lstStyle/>
          <a:p>
            <a:r>
              <a:rPr lang="en-US" smtClean="0"/>
              <a:t>Click to edit Master title style</a:t>
            </a:r>
            <a:endParaRPr lang="en-US"/>
          </a:p>
        </p:txBody>
      </p:sp>
      <p:sp>
        <p:nvSpPr>
          <p:cNvPr id="10" name="Date Placeholder 3"/>
          <p:cNvSpPr>
            <a:spLocks noGrp="1"/>
          </p:cNvSpPr>
          <p:nvPr>
            <p:ph type="dt" sz="half" idx="10"/>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4696AB3F-7B84-45BD-A122-497866A73F4B}" type="datetime1">
              <a:rPr lang="en-US" smtClean="0"/>
              <a:pPr/>
              <a:t>10/10/2013</a:t>
            </a:fld>
            <a:endParaRPr lang="en-US"/>
          </a:p>
        </p:txBody>
      </p:sp>
      <p:sp>
        <p:nvSpPr>
          <p:cNvPr id="11" name="Footer Placeholder 4"/>
          <p:cNvSpPr>
            <a:spLocks noGrp="1"/>
          </p:cNvSpPr>
          <p:nvPr>
            <p:ph type="ftr" sz="quarter" idx="11"/>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12" name="Slide Number Placeholder 5"/>
          <p:cNvSpPr>
            <a:spLocks noGrp="1"/>
          </p:cNvSpPr>
          <p:nvPr>
            <p:ph type="sldNum" sz="quarter" idx="12"/>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xmlns="" val="251062465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6"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6395E536-1457-4CE4-8497-197239F05587}" type="datetime1">
              <a:rPr lang="en-US" smtClean="0"/>
              <a:pPr/>
              <a:t>10/10/2013</a:t>
            </a:fld>
            <a:endParaRPr lang="en-US"/>
          </a:p>
        </p:txBody>
      </p:sp>
      <p:sp>
        <p:nvSpPr>
          <p:cNvPr id="7"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8"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xmlns="" val="940284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A4AF2F65-2726-4707-A7A6-DE21D14E80C5}" type="datetime1">
              <a:rPr lang="en-US" smtClean="0"/>
              <a:pPr/>
              <a:t>10/10/2013</a:t>
            </a:fld>
            <a:endParaRPr lang="en-US"/>
          </a:p>
        </p:txBody>
      </p:sp>
      <p:sp>
        <p:nvSpPr>
          <p:cNvPr id="6"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7"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xmlns="" val="15523414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101850"/>
            <a:ext cx="3932237" cy="375920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smtClean="0"/>
              <a:t>Click to edit Master title style</a:t>
            </a:r>
            <a:endParaRPr lang="en-US"/>
          </a:p>
        </p:txBody>
      </p:sp>
      <p:sp>
        <p:nvSpPr>
          <p:cNvPr id="8" name="Date Placeholder 3"/>
          <p:cNvSpPr>
            <a:spLocks noGrp="1"/>
          </p:cNvSpPr>
          <p:nvPr>
            <p:ph type="dt" sz="half" idx="10"/>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1FA85564-6B99-4FC4-9CE3-22E750398B2E}" type="datetime1">
              <a:rPr lang="en-US" smtClean="0"/>
              <a:pPr/>
              <a:t>10/10/2013</a:t>
            </a:fld>
            <a:endParaRPr lang="en-US"/>
          </a:p>
        </p:txBody>
      </p:sp>
      <p:sp>
        <p:nvSpPr>
          <p:cNvPr id="9"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10"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xmlns="" val="301459248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smtClean="0"/>
              <a:t>Click to edit Master title style</a:t>
            </a:r>
            <a:endParaRPr lang="en-US"/>
          </a:p>
        </p:txBody>
      </p:sp>
      <p:sp>
        <p:nvSpPr>
          <p:cNvPr id="8" name="Date Placeholder 3"/>
          <p:cNvSpPr>
            <a:spLocks noGrp="1"/>
          </p:cNvSpPr>
          <p:nvPr>
            <p:ph type="dt" sz="half" idx="10"/>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2BCD2BEA-7F40-407D-B082-13022E8B2C99}" type="datetime1">
              <a:rPr lang="en-US" smtClean="0"/>
              <a:pPr/>
              <a:t>10/10/2013</a:t>
            </a:fld>
            <a:endParaRPr lang="en-US"/>
          </a:p>
        </p:txBody>
      </p:sp>
      <p:sp>
        <p:nvSpPr>
          <p:cNvPr id="9"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10"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xmlns="" val="15955013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grpSp>
        <p:nvGrpSpPr>
          <p:cNvPr id="9" name="Group 8"/>
          <p:cNvGrpSpPr/>
          <p:nvPr/>
        </p:nvGrpSpPr>
        <p:grpSpPr>
          <a:xfrm>
            <a:off x="0" y="-6"/>
            <a:ext cx="12188952" cy="6858006"/>
            <a:chOff x="-2728" y="-5"/>
            <a:chExt cx="12188952" cy="6858006"/>
          </a:xfrm>
        </p:grpSpPr>
        <p:sp>
          <p:nvSpPr>
            <p:cNvPr id="26" name="Rectangle 25"/>
            <p:cNvSpPr/>
            <p:nvPr/>
          </p:nvSpPr>
          <p:spPr>
            <a:xfrm>
              <a:off x="-2728" y="1"/>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p:cNvGrpSpPr/>
            <p:nvPr/>
          </p:nvGrpSpPr>
          <p:grpSpPr>
            <a:xfrm>
              <a:off x="-2727" y="-5"/>
              <a:ext cx="716424" cy="6858000"/>
              <a:chOff x="-2727" y="-5"/>
              <a:chExt cx="716424" cy="6858000"/>
            </a:xfrm>
          </p:grpSpPr>
          <p:grpSp>
            <p:nvGrpSpPr>
              <p:cNvPr id="40" name="Group 39"/>
              <p:cNvGrpSpPr/>
              <p:nvPr/>
            </p:nvGrpSpPr>
            <p:grpSpPr>
              <a:xfrm>
                <a:off x="-2727" y="-5"/>
                <a:ext cx="571473" cy="6858000"/>
                <a:chOff x="6048440" y="-936481"/>
                <a:chExt cx="196717" cy="9144001"/>
              </a:xfrm>
            </p:grpSpPr>
            <p:sp>
              <p:nvSpPr>
                <p:cNvPr id="46" name="Rectangle 45" descr="Gold bar"/>
                <p:cNvSpPr>
                  <a:spLocks noChangeArrowheads="1"/>
                </p:cNvSpPr>
                <p:nvPr/>
              </p:nvSpPr>
              <p:spPr bwMode="auto">
                <a:xfrm rot="10800000" flipH="1">
                  <a:off x="6048440" y="5159057"/>
                  <a:ext cx="196717" cy="3048463"/>
                </a:xfrm>
                <a:prstGeom prst="rect">
                  <a:avLst/>
                </a:prstGeom>
                <a:solidFill>
                  <a:schemeClr val="accent6"/>
                </a:solidFill>
                <a:ln w="9525">
                  <a:noFill/>
                  <a:miter lim="800000"/>
                  <a:headEnd/>
                  <a:tailEnd/>
                </a:ln>
                <a:effectLst/>
                <a:extLst/>
              </p:spPr>
              <p:txBody>
                <a:bodyPr wrap="none" anchor="ctr"/>
                <a:lstStyle/>
                <a:p>
                  <a:pPr algn="ctr" eaLnBrk="1" hangingPunct="1"/>
                  <a:endParaRPr lang="en-US" sz="2400">
                    <a:latin typeface="Times New Roman" panose="02020603050405020304" pitchFamily="18" charset="0"/>
                  </a:endParaRPr>
                </a:p>
              </p:txBody>
            </p:sp>
            <p:sp>
              <p:nvSpPr>
                <p:cNvPr id="47" name="Rectangle 46" descr="Orange bar"/>
                <p:cNvSpPr>
                  <a:spLocks noChangeArrowheads="1"/>
                </p:cNvSpPr>
                <p:nvPr/>
              </p:nvSpPr>
              <p:spPr bwMode="auto">
                <a:xfrm rot="10800000" flipH="1">
                  <a:off x="6048440" y="2110594"/>
                  <a:ext cx="196717" cy="3048463"/>
                </a:xfrm>
                <a:prstGeom prst="rect">
                  <a:avLst/>
                </a:prstGeom>
                <a:solidFill>
                  <a:schemeClr val="accent4"/>
                </a:solidFill>
                <a:ln w="9525">
                  <a:noFill/>
                  <a:miter lim="800000"/>
                  <a:headEnd/>
                  <a:tailEnd/>
                </a:ln>
                <a:effectLst/>
                <a:extLst/>
              </p:spPr>
              <p:txBody>
                <a:bodyPr wrap="none" anchor="ctr"/>
                <a:lstStyle/>
                <a:p>
                  <a:pPr algn="ctr" eaLnBrk="1" hangingPunct="1"/>
                  <a:endParaRPr lang="en-US" sz="2400">
                    <a:latin typeface="Times New Roman" panose="02020603050405020304" pitchFamily="18" charset="0"/>
                  </a:endParaRPr>
                </a:p>
              </p:txBody>
            </p:sp>
            <p:sp>
              <p:nvSpPr>
                <p:cNvPr id="48" name="Rectangle 47" descr="Slate bar"/>
                <p:cNvSpPr>
                  <a:spLocks noChangeArrowheads="1"/>
                </p:cNvSpPr>
                <p:nvPr/>
              </p:nvSpPr>
              <p:spPr bwMode="auto">
                <a:xfrm rot="10800000" flipH="1">
                  <a:off x="6048440" y="-936481"/>
                  <a:ext cx="196717" cy="3048463"/>
                </a:xfrm>
                <a:prstGeom prst="rect">
                  <a:avLst/>
                </a:prstGeom>
                <a:solidFill>
                  <a:schemeClr val="accent1"/>
                </a:solidFill>
                <a:ln w="9525">
                  <a:noFill/>
                  <a:miter lim="800000"/>
                  <a:headEnd/>
                  <a:tailEnd/>
                </a:ln>
                <a:effectLst/>
                <a:extLst/>
              </p:spPr>
              <p:txBody>
                <a:bodyPr wrap="none" anchor="ctr"/>
                <a:lstStyle/>
                <a:p>
                  <a:pPr algn="ctr" eaLnBrk="1" hangingPunct="1"/>
                  <a:endParaRPr lang="en-US" sz="2400">
                    <a:latin typeface="Times New Roman" panose="02020603050405020304" pitchFamily="18" charset="0"/>
                  </a:endParaRPr>
                </a:p>
              </p:txBody>
            </p:sp>
          </p:grpSp>
          <p:grpSp>
            <p:nvGrpSpPr>
              <p:cNvPr id="41" name="Group 40"/>
              <p:cNvGrpSpPr/>
              <p:nvPr/>
            </p:nvGrpSpPr>
            <p:grpSpPr>
              <a:xfrm>
                <a:off x="566005" y="-5"/>
                <a:ext cx="147692" cy="6858000"/>
                <a:chOff x="6048440" y="-936481"/>
                <a:chExt cx="196717" cy="9144001"/>
              </a:xfrm>
            </p:grpSpPr>
            <p:sp>
              <p:nvSpPr>
                <p:cNvPr id="43" name="Rectangle 42" descr="Gold bar"/>
                <p:cNvSpPr>
                  <a:spLocks noChangeArrowheads="1"/>
                </p:cNvSpPr>
                <p:nvPr/>
              </p:nvSpPr>
              <p:spPr bwMode="auto">
                <a:xfrm rot="10800000" flipH="1">
                  <a:off x="6048440" y="5159057"/>
                  <a:ext cx="196717" cy="3048463"/>
                </a:xfrm>
                <a:prstGeom prst="rect">
                  <a:avLst/>
                </a:prstGeom>
                <a:gradFill flip="none" rotWithShape="1">
                  <a:gsLst>
                    <a:gs pos="0">
                      <a:schemeClr val="accent6">
                        <a:lumMod val="40000"/>
                        <a:lumOff val="60000"/>
                      </a:schemeClr>
                    </a:gs>
                    <a:gs pos="100000">
                      <a:prstClr val="white"/>
                    </a:gs>
                  </a:gsLst>
                  <a:lin ang="0" scaled="1"/>
                  <a:tileRect/>
                </a:gradFill>
                <a:ln w="9525">
                  <a:noFill/>
                  <a:miter lim="800000"/>
                  <a:headEnd/>
                  <a:tailEnd/>
                </a:ln>
                <a:effectLst/>
                <a:extLst/>
              </p:spPr>
              <p:txBody>
                <a:bodyPr wrap="none" anchor="ctr"/>
                <a:lstStyle/>
                <a:p>
                  <a:pPr lvl="0" algn="ctr"/>
                  <a:endParaRPr lang="en-US" sz="2400">
                    <a:latin typeface="Times New Roman" panose="02020603050405020304" pitchFamily="18" charset="0"/>
                  </a:endParaRPr>
                </a:p>
              </p:txBody>
            </p:sp>
            <p:sp>
              <p:nvSpPr>
                <p:cNvPr id="44" name="Rectangle 43" descr="Orange bar"/>
                <p:cNvSpPr>
                  <a:spLocks noChangeArrowheads="1"/>
                </p:cNvSpPr>
                <p:nvPr/>
              </p:nvSpPr>
              <p:spPr bwMode="auto">
                <a:xfrm rot="10800000" flipH="1">
                  <a:off x="6048440" y="2110594"/>
                  <a:ext cx="196717" cy="3048463"/>
                </a:xfrm>
                <a:prstGeom prst="rect">
                  <a:avLst/>
                </a:prstGeom>
                <a:gradFill flip="none" rotWithShape="1">
                  <a:gsLst>
                    <a:gs pos="0">
                      <a:schemeClr val="accent4">
                        <a:lumMod val="40000"/>
                        <a:lumOff val="60000"/>
                      </a:schemeClr>
                    </a:gs>
                    <a:gs pos="100000">
                      <a:prstClr val="white"/>
                    </a:gs>
                  </a:gsLst>
                  <a:lin ang="0" scaled="1"/>
                  <a:tileRect/>
                </a:gradFill>
                <a:ln w="9525">
                  <a:noFill/>
                  <a:miter lim="800000"/>
                  <a:headEnd/>
                  <a:tailEnd/>
                </a:ln>
                <a:effectLst/>
                <a:extLst/>
              </p:spPr>
              <p:txBody>
                <a:bodyPr wrap="none" anchor="ctr"/>
                <a:lstStyle/>
                <a:p>
                  <a:pPr algn="ctr" eaLnBrk="1" hangingPunct="1"/>
                  <a:endParaRPr lang="en-US" sz="2400">
                    <a:latin typeface="Times New Roman" panose="02020603050405020304" pitchFamily="18" charset="0"/>
                  </a:endParaRPr>
                </a:p>
              </p:txBody>
            </p:sp>
            <p:sp>
              <p:nvSpPr>
                <p:cNvPr id="45" name="Rectangle 44" descr="Slate bar"/>
                <p:cNvSpPr>
                  <a:spLocks noChangeArrowheads="1"/>
                </p:cNvSpPr>
                <p:nvPr/>
              </p:nvSpPr>
              <p:spPr bwMode="auto">
                <a:xfrm rot="10800000" flipH="1">
                  <a:off x="6048440" y="-936481"/>
                  <a:ext cx="196717" cy="3048463"/>
                </a:xfrm>
                <a:prstGeom prst="rect">
                  <a:avLst/>
                </a:prstGeom>
                <a:gradFill flip="none" rotWithShape="1">
                  <a:gsLst>
                    <a:gs pos="0">
                      <a:schemeClr val="accent1">
                        <a:lumMod val="60000"/>
                        <a:lumOff val="40000"/>
                      </a:schemeClr>
                    </a:gs>
                    <a:gs pos="100000">
                      <a:schemeClr val="bg1"/>
                    </a:gs>
                  </a:gsLst>
                  <a:lin ang="0" scaled="1"/>
                  <a:tileRect/>
                </a:gradFill>
                <a:ln w="9525">
                  <a:noFill/>
                  <a:miter lim="800000"/>
                  <a:headEnd/>
                  <a:tailEnd/>
                </a:ln>
                <a:effectLst/>
                <a:extLst/>
              </p:spPr>
              <p:txBody>
                <a:bodyPr wrap="none" anchor="ctr"/>
                <a:lstStyle/>
                <a:p>
                  <a:pPr algn="ctr" eaLnBrk="1" hangingPunct="1"/>
                  <a:endParaRPr lang="en-US" sz="2400">
                    <a:latin typeface="Times New Roman" panose="02020603050405020304" pitchFamily="18" charset="0"/>
                  </a:endParaRPr>
                </a:p>
              </p:txBody>
            </p:sp>
          </p:grpSp>
          <p:sp>
            <p:nvSpPr>
              <p:cNvPr id="42" name="Rectangle 41"/>
              <p:cNvSpPr/>
              <p:nvPr/>
            </p:nvSpPr>
            <p:spPr>
              <a:xfrm>
                <a:off x="646782" y="-5"/>
                <a:ext cx="45719" cy="6858000"/>
              </a:xfrm>
              <a:prstGeom prst="rect">
                <a:avLst/>
              </a:prstGeom>
              <a:solidFill>
                <a:schemeClr val="bg1"/>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grpSp>
      </p:grpSp>
      <p:sp>
        <p:nvSpPr>
          <p:cNvPr id="34"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CA734DBA-6852-4C6A-AB8B-E28C0C52CB53}" type="datetime1">
              <a:rPr lang="en-US" smtClean="0"/>
              <a:pPr/>
              <a:t>10/10/2013</a:t>
            </a:fld>
            <a:endParaRPr lang="en-US"/>
          </a:p>
        </p:txBody>
      </p:sp>
      <p:sp>
        <p:nvSpPr>
          <p:cNvPr id="3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3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
        <p:nvSpPr>
          <p:cNvPr id="37"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8"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xmlns="" val="317190883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hf sldNum="0" hdr="0" ftr="0" dt="0"/>
  <p:txStyles>
    <p:titleStyle>
      <a:lvl1pPr algn="l" defTabSz="914400" rtl="0" eaLnBrk="1" latinLnBrk="0" hangingPunct="1">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2"/>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2"/>
        </a:buClr>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2"/>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85000" lnSpcReduction="20000"/>
          </a:bodyPr>
          <a:lstStyle/>
          <a:p>
            <a:r>
              <a:rPr lang="en-US" dirty="0" smtClean="0"/>
              <a:t>Rapport </a:t>
            </a:r>
            <a:r>
              <a:rPr lang="en-US" dirty="0" err="1" smtClean="0"/>
              <a:t>d’activités</a:t>
            </a:r>
            <a:endParaRPr lang="en-US" dirty="0" smtClean="0"/>
          </a:p>
          <a:p>
            <a:r>
              <a:rPr lang="en-US" dirty="0" smtClean="0"/>
              <a:t>FY14</a:t>
            </a:r>
          </a:p>
          <a:p>
            <a:endParaRPr lang="fr-FR" dirty="0" smtClean="0"/>
          </a:p>
          <a:p>
            <a:endParaRPr lang="fr-FR" dirty="0" smtClean="0"/>
          </a:p>
          <a:p>
            <a:r>
              <a:rPr lang="fr-FR" i="1" dirty="0" smtClean="0">
                <a:solidFill>
                  <a:srgbClr val="FF0000"/>
                </a:solidFill>
              </a:rPr>
              <a:t>Hubert GBOSSA</a:t>
            </a:r>
            <a:endParaRPr lang="en-US" i="1" dirty="0">
              <a:solidFill>
                <a:srgbClr val="FF0000"/>
              </a:solidFill>
            </a:endParaRPr>
          </a:p>
        </p:txBody>
      </p:sp>
      <p:sp>
        <p:nvSpPr>
          <p:cNvPr id="2" name="Title 1"/>
          <p:cNvSpPr>
            <a:spLocks noGrp="1"/>
          </p:cNvSpPr>
          <p:nvPr>
            <p:ph type="ctrTitle"/>
          </p:nvPr>
        </p:nvSpPr>
        <p:spPr/>
        <p:txBody>
          <a:bodyPr>
            <a:normAutofit/>
          </a:bodyPr>
          <a:lstStyle/>
          <a:p>
            <a:r>
              <a:rPr lang="fr-CA" dirty="0" smtClean="0"/>
              <a:t>Secteur réel</a:t>
            </a:r>
            <a:endParaRPr lang="en-US" dirty="0"/>
          </a:p>
        </p:txBody>
      </p:sp>
    </p:spTree>
    <p:extLst>
      <p:ext uri="{BB962C8B-B14F-4D97-AF65-F5344CB8AC3E}">
        <p14:creationId xmlns:p14="http://schemas.microsoft.com/office/powerpoint/2010/main" xmlns="" val="82198536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12076" y="1431487"/>
            <a:ext cx="10515600" cy="4622472"/>
          </a:xfrm>
        </p:spPr>
        <p:txBody>
          <a:bodyPr>
            <a:normAutofit fontScale="77500" lnSpcReduction="20000"/>
          </a:bodyPr>
          <a:lstStyle/>
          <a:p>
            <a:pPr>
              <a:lnSpc>
                <a:spcPct val="200000"/>
              </a:lnSpc>
            </a:pPr>
            <a:r>
              <a:rPr lang="fr-CA" dirty="0" smtClean="0"/>
              <a:t> Au rythme actuel des travaux, il sera difficile de rattraper les retards</a:t>
            </a:r>
          </a:p>
          <a:p>
            <a:pPr>
              <a:lnSpc>
                <a:spcPct val="200000"/>
              </a:lnSpc>
            </a:pPr>
            <a:r>
              <a:rPr lang="fr-CA" dirty="0" smtClean="0"/>
              <a:t>Les nouvelles séries des comptes SCN93 ne sont pas encore partout publies</a:t>
            </a:r>
          </a:p>
          <a:p>
            <a:pPr>
              <a:lnSpc>
                <a:spcPct val="200000"/>
              </a:lnSpc>
            </a:pPr>
            <a:r>
              <a:rPr lang="fr-FR" dirty="0" smtClean="0"/>
              <a:t>Des travaux visant la fiabilité des comptes nationaux telle que la mise en place  de l’Indice de Production Industrielle (IPI) et l’Indice des Prix de Production Industrielle (IPPI) rencontrent la difficulté du financement d’une enquête auprès des entreprises. </a:t>
            </a:r>
            <a:endParaRPr lang="en-US" dirty="0" smtClean="0"/>
          </a:p>
        </p:txBody>
      </p:sp>
      <p:sp>
        <p:nvSpPr>
          <p:cNvPr id="3" name="Title 2"/>
          <p:cNvSpPr>
            <a:spLocks noGrp="1"/>
          </p:cNvSpPr>
          <p:nvPr>
            <p:ph type="title"/>
          </p:nvPr>
        </p:nvSpPr>
        <p:spPr>
          <a:xfrm>
            <a:off x="838200" y="365126"/>
            <a:ext cx="10515600" cy="643867"/>
          </a:xfrm>
        </p:spPr>
        <p:txBody>
          <a:bodyPr>
            <a:normAutofit fontScale="90000"/>
          </a:bodyPr>
          <a:lstStyle/>
          <a:p>
            <a:pPr algn="ctr"/>
            <a:r>
              <a:rPr lang="fr-CA" dirty="0" smtClean="0"/>
              <a:t>Quelques constats</a:t>
            </a:r>
            <a:endParaRPr lang="fr-CA" dirty="0"/>
          </a:p>
        </p:txBody>
      </p:sp>
    </p:spTree>
    <p:extLst>
      <p:ext uri="{BB962C8B-B14F-4D97-AF65-F5344CB8AC3E}">
        <p14:creationId xmlns:p14="http://schemas.microsoft.com/office/powerpoint/2010/main" xmlns="" val="24799214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12076" y="1431487"/>
            <a:ext cx="10515600" cy="4622472"/>
          </a:xfrm>
        </p:spPr>
        <p:txBody>
          <a:bodyPr>
            <a:normAutofit fontScale="62500" lnSpcReduction="20000"/>
          </a:bodyPr>
          <a:lstStyle/>
          <a:p>
            <a:pPr>
              <a:lnSpc>
                <a:spcPct val="200000"/>
              </a:lnSpc>
            </a:pPr>
            <a:r>
              <a:rPr lang="fr-CA" dirty="0" smtClean="0"/>
              <a:t> </a:t>
            </a:r>
            <a:r>
              <a:rPr lang="fr-CA" dirty="0" smtClean="0"/>
              <a:t>Réaliser des comptes annuels définitifs des années les plus récentes en sautant si nécessaire plusieurs années a combler par une opération de rétropolation / interpolation.</a:t>
            </a:r>
          </a:p>
          <a:p>
            <a:pPr>
              <a:lnSpc>
                <a:spcPct val="200000"/>
              </a:lnSpc>
            </a:pPr>
            <a:r>
              <a:rPr lang="fr-CA" dirty="0" smtClean="0"/>
              <a:t>Reconnaitre, publier  et utiliser les nouvelles séries des comptes nationaux conformes au SCN93.</a:t>
            </a:r>
            <a:endParaRPr lang="fr-CA" dirty="0" smtClean="0"/>
          </a:p>
          <a:p>
            <a:pPr>
              <a:lnSpc>
                <a:spcPct val="200000"/>
              </a:lnSpc>
            </a:pPr>
            <a:r>
              <a:rPr lang="fr-FR" dirty="0" smtClean="0"/>
              <a:t>Généraliser la mise en place des comptes provisoires qui valorisent cette nouvelle série en vue de son utilisation effective.</a:t>
            </a:r>
          </a:p>
          <a:p>
            <a:pPr>
              <a:lnSpc>
                <a:spcPct val="200000"/>
              </a:lnSpc>
            </a:pPr>
            <a:r>
              <a:rPr lang="fr-FR" dirty="0" smtClean="0"/>
              <a:t>Poursuivre les actions de formation et préparation de données en vue des travaux futurs du passage au SCN 2008 et </a:t>
            </a:r>
            <a:r>
              <a:rPr lang="fr-FR" dirty="0" smtClean="0"/>
              <a:t>de la mise en place de comptes trimestriels.</a:t>
            </a:r>
            <a:r>
              <a:rPr lang="fr-FR" dirty="0" smtClean="0"/>
              <a:t> </a:t>
            </a:r>
            <a:endParaRPr lang="en-US" dirty="0" smtClean="0"/>
          </a:p>
        </p:txBody>
      </p:sp>
      <p:sp>
        <p:nvSpPr>
          <p:cNvPr id="3" name="Title 2"/>
          <p:cNvSpPr>
            <a:spLocks noGrp="1"/>
          </p:cNvSpPr>
          <p:nvPr>
            <p:ph type="title"/>
          </p:nvPr>
        </p:nvSpPr>
        <p:spPr>
          <a:xfrm>
            <a:off x="838200" y="365126"/>
            <a:ext cx="10515600" cy="643867"/>
          </a:xfrm>
        </p:spPr>
        <p:txBody>
          <a:bodyPr>
            <a:normAutofit fontScale="90000"/>
          </a:bodyPr>
          <a:lstStyle/>
          <a:p>
            <a:pPr algn="ctr"/>
            <a:r>
              <a:rPr lang="fr-CA" dirty="0" smtClean="0"/>
              <a:t>Voies possibles de sortie</a:t>
            </a:r>
            <a:endParaRPr lang="fr-CA" dirty="0"/>
          </a:p>
        </p:txBody>
      </p:sp>
    </p:spTree>
    <p:extLst>
      <p:ext uri="{BB962C8B-B14F-4D97-AF65-F5344CB8AC3E}">
        <p14:creationId xmlns:p14="http://schemas.microsoft.com/office/powerpoint/2010/main" xmlns="" val="24799214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567559"/>
            <a:ext cx="10515600" cy="740979"/>
          </a:xfrm>
        </p:spPr>
        <p:txBody>
          <a:bodyPr>
            <a:normAutofit fontScale="90000"/>
          </a:bodyPr>
          <a:lstStyle/>
          <a:p>
            <a:pPr algn="ctr"/>
            <a:r>
              <a:rPr lang="fr-CA" dirty="0" smtClean="0"/>
              <a:t>RBM – Secteur réel</a:t>
            </a:r>
            <a:endParaRPr lang="fr-CA"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826875" y="1544992"/>
            <a:ext cx="9939159" cy="5044993"/>
          </a:xfrm>
          <a:prstGeom prst="rect">
            <a:avLst/>
          </a:prstGeom>
          <a:noFill/>
          <a:ln w="9525">
            <a:noFill/>
            <a:miter lim="800000"/>
            <a:headEnd/>
            <a:tailEnd/>
          </a:ln>
        </p:spPr>
      </p:pic>
    </p:spTree>
    <p:extLst>
      <p:ext uri="{BB962C8B-B14F-4D97-AF65-F5344CB8AC3E}">
        <p14:creationId xmlns:p14="http://schemas.microsoft.com/office/powerpoint/2010/main" xmlns="" val="24799214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825625"/>
            <a:ext cx="10515600" cy="3310255"/>
          </a:xfrm>
        </p:spPr>
        <p:txBody>
          <a:bodyPr>
            <a:normAutofit fontScale="92500" lnSpcReduction="20000"/>
          </a:bodyPr>
          <a:lstStyle/>
          <a:p>
            <a:pPr>
              <a:lnSpc>
                <a:spcPct val="200000"/>
              </a:lnSpc>
            </a:pPr>
            <a:r>
              <a:rPr lang="fr-CA" dirty="0" smtClean="0"/>
              <a:t>Axe 1: Appui à la mise en œuvre du SCN 93</a:t>
            </a:r>
          </a:p>
          <a:p>
            <a:pPr>
              <a:lnSpc>
                <a:spcPct val="200000"/>
              </a:lnSpc>
            </a:pPr>
            <a:r>
              <a:rPr lang="fr-CA" dirty="0" smtClean="0"/>
              <a:t>Axe 2 : Appui à l’élaboration de comptes nationaux trimestriels</a:t>
            </a:r>
          </a:p>
          <a:p>
            <a:pPr>
              <a:lnSpc>
                <a:spcPct val="200000"/>
              </a:lnSpc>
            </a:pPr>
            <a:r>
              <a:rPr lang="fr-CA" dirty="0" smtClean="0"/>
              <a:t>Axe 3: Appui à l’amélioration des indices de volume et de prix</a:t>
            </a:r>
          </a:p>
          <a:p>
            <a:pPr>
              <a:lnSpc>
                <a:spcPct val="200000"/>
              </a:lnSpc>
            </a:pPr>
            <a:r>
              <a:rPr lang="fr-CA" dirty="0" smtClean="0"/>
              <a:t>Axe 4: Renforcement des capacités</a:t>
            </a:r>
            <a:endParaRPr lang="fr-CA" dirty="0"/>
          </a:p>
        </p:txBody>
      </p:sp>
      <p:sp>
        <p:nvSpPr>
          <p:cNvPr id="3" name="Title 2"/>
          <p:cNvSpPr>
            <a:spLocks noGrp="1"/>
          </p:cNvSpPr>
          <p:nvPr>
            <p:ph type="title"/>
          </p:nvPr>
        </p:nvSpPr>
        <p:spPr/>
        <p:txBody>
          <a:bodyPr/>
          <a:lstStyle/>
          <a:p>
            <a:r>
              <a:rPr lang="fr-CA" dirty="0" smtClean="0"/>
              <a:t>Axes d’intervention</a:t>
            </a:r>
            <a:endParaRPr lang="fr-CA" dirty="0"/>
          </a:p>
        </p:txBody>
      </p:sp>
    </p:spTree>
    <p:extLst>
      <p:ext uri="{BB962C8B-B14F-4D97-AF65-F5344CB8AC3E}">
        <p14:creationId xmlns:p14="http://schemas.microsoft.com/office/powerpoint/2010/main" xmlns="" val="24799214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2053521220"/>
              </p:ext>
            </p:extLst>
          </p:nvPr>
        </p:nvGraphicFramePr>
        <p:xfrm>
          <a:off x="213360" y="746761"/>
          <a:ext cx="11795761" cy="5867399"/>
        </p:xfrm>
        <a:graphic>
          <a:graphicData uri="http://schemas.openxmlformats.org/drawingml/2006/table">
            <a:tbl>
              <a:tblPr firstRow="1" bandRow="1">
                <a:tableStyleId>{5C22544A-7EE6-4342-B048-85BDC9FD1C3A}</a:tableStyleId>
              </a:tblPr>
              <a:tblGrid>
                <a:gridCol w="1839558"/>
                <a:gridCol w="1742739"/>
                <a:gridCol w="3033587"/>
                <a:gridCol w="5179877"/>
              </a:tblGrid>
              <a:tr h="640648">
                <a:tc>
                  <a:txBody>
                    <a:bodyPr/>
                    <a:lstStyle/>
                    <a:p>
                      <a:pPr algn="ctr"/>
                      <a:r>
                        <a:rPr lang="fr-CA" dirty="0" smtClean="0"/>
                        <a:t>Axe d’intervention</a:t>
                      </a:r>
                      <a:endParaRPr lang="fr-CA" dirty="0"/>
                    </a:p>
                  </a:txBody>
                  <a:tcPr/>
                </a:tc>
                <a:tc>
                  <a:txBody>
                    <a:bodyPr/>
                    <a:lstStyle/>
                    <a:p>
                      <a:pPr algn="ctr"/>
                      <a:r>
                        <a:rPr lang="fr-CA" dirty="0" smtClean="0"/>
                        <a:t>Pays/ Institution</a:t>
                      </a:r>
                      <a:endParaRPr lang="fr-CA" dirty="0"/>
                    </a:p>
                  </a:txBody>
                  <a:tcPr/>
                </a:tc>
                <a:tc>
                  <a:txBody>
                    <a:bodyPr/>
                    <a:lstStyle/>
                    <a:p>
                      <a:pPr algn="ctr"/>
                      <a:r>
                        <a:rPr lang="fr-CA" dirty="0" smtClean="0"/>
                        <a:t>Activité</a:t>
                      </a:r>
                      <a:endParaRPr lang="fr-CA" dirty="0"/>
                    </a:p>
                  </a:txBody>
                  <a:tcPr/>
                </a:tc>
                <a:tc>
                  <a:txBody>
                    <a:bodyPr/>
                    <a:lstStyle/>
                    <a:p>
                      <a:pPr algn="ctr"/>
                      <a:r>
                        <a:rPr lang="fr-CA" dirty="0" smtClean="0"/>
                        <a:t>Résultat escompte</a:t>
                      </a:r>
                      <a:endParaRPr lang="fr-CA" dirty="0"/>
                    </a:p>
                  </a:txBody>
                  <a:tcPr/>
                </a:tc>
              </a:tr>
              <a:tr h="915210">
                <a:tc rowSpan="3">
                  <a:txBody>
                    <a:bodyPr/>
                    <a:lstStyle/>
                    <a:p>
                      <a:pPr algn="ctr"/>
                      <a:r>
                        <a:rPr lang="fr-CA" dirty="0" smtClean="0"/>
                        <a:t>Axe 1: Appui</a:t>
                      </a:r>
                      <a:r>
                        <a:rPr lang="fr-CA" baseline="0" dirty="0" smtClean="0"/>
                        <a:t> à l’élaboration des comptes nationaux annuels</a:t>
                      </a:r>
                      <a:endParaRPr lang="fr-CA" dirty="0"/>
                    </a:p>
                  </a:txBody>
                  <a:tcPr/>
                </a:tc>
                <a:tc>
                  <a:txBody>
                    <a:bodyPr/>
                    <a:lstStyle/>
                    <a:p>
                      <a:pPr algn="ctr"/>
                      <a:r>
                        <a:rPr lang="fr-CA" dirty="0" smtClean="0"/>
                        <a:t>Burundi</a:t>
                      </a:r>
                      <a:endParaRPr lang="fr-CA" dirty="0"/>
                    </a:p>
                  </a:txBody>
                  <a:tcPr/>
                </a:tc>
                <a:tc>
                  <a:txBody>
                    <a:bodyPr/>
                    <a:lstStyle/>
                    <a:p>
                      <a:pPr algn="ctr"/>
                      <a:r>
                        <a:rPr lang="fr-CA" dirty="0" smtClean="0"/>
                        <a:t>Mise en place des comptes nationaux annuels provisoires (2011)</a:t>
                      </a:r>
                      <a:endParaRPr lang="fr-CA" dirty="0"/>
                    </a:p>
                  </a:txBody>
                  <a:tcPr/>
                </a:tc>
                <a:tc>
                  <a:txBody>
                    <a:bodyPr/>
                    <a:lstStyle/>
                    <a:p>
                      <a:pPr algn="l"/>
                      <a:r>
                        <a:rPr lang="fr-CA" dirty="0" smtClean="0"/>
                        <a:t>Disponibilité d’une série plus longue des comptes nationaux</a:t>
                      </a:r>
                      <a:endParaRPr lang="fr-CA" dirty="0"/>
                    </a:p>
                  </a:txBody>
                  <a:tcPr/>
                </a:tc>
              </a:tr>
              <a:tr h="732286">
                <a:tc vMerge="1">
                  <a:txBody>
                    <a:bodyPr/>
                    <a:lstStyle/>
                    <a:p>
                      <a:endParaRPr lang="fr-CA" dirty="0"/>
                    </a:p>
                  </a:txBody>
                  <a:tcPr/>
                </a:tc>
                <a:tc>
                  <a:txBody>
                    <a:bodyPr/>
                    <a:lstStyle/>
                    <a:p>
                      <a:pPr algn="ctr"/>
                      <a:r>
                        <a:rPr lang="fr-CA" dirty="0" smtClean="0"/>
                        <a:t>Centrafrique</a:t>
                      </a:r>
                      <a:endParaRPr lang="fr-CA" dirty="0"/>
                    </a:p>
                  </a:txBody>
                  <a:tcPr/>
                </a:tc>
                <a:tc>
                  <a:txBody>
                    <a:bodyPr/>
                    <a:lstStyle/>
                    <a:p>
                      <a:pPr algn="ctr"/>
                      <a:r>
                        <a:rPr lang="fr-CA" dirty="0" smtClean="0"/>
                        <a:t>Élaboration</a:t>
                      </a:r>
                      <a:r>
                        <a:rPr lang="fr-CA" baseline="0" dirty="0" smtClean="0"/>
                        <a:t> des comptes nationaux annuels (2008)</a:t>
                      </a:r>
                      <a:endParaRPr lang="fr-CA" dirty="0"/>
                    </a:p>
                  </a:txBody>
                  <a:tcPr/>
                </a:tc>
                <a:tc>
                  <a:txBody>
                    <a:bodyPr/>
                    <a:lstStyle/>
                    <a:p>
                      <a:pPr algn="ctr"/>
                      <a:r>
                        <a:rPr lang="fr-CA" dirty="0" smtClean="0"/>
                        <a:t>Réduction des retards des comptes</a:t>
                      </a:r>
                      <a:endParaRPr lang="fr-CA" dirty="0"/>
                    </a:p>
                  </a:txBody>
                  <a:tcPr/>
                </a:tc>
              </a:tr>
              <a:tr h="888015">
                <a:tc vMerge="1">
                  <a:txBody>
                    <a:bodyPr/>
                    <a:lstStyle/>
                    <a:p>
                      <a:endParaRPr lang="fr-CA" dirty="0"/>
                    </a:p>
                  </a:txBody>
                  <a:tcPr/>
                </a:tc>
                <a:tc>
                  <a:txBody>
                    <a:bodyPr/>
                    <a:lstStyle/>
                    <a:p>
                      <a:pPr algn="ctr"/>
                      <a:r>
                        <a:rPr lang="fr-CA" dirty="0" smtClean="0"/>
                        <a:t>Congo</a:t>
                      </a:r>
                      <a:endParaRPr lang="fr-CA" dirty="0"/>
                    </a:p>
                  </a:txBody>
                  <a:tcPr/>
                </a:tc>
                <a:tc>
                  <a:txBody>
                    <a:bodyPr/>
                    <a:lstStyle/>
                    <a:p>
                      <a:pPr algn="ctr"/>
                      <a:r>
                        <a:rPr lang="fr-CA" dirty="0" smtClean="0"/>
                        <a:t>Élaboration</a:t>
                      </a:r>
                      <a:r>
                        <a:rPr lang="fr-CA" baseline="0" dirty="0" smtClean="0"/>
                        <a:t> des comptes nationaux annuels (2008)</a:t>
                      </a:r>
                      <a:endParaRPr lang="fr-CA" dirty="0"/>
                    </a:p>
                  </a:txBody>
                  <a:tcPr/>
                </a:tc>
                <a:tc>
                  <a:txBody>
                    <a:bodyPr/>
                    <a:lstStyle/>
                    <a:p>
                      <a:pPr algn="ctr"/>
                      <a:r>
                        <a:rPr lang="fr-CA" dirty="0" smtClean="0"/>
                        <a:t>Réduction des retards des comptes</a:t>
                      </a:r>
                      <a:endParaRPr lang="fr-CA" dirty="0"/>
                    </a:p>
                  </a:txBody>
                  <a:tcPr/>
                </a:tc>
              </a:tr>
              <a:tr h="915210">
                <a:tc>
                  <a:txBody>
                    <a:bodyPr/>
                    <a:lstStyle/>
                    <a:p>
                      <a:pPr algn="ctr"/>
                      <a:endParaRPr lang="fr-CA" dirty="0"/>
                    </a:p>
                  </a:txBody>
                  <a:tcPr/>
                </a:tc>
                <a:tc>
                  <a:txBody>
                    <a:bodyPr/>
                    <a:lstStyle/>
                    <a:p>
                      <a:pPr algn="ctr"/>
                      <a:r>
                        <a:rPr lang="fr-CA" dirty="0" smtClean="0"/>
                        <a:t>Guinée Équatoriale</a:t>
                      </a:r>
                      <a:endParaRPr lang="fr-CA" dirty="0"/>
                    </a:p>
                  </a:txBody>
                  <a:tcPr/>
                </a:tc>
                <a:tc>
                  <a:txBody>
                    <a:bodyPr/>
                    <a:lstStyle/>
                    <a:p>
                      <a:pPr algn="ctr"/>
                      <a:r>
                        <a:rPr lang="fr-CA" dirty="0" smtClean="0"/>
                        <a:t>Mise en place des comptes nationaux annuels provisoires (2007)</a:t>
                      </a:r>
                      <a:endParaRPr lang="fr-CA" dirty="0"/>
                    </a:p>
                  </a:txBody>
                  <a:tcPr/>
                </a:tc>
                <a:tc>
                  <a:txBody>
                    <a:bodyPr/>
                    <a:lstStyle/>
                    <a:p>
                      <a:pPr algn="l"/>
                      <a:r>
                        <a:rPr lang="fr-CA" dirty="0" smtClean="0"/>
                        <a:t>Disponibilité d’une série plus longue des comptes nationaux</a:t>
                      </a:r>
                      <a:endParaRPr lang="fr-CA" dirty="0"/>
                    </a:p>
                  </a:txBody>
                  <a:tcPr/>
                </a:tc>
              </a:tr>
              <a:tr h="888015">
                <a:tc>
                  <a:txBody>
                    <a:bodyPr/>
                    <a:lstStyle/>
                    <a:p>
                      <a:pPr algn="ctr"/>
                      <a:endParaRPr lang="fr-CA" dirty="0"/>
                    </a:p>
                  </a:txBody>
                  <a:tcPr/>
                </a:tc>
                <a:tc>
                  <a:txBody>
                    <a:bodyPr/>
                    <a:lstStyle/>
                    <a:p>
                      <a:pPr algn="ctr"/>
                      <a:r>
                        <a:rPr lang="fr-CA" dirty="0" smtClean="0"/>
                        <a:t>RDC</a:t>
                      </a:r>
                      <a:endParaRPr lang="fr-CA" dirty="0"/>
                    </a:p>
                  </a:txBody>
                  <a:tcPr/>
                </a:tc>
                <a:tc>
                  <a:txBody>
                    <a:bodyPr/>
                    <a:lstStyle/>
                    <a:p>
                      <a:pPr algn="ctr"/>
                      <a:r>
                        <a:rPr lang="fr-CA" dirty="0" smtClean="0"/>
                        <a:t>Élaboration</a:t>
                      </a:r>
                      <a:r>
                        <a:rPr lang="fr-CA" baseline="0" dirty="0" smtClean="0"/>
                        <a:t> des comptes nationaux annuels (2010)</a:t>
                      </a:r>
                      <a:endParaRPr lang="fr-CA" dirty="0"/>
                    </a:p>
                  </a:txBody>
                  <a:tcPr/>
                </a:tc>
                <a:tc>
                  <a:txBody>
                    <a:bodyPr/>
                    <a:lstStyle/>
                    <a:p>
                      <a:pPr algn="ctr"/>
                      <a:r>
                        <a:rPr lang="fr-CA" dirty="0" smtClean="0"/>
                        <a:t>Réduction des retards des comptes</a:t>
                      </a:r>
                      <a:endParaRPr lang="fr-CA" dirty="0"/>
                    </a:p>
                  </a:txBody>
                  <a:tcPr/>
                </a:tc>
              </a:tr>
              <a:tr h="888015">
                <a:tc>
                  <a:txBody>
                    <a:bodyPr/>
                    <a:lstStyle/>
                    <a:p>
                      <a:pPr algn="ctr"/>
                      <a:endParaRPr lang="fr-CA" dirty="0"/>
                    </a:p>
                  </a:txBody>
                  <a:tcPr/>
                </a:tc>
                <a:tc>
                  <a:txBody>
                    <a:bodyPr/>
                    <a:lstStyle/>
                    <a:p>
                      <a:pPr algn="ctr"/>
                      <a:r>
                        <a:rPr lang="fr-CA" dirty="0" smtClean="0"/>
                        <a:t>Tchad</a:t>
                      </a:r>
                      <a:endParaRPr lang="fr-CA" dirty="0"/>
                    </a:p>
                  </a:txBody>
                  <a:tcPr/>
                </a:tc>
                <a:tc>
                  <a:txBody>
                    <a:bodyPr/>
                    <a:lstStyle/>
                    <a:p>
                      <a:pPr algn="ctr"/>
                      <a:r>
                        <a:rPr lang="fr-CA" dirty="0" smtClean="0"/>
                        <a:t>Élaboration</a:t>
                      </a:r>
                      <a:r>
                        <a:rPr lang="fr-CA" baseline="0" dirty="0" smtClean="0"/>
                        <a:t> des comptes nationaux annuels (2008)</a:t>
                      </a:r>
                      <a:endParaRPr lang="fr-CA" dirty="0"/>
                    </a:p>
                  </a:txBody>
                  <a:tcPr/>
                </a:tc>
                <a:tc>
                  <a:txBody>
                    <a:bodyPr/>
                    <a:lstStyle/>
                    <a:p>
                      <a:pPr algn="ctr"/>
                      <a:r>
                        <a:rPr lang="fr-CA" dirty="0" smtClean="0"/>
                        <a:t>Réduction des retards des comptes</a:t>
                      </a:r>
                      <a:endParaRPr lang="fr-CA" dirty="0"/>
                    </a:p>
                  </a:txBody>
                  <a:tcPr/>
                </a:tc>
              </a:tr>
            </a:tbl>
          </a:graphicData>
        </a:graphic>
      </p:graphicFrame>
      <p:sp>
        <p:nvSpPr>
          <p:cNvPr id="3" name="Title 2"/>
          <p:cNvSpPr>
            <a:spLocks noGrp="1"/>
          </p:cNvSpPr>
          <p:nvPr>
            <p:ph type="title"/>
          </p:nvPr>
        </p:nvSpPr>
        <p:spPr>
          <a:xfrm>
            <a:off x="1066800" y="1"/>
            <a:ext cx="10515600" cy="579120"/>
          </a:xfrm>
        </p:spPr>
        <p:txBody>
          <a:bodyPr>
            <a:normAutofit fontScale="90000"/>
          </a:bodyPr>
          <a:lstStyle/>
          <a:p>
            <a:pPr algn="ctr"/>
            <a:r>
              <a:rPr lang="fr-CA" dirty="0" smtClean="0"/>
              <a:t>Programme </a:t>
            </a:r>
            <a:r>
              <a:rPr lang="fr-CA" dirty="0" smtClean="0"/>
              <a:t>d’activités FY14: </a:t>
            </a:r>
            <a:r>
              <a:rPr lang="fr-CA" dirty="0" smtClean="0"/>
              <a:t>Axe 1</a:t>
            </a:r>
            <a:endParaRPr lang="fr-CA" sz="1800" dirty="0"/>
          </a:p>
        </p:txBody>
      </p:sp>
    </p:spTree>
    <p:extLst>
      <p:ext uri="{BB962C8B-B14F-4D97-AF65-F5344CB8AC3E}">
        <p14:creationId xmlns:p14="http://schemas.microsoft.com/office/powerpoint/2010/main" xmlns="" val="372778727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89186"/>
            <a:ext cx="11096297" cy="567559"/>
          </a:xfrm>
        </p:spPr>
        <p:txBody>
          <a:bodyPr>
            <a:normAutofit/>
          </a:bodyPr>
          <a:lstStyle/>
          <a:p>
            <a:pPr lvl="0" algn="ctr">
              <a:defRPr/>
            </a:pPr>
            <a:r>
              <a:rPr lang="fr-CA" sz="2800" dirty="0" smtClean="0"/>
              <a:t>Programme d’activités: Axe 2</a:t>
            </a:r>
            <a:endParaRPr lang="fr-CA" sz="2800" dirty="0"/>
          </a:p>
        </p:txBody>
      </p:sp>
      <p:graphicFrame>
        <p:nvGraphicFramePr>
          <p:cNvPr id="5" name="Content Placeholder 3"/>
          <p:cNvGraphicFramePr>
            <a:graphicFrameLocks/>
          </p:cNvGraphicFramePr>
          <p:nvPr>
            <p:extLst>
              <p:ext uri="{D42A27DB-BD31-4B8C-83A1-F6EECF244321}">
                <p14:modId xmlns:p14="http://schemas.microsoft.com/office/powerpoint/2010/main" xmlns="" val="2053521220"/>
              </p:ext>
            </p:extLst>
          </p:nvPr>
        </p:nvGraphicFramePr>
        <p:xfrm>
          <a:off x="683173" y="825588"/>
          <a:ext cx="11319640" cy="2792948"/>
        </p:xfrm>
        <a:graphic>
          <a:graphicData uri="http://schemas.openxmlformats.org/drawingml/2006/table">
            <a:tbl>
              <a:tblPr firstRow="1" bandRow="1">
                <a:tableStyleId>{5C22544A-7EE6-4342-B048-85BDC9FD1C3A}</a:tableStyleId>
              </a:tblPr>
              <a:tblGrid>
                <a:gridCol w="2829910"/>
                <a:gridCol w="2829910"/>
                <a:gridCol w="2829910"/>
                <a:gridCol w="2829910"/>
              </a:tblGrid>
              <a:tr h="802114">
                <a:tc>
                  <a:txBody>
                    <a:bodyPr/>
                    <a:lstStyle/>
                    <a:p>
                      <a:pPr algn="ctr"/>
                      <a:r>
                        <a:rPr lang="fr-CA" dirty="0" smtClean="0"/>
                        <a:t>Axe d’intervention</a:t>
                      </a:r>
                      <a:endParaRPr lang="fr-CA" dirty="0"/>
                    </a:p>
                  </a:txBody>
                  <a:tcPr/>
                </a:tc>
                <a:tc>
                  <a:txBody>
                    <a:bodyPr/>
                    <a:lstStyle/>
                    <a:p>
                      <a:pPr algn="ctr"/>
                      <a:r>
                        <a:rPr lang="fr-CA" dirty="0" smtClean="0"/>
                        <a:t>Pays/ Institution</a:t>
                      </a:r>
                      <a:endParaRPr lang="fr-CA" dirty="0"/>
                    </a:p>
                  </a:txBody>
                  <a:tcPr/>
                </a:tc>
                <a:tc>
                  <a:txBody>
                    <a:bodyPr/>
                    <a:lstStyle/>
                    <a:p>
                      <a:pPr algn="ctr"/>
                      <a:r>
                        <a:rPr lang="fr-CA" dirty="0" smtClean="0"/>
                        <a:t>Activité</a:t>
                      </a:r>
                      <a:endParaRPr lang="fr-CA" dirty="0"/>
                    </a:p>
                  </a:txBody>
                  <a:tcPr/>
                </a:tc>
                <a:tc>
                  <a:txBody>
                    <a:bodyPr/>
                    <a:lstStyle/>
                    <a:p>
                      <a:pPr algn="ctr"/>
                      <a:r>
                        <a:rPr lang="fr-CA" dirty="0" smtClean="0"/>
                        <a:t>Résultat escompte</a:t>
                      </a:r>
                      <a:endParaRPr lang="fr-CA" dirty="0"/>
                    </a:p>
                  </a:txBody>
                  <a:tcPr/>
                </a:tc>
              </a:tr>
              <a:tr h="802114">
                <a:tc rowSpan="2">
                  <a:txBody>
                    <a:bodyPr/>
                    <a:lstStyle/>
                    <a:p>
                      <a:pPr algn="ctr"/>
                      <a:r>
                        <a:rPr lang="fr-CA" dirty="0" smtClean="0"/>
                        <a:t>Axe 2: Les comptes nationaux trimestriels</a:t>
                      </a:r>
                      <a:endParaRPr lang="fr-CA" dirty="0"/>
                    </a:p>
                  </a:txBody>
                  <a:tcPr/>
                </a:tc>
                <a:tc>
                  <a:txBody>
                    <a:bodyPr/>
                    <a:lstStyle/>
                    <a:p>
                      <a:pPr algn="ctr"/>
                      <a:r>
                        <a:rPr lang="fr-CA" dirty="0" smtClean="0"/>
                        <a:t>Cameroun</a:t>
                      </a:r>
                      <a:endParaRPr lang="fr-CA" dirty="0"/>
                    </a:p>
                  </a:txBody>
                  <a:tcPr/>
                </a:tc>
                <a:tc>
                  <a:txBody>
                    <a:bodyPr/>
                    <a:lstStyle/>
                    <a:p>
                      <a:pPr algn="ctr"/>
                      <a:r>
                        <a:rPr lang="fr-CA" dirty="0" smtClean="0"/>
                        <a:t>Revue des comptes trimestriels</a:t>
                      </a:r>
                      <a:endParaRPr lang="fr-CA" dirty="0"/>
                    </a:p>
                  </a:txBody>
                  <a:tcPr/>
                </a:tc>
                <a:tc>
                  <a:txBody>
                    <a:bodyPr/>
                    <a:lstStyle/>
                    <a:p>
                      <a:pPr algn="ctr"/>
                      <a:r>
                        <a:rPr lang="fr-CA" dirty="0" smtClean="0"/>
                        <a:t>Confirmation de la validation des comptes</a:t>
                      </a:r>
                      <a:endParaRPr lang="fr-CA" dirty="0"/>
                    </a:p>
                  </a:txBody>
                  <a:tcPr/>
                </a:tc>
              </a:tr>
              <a:tr h="802114">
                <a:tc vMerge="1">
                  <a:txBody>
                    <a:bodyPr/>
                    <a:lstStyle/>
                    <a:p>
                      <a:endParaRPr lang="fr-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A" dirty="0" smtClean="0"/>
                        <a:t>Gabon</a:t>
                      </a:r>
                    </a:p>
                    <a:p>
                      <a:pPr algn="ctr"/>
                      <a:endParaRPr lang="fr-CA" dirty="0"/>
                    </a:p>
                  </a:txBody>
                  <a:tcPr/>
                </a:tc>
                <a:tc>
                  <a:txBody>
                    <a:bodyPr/>
                    <a:lstStyle/>
                    <a:p>
                      <a:pPr algn="ctr"/>
                      <a:r>
                        <a:rPr lang="fr-CA" dirty="0" smtClean="0"/>
                        <a:t>Appui a la Direction Générale de l’Industrie et de la Compétitivité</a:t>
                      </a:r>
                      <a:endParaRPr lang="fr-CA" dirty="0"/>
                    </a:p>
                  </a:txBody>
                  <a:tcPr/>
                </a:tc>
                <a:tc>
                  <a:txBody>
                    <a:bodyPr/>
                    <a:lstStyle/>
                    <a:p>
                      <a:pPr algn="ctr"/>
                      <a:r>
                        <a:rPr lang="fr-CA" dirty="0" smtClean="0"/>
                        <a:t>Formation aux nomenclatures et répertoires d’entreprises</a:t>
                      </a:r>
                      <a:endParaRPr lang="fr-CA" dirty="0"/>
                    </a:p>
                  </a:txBody>
                  <a:tcPr/>
                </a:tc>
              </a:tr>
            </a:tbl>
          </a:graphicData>
        </a:graphic>
      </p:graphicFrame>
      <p:sp>
        <p:nvSpPr>
          <p:cNvPr id="6" name="Title 2"/>
          <p:cNvSpPr txBox="1">
            <a:spLocks/>
          </p:cNvSpPr>
          <p:nvPr/>
        </p:nvSpPr>
        <p:spPr>
          <a:xfrm>
            <a:off x="662151" y="3726967"/>
            <a:ext cx="11529849" cy="372067"/>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CA" sz="4400" b="0" i="0" u="none" strike="noStrike" kern="1200" cap="none" spc="0" normalizeH="0" baseline="0" noProof="0" dirty="0" smtClean="0">
                <a:ln>
                  <a:noFill/>
                </a:ln>
                <a:solidFill>
                  <a:schemeClr val="tx2"/>
                </a:solidFill>
                <a:effectLst/>
                <a:uLnTx/>
                <a:uFillTx/>
                <a:latin typeface="+mj-lt"/>
                <a:ea typeface="+mj-ea"/>
                <a:cs typeface="+mj-cs"/>
              </a:rPr>
              <a:t>Programme d’activités: Axe 4</a:t>
            </a:r>
            <a:endParaRPr kumimoji="0" lang="fr-CA" sz="1800" b="0" i="0" u="none" strike="noStrike" kern="1200" cap="none" spc="0" normalizeH="0" baseline="0" noProof="0" dirty="0">
              <a:ln>
                <a:noFill/>
              </a:ln>
              <a:solidFill>
                <a:schemeClr val="tx2"/>
              </a:solidFill>
              <a:effectLst/>
              <a:uLnTx/>
              <a:uFillTx/>
              <a:latin typeface="+mj-lt"/>
              <a:ea typeface="+mj-ea"/>
              <a:cs typeface="+mj-cs"/>
            </a:endParaRPr>
          </a:p>
        </p:txBody>
      </p:sp>
      <p:graphicFrame>
        <p:nvGraphicFramePr>
          <p:cNvPr id="7" name="Content Placeholder 3"/>
          <p:cNvGraphicFramePr>
            <a:graphicFrameLocks/>
          </p:cNvGraphicFramePr>
          <p:nvPr>
            <p:extLst>
              <p:ext uri="{D42A27DB-BD31-4B8C-83A1-F6EECF244321}">
                <p14:modId xmlns:p14="http://schemas.microsoft.com/office/powerpoint/2010/main" xmlns="" val="2157869751"/>
              </p:ext>
            </p:extLst>
          </p:nvPr>
        </p:nvGraphicFramePr>
        <p:xfrm>
          <a:off x="639552" y="4193628"/>
          <a:ext cx="11268668" cy="2664372"/>
        </p:xfrm>
        <a:graphic>
          <a:graphicData uri="http://schemas.openxmlformats.org/drawingml/2006/table">
            <a:tbl>
              <a:tblPr firstRow="1" bandRow="1">
                <a:tableStyleId>{5C22544A-7EE6-4342-B048-85BDC9FD1C3A}</a:tableStyleId>
              </a:tblPr>
              <a:tblGrid>
                <a:gridCol w="2817167"/>
                <a:gridCol w="2817167"/>
                <a:gridCol w="2817167"/>
                <a:gridCol w="2817167"/>
              </a:tblGrid>
              <a:tr h="429283">
                <a:tc>
                  <a:txBody>
                    <a:bodyPr/>
                    <a:lstStyle/>
                    <a:p>
                      <a:pPr algn="ctr"/>
                      <a:r>
                        <a:rPr lang="fr-CA" dirty="0" smtClean="0"/>
                        <a:t>Axe d’intervention</a:t>
                      </a:r>
                      <a:endParaRPr lang="fr-CA" dirty="0"/>
                    </a:p>
                  </a:txBody>
                  <a:tcPr/>
                </a:tc>
                <a:tc>
                  <a:txBody>
                    <a:bodyPr/>
                    <a:lstStyle/>
                    <a:p>
                      <a:pPr algn="ctr"/>
                      <a:r>
                        <a:rPr lang="fr-CA" dirty="0" smtClean="0"/>
                        <a:t>Pays/ Institution</a:t>
                      </a:r>
                      <a:endParaRPr lang="fr-CA" dirty="0"/>
                    </a:p>
                  </a:txBody>
                  <a:tcPr/>
                </a:tc>
                <a:tc>
                  <a:txBody>
                    <a:bodyPr/>
                    <a:lstStyle/>
                    <a:p>
                      <a:pPr algn="ctr"/>
                      <a:r>
                        <a:rPr lang="fr-CA" dirty="0" smtClean="0"/>
                        <a:t>Activité</a:t>
                      </a:r>
                      <a:endParaRPr lang="fr-CA" dirty="0"/>
                    </a:p>
                  </a:txBody>
                  <a:tcPr/>
                </a:tc>
                <a:tc>
                  <a:txBody>
                    <a:bodyPr/>
                    <a:lstStyle/>
                    <a:p>
                      <a:pPr algn="ctr"/>
                      <a:r>
                        <a:rPr lang="fr-CA" dirty="0" smtClean="0"/>
                        <a:t>Résultat escompte</a:t>
                      </a:r>
                      <a:endParaRPr lang="fr-CA" dirty="0"/>
                    </a:p>
                  </a:txBody>
                  <a:tcPr/>
                </a:tc>
              </a:tr>
              <a:tr h="1263311">
                <a:tc rowSpan="2">
                  <a:txBody>
                    <a:bodyPr/>
                    <a:lstStyle/>
                    <a:p>
                      <a:pPr algn="ctr"/>
                      <a:r>
                        <a:rPr lang="fr-CA" dirty="0" smtClean="0"/>
                        <a:t>Axe 4: Renforcement des capacités</a:t>
                      </a:r>
                      <a:endParaRPr lang="fr-CA" dirty="0"/>
                    </a:p>
                  </a:txBody>
                  <a:tcPr/>
                </a:tc>
                <a:tc>
                  <a:txBody>
                    <a:bodyPr/>
                    <a:lstStyle/>
                    <a:p>
                      <a:pPr algn="l"/>
                      <a:r>
                        <a:rPr lang="fr-CA" dirty="0" smtClean="0"/>
                        <a:t>Tous les pays membres</a:t>
                      </a:r>
                      <a:endParaRPr lang="fr-CA" dirty="0"/>
                    </a:p>
                  </a:txBody>
                  <a:tcPr/>
                </a:tc>
                <a:tc>
                  <a:txBody>
                    <a:bodyPr/>
                    <a:lstStyle/>
                    <a:p>
                      <a:pPr algn="l"/>
                      <a:r>
                        <a:rPr lang="fr-CA" dirty="0" smtClean="0"/>
                        <a:t>Séminaire  sur l’utilisation de la version SCN 2008 de l’outil ERETES</a:t>
                      </a:r>
                      <a:endParaRPr lang="fr-CA" dirty="0"/>
                    </a:p>
                  </a:txBody>
                  <a:tcPr/>
                </a:tc>
                <a:tc>
                  <a:txBody>
                    <a:bodyPr/>
                    <a:lstStyle/>
                    <a:p>
                      <a:pPr algn="l"/>
                      <a:r>
                        <a:rPr lang="fr-CA" dirty="0" smtClean="0"/>
                        <a:t>Une vingtaine de personnes formées</a:t>
                      </a:r>
                      <a:endParaRPr lang="fr-CA" dirty="0"/>
                    </a:p>
                  </a:txBody>
                  <a:tcPr/>
                </a:tc>
              </a:tr>
              <a:tr h="971778">
                <a:tc vMerge="1">
                  <a:txBody>
                    <a:bodyPr/>
                    <a:lstStyle/>
                    <a:p>
                      <a:endParaRPr lang="fr-C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dirty="0" smtClean="0"/>
                        <a:t>Tous les pays membres</a:t>
                      </a:r>
                    </a:p>
                    <a:p>
                      <a:pPr algn="l"/>
                      <a:endParaRPr lang="fr-CA" dirty="0"/>
                    </a:p>
                  </a:txBody>
                  <a:tcPr/>
                </a:tc>
                <a:tc>
                  <a:txBody>
                    <a:bodyPr/>
                    <a:lstStyle/>
                    <a:p>
                      <a:pPr algn="l"/>
                      <a:r>
                        <a:rPr lang="fr-CA" dirty="0" smtClean="0"/>
                        <a:t>Séminaire atelier sur les métadonnées de comptabilité nationale </a:t>
                      </a:r>
                      <a:endParaRPr lang="fr-CA" dirty="0"/>
                    </a:p>
                  </a:txBody>
                  <a:tcPr/>
                </a:tc>
                <a:tc>
                  <a:txBody>
                    <a:bodyPr/>
                    <a:lstStyle/>
                    <a:p>
                      <a:pPr algn="l"/>
                      <a:r>
                        <a:rPr lang="fr-CA" dirty="0" smtClean="0"/>
                        <a:t>Une vingtaine de personnes formées</a:t>
                      </a:r>
                    </a:p>
                    <a:p>
                      <a:pPr algn="ctr"/>
                      <a:endParaRPr lang="fr-CA" dirty="0"/>
                    </a:p>
                  </a:txBody>
                  <a:tcPr/>
                </a:tc>
              </a:tr>
            </a:tbl>
          </a:graphicData>
        </a:graphic>
      </p:graphicFrame>
    </p:spTree>
    <p:extLst>
      <p:ext uri="{BB962C8B-B14F-4D97-AF65-F5344CB8AC3E}">
        <p14:creationId xmlns:p14="http://schemas.microsoft.com/office/powerpoint/2010/main" xmlns="" val="293583760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2157869751"/>
              </p:ext>
            </p:extLst>
          </p:nvPr>
        </p:nvGraphicFramePr>
        <p:xfrm>
          <a:off x="693682" y="890226"/>
          <a:ext cx="11161988" cy="5699760"/>
        </p:xfrm>
        <a:graphic>
          <a:graphicData uri="http://schemas.openxmlformats.org/drawingml/2006/table">
            <a:tbl>
              <a:tblPr firstRow="1" bandRow="1">
                <a:tableStyleId>{5C22544A-7EE6-4342-B048-85BDC9FD1C3A}</a:tableStyleId>
              </a:tblPr>
              <a:tblGrid>
                <a:gridCol w="1617262"/>
                <a:gridCol w="1480191"/>
                <a:gridCol w="3227193"/>
                <a:gridCol w="4837342"/>
              </a:tblGrid>
              <a:tr h="871435">
                <a:tc>
                  <a:txBody>
                    <a:bodyPr/>
                    <a:lstStyle/>
                    <a:p>
                      <a:pPr algn="ctr"/>
                      <a:r>
                        <a:rPr lang="fr-CA" dirty="0" smtClean="0"/>
                        <a:t>Axe d’intervention</a:t>
                      </a:r>
                      <a:endParaRPr lang="fr-CA" dirty="0"/>
                    </a:p>
                  </a:txBody>
                  <a:tcPr/>
                </a:tc>
                <a:tc>
                  <a:txBody>
                    <a:bodyPr/>
                    <a:lstStyle/>
                    <a:p>
                      <a:pPr algn="ctr"/>
                      <a:r>
                        <a:rPr lang="fr-CA" dirty="0" smtClean="0"/>
                        <a:t>Pays/ Institution</a:t>
                      </a:r>
                      <a:endParaRPr lang="fr-CA" dirty="0"/>
                    </a:p>
                  </a:txBody>
                  <a:tcPr/>
                </a:tc>
                <a:tc>
                  <a:txBody>
                    <a:bodyPr/>
                    <a:lstStyle/>
                    <a:p>
                      <a:pPr algn="ctr"/>
                      <a:r>
                        <a:rPr lang="fr-CA" dirty="0" smtClean="0"/>
                        <a:t>Activité</a:t>
                      </a:r>
                      <a:endParaRPr lang="fr-CA" dirty="0"/>
                    </a:p>
                  </a:txBody>
                  <a:tcPr/>
                </a:tc>
                <a:tc>
                  <a:txBody>
                    <a:bodyPr/>
                    <a:lstStyle/>
                    <a:p>
                      <a:pPr algn="ctr"/>
                      <a:r>
                        <a:rPr lang="fr-CA" dirty="0" smtClean="0"/>
                        <a:t>Résultat atteint en octobre 2013</a:t>
                      </a:r>
                      <a:endParaRPr lang="fr-CA" dirty="0"/>
                    </a:p>
                  </a:txBody>
                  <a:tcPr/>
                </a:tc>
              </a:tr>
              <a:tr h="784292">
                <a:tc rowSpan="3">
                  <a:txBody>
                    <a:bodyPr/>
                    <a:lstStyle/>
                    <a:p>
                      <a:pPr algn="ctr"/>
                      <a:r>
                        <a:rPr lang="fr-CA" sz="1600" dirty="0" smtClean="0"/>
                        <a:t>Axe 1:Appui à la mise en œuvre du SCN 93</a:t>
                      </a:r>
                      <a:endParaRPr lang="fr-CA" sz="1600" dirty="0"/>
                    </a:p>
                  </a:txBody>
                  <a:tcPr/>
                </a:tc>
                <a:tc>
                  <a:txBody>
                    <a:bodyPr/>
                    <a:lstStyle/>
                    <a:p>
                      <a:pPr algn="l"/>
                      <a:r>
                        <a:rPr lang="fr-CA" sz="1600" dirty="0" smtClean="0"/>
                        <a:t>Burundi</a:t>
                      </a:r>
                      <a:endParaRPr lang="fr-CA" sz="1600" dirty="0"/>
                    </a:p>
                  </a:txBody>
                  <a:tcPr/>
                </a:tc>
                <a:tc>
                  <a:txBody>
                    <a:bodyPr/>
                    <a:lstStyle/>
                    <a:p>
                      <a:pPr algn="l"/>
                      <a:r>
                        <a:rPr lang="fr-CA" sz="1600" dirty="0" smtClean="0"/>
                        <a:t>Élaboration des comptes nationaux provisoires</a:t>
                      </a:r>
                      <a:endParaRPr lang="fr-CA" sz="1600" dirty="0"/>
                    </a:p>
                  </a:txBody>
                  <a:tcPr/>
                </a:tc>
                <a:tc>
                  <a:txBody>
                    <a:bodyPr/>
                    <a:lstStyle/>
                    <a:p>
                      <a:pPr algn="l"/>
                      <a:r>
                        <a:rPr lang="fr-CA" sz="1600" dirty="0" smtClean="0"/>
                        <a:t>Les maquettes des comptes sont en place</a:t>
                      </a:r>
                      <a:r>
                        <a:rPr lang="fr-CA" sz="1600" baseline="0" dirty="0" smtClean="0"/>
                        <a:t>. Les indicateurs sont identifies. La finition est prévue premier trimestre 2014.</a:t>
                      </a:r>
                      <a:endParaRPr lang="fr-CA" sz="1600" dirty="0"/>
                    </a:p>
                  </a:txBody>
                  <a:tcPr/>
                </a:tc>
              </a:tr>
              <a:tr h="551909">
                <a:tc vMerge="1">
                  <a:txBody>
                    <a:bodyPr/>
                    <a:lstStyle/>
                    <a:p>
                      <a:endParaRPr lang="fr-CA" dirty="0"/>
                    </a:p>
                  </a:txBody>
                  <a:tcPr/>
                </a:tc>
                <a:tc>
                  <a:txBody>
                    <a:bodyPr/>
                    <a:lstStyle/>
                    <a:p>
                      <a:pPr algn="l"/>
                      <a:r>
                        <a:rPr lang="fr-CA" sz="1600" dirty="0" smtClean="0"/>
                        <a:t>Centrafrique</a:t>
                      </a:r>
                      <a:endParaRPr lang="fr-CA" sz="1600" dirty="0"/>
                    </a:p>
                  </a:txBody>
                  <a:tcPr/>
                </a:tc>
                <a:tc>
                  <a:txBody>
                    <a:bodyPr/>
                    <a:lstStyle/>
                    <a:p>
                      <a:pPr algn="l"/>
                      <a:r>
                        <a:rPr lang="fr-CA" sz="1600" dirty="0" smtClean="0"/>
                        <a:t>Élaboration</a:t>
                      </a:r>
                      <a:r>
                        <a:rPr lang="fr-CA" sz="1600" baseline="0" dirty="0" smtClean="0"/>
                        <a:t> des comptes en vue réduction des retards</a:t>
                      </a:r>
                      <a:endParaRPr lang="fr-CA" sz="1600" dirty="0"/>
                    </a:p>
                  </a:txBody>
                  <a:tcPr/>
                </a:tc>
                <a:tc>
                  <a:txBody>
                    <a:bodyPr/>
                    <a:lstStyle/>
                    <a:p>
                      <a:pPr algn="l"/>
                      <a:r>
                        <a:rPr lang="fr-CA" sz="1600" dirty="0" smtClean="0"/>
                        <a:t>Travaux temporellement suspendus</a:t>
                      </a:r>
                      <a:endParaRPr lang="fr-CA" sz="1600" dirty="0"/>
                    </a:p>
                  </a:txBody>
                  <a:tcPr/>
                </a:tc>
              </a:tr>
              <a:tr h="551909">
                <a:tc vMerge="1">
                  <a:txBody>
                    <a:bodyPr/>
                    <a:lstStyle/>
                    <a:p>
                      <a:endParaRPr lang="fr-CA" dirty="0"/>
                    </a:p>
                  </a:txBody>
                  <a:tcPr/>
                </a:tc>
                <a:tc>
                  <a:txBody>
                    <a:bodyPr/>
                    <a:lstStyle/>
                    <a:p>
                      <a:pPr algn="l"/>
                      <a:r>
                        <a:rPr lang="fr-CA" sz="1600" dirty="0" smtClean="0"/>
                        <a:t>Congo</a:t>
                      </a:r>
                      <a:endParaRPr lang="fr-CA" sz="1600" dirty="0"/>
                    </a:p>
                  </a:txBody>
                  <a:tcPr/>
                </a:tc>
                <a:tc>
                  <a:txBody>
                    <a:bodyPr/>
                    <a:lstStyle/>
                    <a:p>
                      <a:pPr algn="l"/>
                      <a:r>
                        <a:rPr lang="fr-CA" sz="1600" dirty="0" smtClean="0"/>
                        <a:t>Poursuite des travaux  des comptes annuels définitifs</a:t>
                      </a:r>
                      <a:endParaRPr lang="fr-CA" sz="1600" dirty="0"/>
                    </a:p>
                  </a:txBody>
                  <a:tcPr/>
                </a:tc>
                <a:tc>
                  <a:txBody>
                    <a:bodyPr/>
                    <a:lstStyle/>
                    <a:p>
                      <a:pPr algn="l"/>
                      <a:r>
                        <a:rPr lang="fr-CA" sz="1600" dirty="0" smtClean="0"/>
                        <a:t>Année 2008 en cours (travaux retardes)</a:t>
                      </a:r>
                      <a:endParaRPr lang="fr-CA" sz="1600" dirty="0"/>
                    </a:p>
                  </a:txBody>
                  <a:tcPr/>
                </a:tc>
              </a:tr>
              <a:tr h="551909">
                <a:tc>
                  <a:txBody>
                    <a:bodyPr/>
                    <a:lstStyle/>
                    <a:p>
                      <a:pPr algn="ctr"/>
                      <a:endParaRPr lang="fr-CA" sz="1600" dirty="0"/>
                    </a:p>
                  </a:txBody>
                  <a:tcPr/>
                </a:tc>
                <a:tc>
                  <a:txBody>
                    <a:bodyPr/>
                    <a:lstStyle/>
                    <a:p>
                      <a:pPr algn="l"/>
                      <a:r>
                        <a:rPr lang="fr-CA" sz="1600" dirty="0" smtClean="0"/>
                        <a:t>Gabon</a:t>
                      </a:r>
                      <a:endParaRPr lang="fr-CA" sz="1600" dirty="0"/>
                    </a:p>
                  </a:txBody>
                  <a:tcPr/>
                </a:tc>
                <a:tc>
                  <a:txBody>
                    <a:bodyPr/>
                    <a:lstStyle/>
                    <a:p>
                      <a:pPr algn="l"/>
                      <a:r>
                        <a:rPr lang="fr-CA" sz="1600" dirty="0" smtClean="0"/>
                        <a:t>Appui à la DGIC</a:t>
                      </a:r>
                      <a:endParaRPr lang="fr-CA"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600" dirty="0" smtClean="0"/>
                        <a:t>32 personnes ont été formées aux</a:t>
                      </a:r>
                      <a:r>
                        <a:rPr lang="fr-CA" sz="1600" baseline="0" dirty="0" smtClean="0"/>
                        <a:t> nomenclatures et répertoires d’entreprises</a:t>
                      </a:r>
                      <a:endParaRPr lang="fr-CA" sz="1600" dirty="0" smtClean="0"/>
                    </a:p>
                  </a:txBody>
                  <a:tcPr/>
                </a:tc>
              </a:tr>
              <a:tr h="551909">
                <a:tc>
                  <a:txBody>
                    <a:bodyPr/>
                    <a:lstStyle/>
                    <a:p>
                      <a:pPr algn="ctr"/>
                      <a:endParaRPr lang="fr-CA" sz="1600" dirty="0"/>
                    </a:p>
                  </a:txBody>
                  <a:tcPr/>
                </a:tc>
                <a:tc>
                  <a:txBody>
                    <a:bodyPr/>
                    <a:lstStyle/>
                    <a:p>
                      <a:pPr algn="l"/>
                      <a:r>
                        <a:rPr lang="fr-CA" sz="1600" dirty="0" smtClean="0"/>
                        <a:t>Guinée </a:t>
                      </a:r>
                    </a:p>
                    <a:p>
                      <a:pPr algn="l"/>
                      <a:r>
                        <a:rPr lang="fr-CA" sz="1600" dirty="0" smtClean="0"/>
                        <a:t>Équatoriale</a:t>
                      </a:r>
                      <a:endParaRPr lang="fr-CA" sz="1600" dirty="0"/>
                    </a:p>
                  </a:txBody>
                  <a:tcPr/>
                </a:tc>
                <a:tc>
                  <a:txBody>
                    <a:bodyPr/>
                    <a:lstStyle/>
                    <a:p>
                      <a:pPr algn="l"/>
                      <a:r>
                        <a:rPr lang="fr-CA" sz="1600" dirty="0" smtClean="0"/>
                        <a:t>Élaboration des comptes nationaux provisoires</a:t>
                      </a:r>
                      <a:endParaRPr lang="fr-CA" sz="1600" dirty="0"/>
                    </a:p>
                  </a:txBody>
                  <a:tcPr/>
                </a:tc>
                <a:tc>
                  <a:txBody>
                    <a:bodyPr/>
                    <a:lstStyle/>
                    <a:p>
                      <a:pPr algn="l"/>
                      <a:r>
                        <a:rPr lang="fr-CA" sz="1600" dirty="0" smtClean="0"/>
                        <a:t>Travaux retarde (Novembre 2013)</a:t>
                      </a:r>
                      <a:endParaRPr lang="fr-CA" sz="1600" dirty="0"/>
                    </a:p>
                  </a:txBody>
                  <a:tcPr/>
                </a:tc>
              </a:tr>
              <a:tr h="784292">
                <a:tc>
                  <a:txBody>
                    <a:bodyPr/>
                    <a:lstStyle/>
                    <a:p>
                      <a:pPr algn="ctr"/>
                      <a:endParaRPr lang="fr-CA" sz="1600" dirty="0"/>
                    </a:p>
                  </a:txBody>
                  <a:tcPr/>
                </a:tc>
                <a:tc>
                  <a:txBody>
                    <a:bodyPr/>
                    <a:lstStyle/>
                    <a:p>
                      <a:pPr algn="l"/>
                      <a:r>
                        <a:rPr lang="fr-CA" sz="1600" dirty="0" smtClean="0"/>
                        <a:t>RDC</a:t>
                      </a:r>
                      <a:endParaRPr lang="fr-CA" sz="1600" dirty="0"/>
                    </a:p>
                  </a:txBody>
                  <a:tcPr/>
                </a:tc>
                <a:tc>
                  <a:txBody>
                    <a:bodyPr/>
                    <a:lstStyle/>
                    <a:p>
                      <a:pPr algn="l"/>
                      <a:r>
                        <a:rPr lang="fr-CA" sz="1600" dirty="0" smtClean="0"/>
                        <a:t>Élaboration</a:t>
                      </a:r>
                      <a:r>
                        <a:rPr lang="fr-CA" sz="1600" baseline="0" dirty="0" smtClean="0"/>
                        <a:t> des comptes nationaux annuels définitifs (2010)</a:t>
                      </a:r>
                      <a:endParaRPr lang="fr-CA" sz="1600" dirty="0"/>
                    </a:p>
                  </a:txBody>
                  <a:tcPr/>
                </a:tc>
                <a:tc>
                  <a:txBody>
                    <a:bodyPr/>
                    <a:lstStyle/>
                    <a:p>
                      <a:pPr algn="l"/>
                      <a:r>
                        <a:rPr lang="fr-CA" sz="1600" baseline="0" dirty="0" smtClean="0"/>
                        <a:t>Reprise des comptes annuels  avec ERETES. (année 2010 en cours)</a:t>
                      </a:r>
                      <a:endParaRPr lang="fr-CA" sz="1600" dirty="0"/>
                    </a:p>
                  </a:txBody>
                  <a:tcPr/>
                </a:tc>
              </a:tr>
              <a:tr h="784292">
                <a:tc>
                  <a:txBody>
                    <a:bodyPr/>
                    <a:lstStyle/>
                    <a:p>
                      <a:pPr algn="ctr"/>
                      <a:endParaRPr lang="fr-CA" sz="1600" dirty="0"/>
                    </a:p>
                  </a:txBody>
                  <a:tcPr/>
                </a:tc>
                <a:tc>
                  <a:txBody>
                    <a:bodyPr/>
                    <a:lstStyle/>
                    <a:p>
                      <a:pPr algn="l"/>
                      <a:r>
                        <a:rPr lang="fr-CA" sz="1600" dirty="0" smtClean="0"/>
                        <a:t>Tchad</a:t>
                      </a:r>
                      <a:endParaRPr lang="fr-CA" sz="1600" dirty="0"/>
                    </a:p>
                  </a:txBody>
                  <a:tcPr/>
                </a:tc>
                <a:tc>
                  <a:txBody>
                    <a:bodyPr/>
                    <a:lstStyle/>
                    <a:p>
                      <a:pPr algn="l"/>
                      <a:r>
                        <a:rPr lang="fr-CA" sz="1600" dirty="0" smtClean="0"/>
                        <a:t>Élaboration</a:t>
                      </a:r>
                      <a:r>
                        <a:rPr lang="fr-CA" sz="1600" baseline="0" dirty="0" smtClean="0"/>
                        <a:t> des comptes nationaux annuels définitifs (rétropolation)</a:t>
                      </a:r>
                      <a:endParaRPr lang="fr-CA" sz="1600" dirty="0"/>
                    </a:p>
                  </a:txBody>
                  <a:tcPr/>
                </a:tc>
                <a:tc>
                  <a:txBody>
                    <a:bodyPr/>
                    <a:lstStyle/>
                    <a:p>
                      <a:pPr algn="l"/>
                      <a:r>
                        <a:rPr lang="fr-CA" sz="1600" dirty="0" smtClean="0"/>
                        <a:t>Retard partiellement réduit (2009 définitifs en cours).</a:t>
                      </a:r>
                    </a:p>
                    <a:p>
                      <a:pPr algn="l"/>
                      <a:r>
                        <a:rPr lang="fr-CA" sz="1600" dirty="0" smtClean="0"/>
                        <a:t>Rétropolation (1995-2004 en cours )</a:t>
                      </a:r>
                      <a:endParaRPr lang="fr-CA" sz="1600" dirty="0"/>
                    </a:p>
                  </a:txBody>
                  <a:tcPr/>
                </a:tc>
              </a:tr>
            </a:tbl>
          </a:graphicData>
        </a:graphic>
      </p:graphicFrame>
      <p:sp>
        <p:nvSpPr>
          <p:cNvPr id="3" name="Title 2"/>
          <p:cNvSpPr>
            <a:spLocks noGrp="1"/>
          </p:cNvSpPr>
          <p:nvPr>
            <p:ph type="title"/>
          </p:nvPr>
        </p:nvSpPr>
        <p:spPr>
          <a:xfrm>
            <a:off x="914400" y="299545"/>
            <a:ext cx="10515600" cy="457200"/>
          </a:xfrm>
        </p:spPr>
        <p:txBody>
          <a:bodyPr>
            <a:noAutofit/>
          </a:bodyPr>
          <a:lstStyle/>
          <a:p>
            <a:r>
              <a:rPr lang="fr-CA" sz="2800" dirty="0" smtClean="0"/>
              <a:t>Rapport d’activités: Axe 1 (octobre 2013)</a:t>
            </a:r>
            <a:endParaRPr lang="fr-CA" sz="2800" dirty="0"/>
          </a:p>
        </p:txBody>
      </p:sp>
    </p:spTree>
    <p:extLst>
      <p:ext uri="{BB962C8B-B14F-4D97-AF65-F5344CB8AC3E}">
        <p14:creationId xmlns:p14="http://schemas.microsoft.com/office/powerpoint/2010/main" xmlns="" val="68379119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2192000" cy="747395"/>
          </a:xfrm>
        </p:spPr>
        <p:txBody>
          <a:bodyPr>
            <a:normAutofit/>
          </a:bodyPr>
          <a:lstStyle/>
          <a:p>
            <a:pPr algn="ctr"/>
            <a:r>
              <a:rPr lang="fr-CA" sz="2800" dirty="0" smtClean="0"/>
              <a:t>Rapport d’activités: Axe 2</a:t>
            </a:r>
            <a:endParaRPr lang="fr-CA" sz="2800" dirty="0"/>
          </a:p>
        </p:txBody>
      </p:sp>
      <p:sp>
        <p:nvSpPr>
          <p:cNvPr id="6" name="Title 2"/>
          <p:cNvSpPr txBox="1">
            <a:spLocks/>
          </p:cNvSpPr>
          <p:nvPr/>
        </p:nvSpPr>
        <p:spPr>
          <a:xfrm>
            <a:off x="693682" y="3389586"/>
            <a:ext cx="11498317" cy="420414"/>
          </a:xfrm>
          <a:prstGeom prst="rect">
            <a:avLst/>
          </a:prstGeom>
        </p:spPr>
        <p:txBody>
          <a:bodyPr vert="horz" lIns="91440" tIns="45720" rIns="91440" bIns="45720" rtlCol="0" anchor="ctr">
            <a:noAutofit/>
          </a:bodyPr>
          <a:lstStyle/>
          <a:p>
            <a:pPr lvl="0" algn="ctr">
              <a:spcBef>
                <a:spcPct val="0"/>
              </a:spcBef>
              <a:defRPr/>
            </a:pPr>
            <a:r>
              <a:rPr lang="fr-CA" sz="2800" dirty="0" smtClean="0"/>
              <a:t>Rapport d’activités: Axe 4</a:t>
            </a:r>
            <a:endParaRPr kumimoji="0" lang="fr-CA" sz="2800" b="0" i="0" u="none" strike="noStrike" kern="1200" cap="none" spc="0" normalizeH="0" baseline="0" noProof="0" dirty="0">
              <a:ln>
                <a:noFill/>
              </a:ln>
              <a:solidFill>
                <a:schemeClr val="tx2"/>
              </a:solidFill>
              <a:effectLst/>
              <a:uLnTx/>
              <a:uFillTx/>
              <a:latin typeface="+mj-lt"/>
              <a:ea typeface="+mj-ea"/>
              <a:cs typeface="+mj-cs"/>
            </a:endParaRPr>
          </a:p>
        </p:txBody>
      </p:sp>
      <p:graphicFrame>
        <p:nvGraphicFramePr>
          <p:cNvPr id="8" name="Content Placeholder 3"/>
          <p:cNvGraphicFramePr>
            <a:graphicFrameLocks/>
          </p:cNvGraphicFramePr>
          <p:nvPr>
            <p:extLst>
              <p:ext uri="{D42A27DB-BD31-4B8C-83A1-F6EECF244321}">
                <p14:modId xmlns:p14="http://schemas.microsoft.com/office/powerpoint/2010/main" xmlns="" val="2053521220"/>
              </p:ext>
            </p:extLst>
          </p:nvPr>
        </p:nvGraphicFramePr>
        <p:xfrm>
          <a:off x="677918" y="825588"/>
          <a:ext cx="11319640" cy="2430601"/>
        </p:xfrm>
        <a:graphic>
          <a:graphicData uri="http://schemas.openxmlformats.org/drawingml/2006/table">
            <a:tbl>
              <a:tblPr firstRow="1" bandRow="1">
                <a:tableStyleId>{5C22544A-7EE6-4342-B048-85BDC9FD1C3A}</a:tableStyleId>
              </a:tblPr>
              <a:tblGrid>
                <a:gridCol w="2829910"/>
                <a:gridCol w="2829910"/>
                <a:gridCol w="2829910"/>
                <a:gridCol w="2829910"/>
              </a:tblGrid>
              <a:tr h="601801">
                <a:tc>
                  <a:txBody>
                    <a:bodyPr/>
                    <a:lstStyle/>
                    <a:p>
                      <a:pPr algn="ctr"/>
                      <a:r>
                        <a:rPr lang="fr-CA" dirty="0" smtClean="0"/>
                        <a:t>Axe d’intervention</a:t>
                      </a:r>
                      <a:endParaRPr lang="fr-CA" dirty="0"/>
                    </a:p>
                  </a:txBody>
                  <a:tcPr/>
                </a:tc>
                <a:tc>
                  <a:txBody>
                    <a:bodyPr/>
                    <a:lstStyle/>
                    <a:p>
                      <a:pPr algn="ctr"/>
                      <a:r>
                        <a:rPr lang="fr-CA" dirty="0" smtClean="0"/>
                        <a:t>Pays/ Institution</a:t>
                      </a:r>
                      <a:endParaRPr lang="fr-CA" dirty="0"/>
                    </a:p>
                  </a:txBody>
                  <a:tcPr/>
                </a:tc>
                <a:tc>
                  <a:txBody>
                    <a:bodyPr/>
                    <a:lstStyle/>
                    <a:p>
                      <a:pPr algn="ctr"/>
                      <a:r>
                        <a:rPr lang="fr-CA" dirty="0" smtClean="0"/>
                        <a:t>Activité</a:t>
                      </a:r>
                      <a:endParaRPr lang="fr-CA" dirty="0"/>
                    </a:p>
                  </a:txBody>
                  <a:tcPr/>
                </a:tc>
                <a:tc>
                  <a:txBody>
                    <a:bodyPr/>
                    <a:lstStyle/>
                    <a:p>
                      <a:pPr algn="ctr"/>
                      <a:r>
                        <a:rPr lang="fr-CA" dirty="0" smtClean="0"/>
                        <a:t>Résultat escompte</a:t>
                      </a:r>
                      <a:endParaRPr lang="fr-CA" dirty="0"/>
                    </a:p>
                  </a:txBody>
                  <a:tcPr/>
                </a:tc>
              </a:tr>
              <a:tr h="601801">
                <a:tc rowSpan="2">
                  <a:txBody>
                    <a:bodyPr/>
                    <a:lstStyle/>
                    <a:p>
                      <a:pPr algn="ctr"/>
                      <a:r>
                        <a:rPr lang="fr-CA" dirty="0" smtClean="0"/>
                        <a:t>Axe 2: Les comptes nationaux trimestriels</a:t>
                      </a:r>
                      <a:endParaRPr lang="fr-CA" dirty="0"/>
                    </a:p>
                  </a:txBody>
                  <a:tcPr/>
                </a:tc>
                <a:tc>
                  <a:txBody>
                    <a:bodyPr/>
                    <a:lstStyle/>
                    <a:p>
                      <a:pPr algn="ctr"/>
                      <a:r>
                        <a:rPr lang="fr-CA" dirty="0" smtClean="0"/>
                        <a:t>Cameroun</a:t>
                      </a:r>
                      <a:endParaRPr lang="fr-CA" dirty="0"/>
                    </a:p>
                  </a:txBody>
                  <a:tcPr/>
                </a:tc>
                <a:tc>
                  <a:txBody>
                    <a:bodyPr/>
                    <a:lstStyle/>
                    <a:p>
                      <a:pPr algn="ctr"/>
                      <a:r>
                        <a:rPr lang="fr-CA" dirty="0" smtClean="0"/>
                        <a:t>Revue des comptes trimestriels</a:t>
                      </a:r>
                      <a:endParaRPr lang="fr-CA" dirty="0"/>
                    </a:p>
                  </a:txBody>
                  <a:tcPr/>
                </a:tc>
                <a:tc>
                  <a:txBody>
                    <a:bodyPr/>
                    <a:lstStyle/>
                    <a:p>
                      <a:pPr algn="ctr"/>
                      <a:r>
                        <a:rPr lang="fr-CA" dirty="0" smtClean="0"/>
                        <a:t>Confirmation de la </a:t>
                      </a:r>
                      <a:r>
                        <a:rPr lang="fr-CA" dirty="0" smtClean="0"/>
                        <a:t>validité </a:t>
                      </a:r>
                      <a:r>
                        <a:rPr lang="fr-CA" dirty="0" smtClean="0"/>
                        <a:t>des comptes</a:t>
                      </a:r>
                      <a:endParaRPr lang="fr-CA" dirty="0"/>
                    </a:p>
                  </a:txBody>
                  <a:tcPr/>
                </a:tc>
              </a:tr>
              <a:tr h="934727">
                <a:tc vMerge="1">
                  <a:txBody>
                    <a:bodyPr/>
                    <a:lstStyle/>
                    <a:p>
                      <a:endParaRPr lang="fr-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A" dirty="0" smtClean="0"/>
                        <a:t>Gabon</a:t>
                      </a:r>
                    </a:p>
                    <a:p>
                      <a:pPr algn="ctr"/>
                      <a:endParaRPr lang="fr-CA" dirty="0"/>
                    </a:p>
                  </a:txBody>
                  <a:tcPr/>
                </a:tc>
                <a:tc>
                  <a:txBody>
                    <a:bodyPr/>
                    <a:lstStyle/>
                    <a:p>
                      <a:pPr algn="ctr"/>
                      <a:r>
                        <a:rPr lang="fr-CA" dirty="0" smtClean="0"/>
                        <a:t>Formation des cadres de la DGCI et de la DGS</a:t>
                      </a:r>
                      <a:endParaRPr lang="fr-CA" dirty="0"/>
                    </a:p>
                  </a:txBody>
                  <a:tcPr/>
                </a:tc>
                <a:tc>
                  <a:txBody>
                    <a:bodyPr/>
                    <a:lstStyle/>
                    <a:p>
                      <a:pPr algn="ctr"/>
                      <a:r>
                        <a:rPr lang="fr-CA" dirty="0" smtClean="0"/>
                        <a:t>32 cadres formés aux nomenclatures et répertoires d’entreprises</a:t>
                      </a:r>
                      <a:endParaRPr lang="fr-CA" dirty="0"/>
                    </a:p>
                  </a:txBody>
                  <a:tcPr/>
                </a:tc>
              </a:tr>
            </a:tbl>
          </a:graphicData>
        </a:graphic>
      </p:graphicFrame>
      <p:graphicFrame>
        <p:nvGraphicFramePr>
          <p:cNvPr id="9" name="Content Placeholder 3"/>
          <p:cNvGraphicFramePr>
            <a:graphicFrameLocks/>
          </p:cNvGraphicFramePr>
          <p:nvPr>
            <p:extLst>
              <p:ext uri="{D42A27DB-BD31-4B8C-83A1-F6EECF244321}">
                <p14:modId xmlns:p14="http://schemas.microsoft.com/office/powerpoint/2010/main" xmlns="" val="2157869751"/>
              </p:ext>
            </p:extLst>
          </p:nvPr>
        </p:nvGraphicFramePr>
        <p:xfrm>
          <a:off x="646384" y="4104588"/>
          <a:ext cx="11335408" cy="2546003"/>
        </p:xfrm>
        <a:graphic>
          <a:graphicData uri="http://schemas.openxmlformats.org/drawingml/2006/table">
            <a:tbl>
              <a:tblPr firstRow="1" bandRow="1">
                <a:tableStyleId>{5C22544A-7EE6-4342-B048-85BDC9FD1C3A}</a:tableStyleId>
              </a:tblPr>
              <a:tblGrid>
                <a:gridCol w="2833852"/>
                <a:gridCol w="2833852"/>
                <a:gridCol w="2833852"/>
                <a:gridCol w="2833852"/>
              </a:tblGrid>
              <a:tr h="442883">
                <a:tc>
                  <a:txBody>
                    <a:bodyPr/>
                    <a:lstStyle/>
                    <a:p>
                      <a:pPr algn="ctr"/>
                      <a:r>
                        <a:rPr lang="fr-CA" dirty="0" smtClean="0"/>
                        <a:t>Axe d’intervention</a:t>
                      </a:r>
                      <a:endParaRPr lang="fr-CA" dirty="0"/>
                    </a:p>
                  </a:txBody>
                  <a:tcPr/>
                </a:tc>
                <a:tc>
                  <a:txBody>
                    <a:bodyPr/>
                    <a:lstStyle/>
                    <a:p>
                      <a:pPr algn="ctr"/>
                      <a:r>
                        <a:rPr lang="fr-CA" dirty="0" smtClean="0"/>
                        <a:t>Pays/ Institution</a:t>
                      </a:r>
                      <a:endParaRPr lang="fr-CA" dirty="0"/>
                    </a:p>
                  </a:txBody>
                  <a:tcPr/>
                </a:tc>
                <a:tc>
                  <a:txBody>
                    <a:bodyPr/>
                    <a:lstStyle/>
                    <a:p>
                      <a:pPr algn="ctr"/>
                      <a:r>
                        <a:rPr lang="fr-CA" dirty="0" smtClean="0"/>
                        <a:t>Activité</a:t>
                      </a:r>
                      <a:endParaRPr lang="fr-CA" dirty="0"/>
                    </a:p>
                  </a:txBody>
                  <a:tcPr/>
                </a:tc>
                <a:tc>
                  <a:txBody>
                    <a:bodyPr/>
                    <a:lstStyle/>
                    <a:p>
                      <a:pPr algn="ctr"/>
                      <a:r>
                        <a:rPr lang="fr-CA" dirty="0" smtClean="0"/>
                        <a:t>Résultat escompte</a:t>
                      </a:r>
                      <a:endParaRPr lang="fr-CA" dirty="0"/>
                    </a:p>
                  </a:txBody>
                  <a:tcPr/>
                </a:tc>
              </a:tr>
              <a:tr h="1136643">
                <a:tc rowSpan="2">
                  <a:txBody>
                    <a:bodyPr/>
                    <a:lstStyle/>
                    <a:p>
                      <a:pPr algn="ctr"/>
                      <a:r>
                        <a:rPr lang="fr-CA" dirty="0" smtClean="0"/>
                        <a:t>Axe 4: Renforcement des capacités</a:t>
                      </a:r>
                      <a:endParaRPr lang="fr-CA" dirty="0"/>
                    </a:p>
                  </a:txBody>
                  <a:tcPr/>
                </a:tc>
                <a:tc>
                  <a:txBody>
                    <a:bodyPr/>
                    <a:lstStyle/>
                    <a:p>
                      <a:pPr algn="l"/>
                      <a:r>
                        <a:rPr lang="fr-CA" dirty="0" smtClean="0"/>
                        <a:t>Tous les pays membres</a:t>
                      </a:r>
                      <a:endParaRPr lang="fr-CA" dirty="0"/>
                    </a:p>
                  </a:txBody>
                  <a:tcPr/>
                </a:tc>
                <a:tc>
                  <a:txBody>
                    <a:bodyPr/>
                    <a:lstStyle/>
                    <a:p>
                      <a:pPr algn="l"/>
                      <a:r>
                        <a:rPr lang="fr-CA" dirty="0" smtClean="0"/>
                        <a:t>Séminaire  sur l’utilisation de la version SCN 2008 de l’outil ERETES</a:t>
                      </a:r>
                      <a:endParaRPr lang="fr-CA" dirty="0"/>
                    </a:p>
                  </a:txBody>
                  <a:tcPr/>
                </a:tc>
                <a:tc>
                  <a:txBody>
                    <a:bodyPr/>
                    <a:lstStyle/>
                    <a:p>
                      <a:pPr algn="l"/>
                      <a:r>
                        <a:rPr lang="fr-CA" dirty="0" smtClean="0"/>
                        <a:t>Une vingtaine de personnes formées</a:t>
                      </a:r>
                      <a:endParaRPr lang="fr-CA" dirty="0"/>
                    </a:p>
                  </a:txBody>
                  <a:tcPr/>
                </a:tc>
              </a:tr>
              <a:tr h="874341">
                <a:tc vMerge="1">
                  <a:txBody>
                    <a:bodyPr/>
                    <a:lstStyle/>
                    <a:p>
                      <a:endParaRPr lang="fr-C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dirty="0" smtClean="0"/>
                        <a:t>Tous les pays membres</a:t>
                      </a:r>
                    </a:p>
                    <a:p>
                      <a:pPr algn="l"/>
                      <a:endParaRPr lang="fr-CA" dirty="0"/>
                    </a:p>
                  </a:txBody>
                  <a:tcPr/>
                </a:tc>
                <a:tc>
                  <a:txBody>
                    <a:bodyPr/>
                    <a:lstStyle/>
                    <a:p>
                      <a:pPr algn="l"/>
                      <a:r>
                        <a:rPr lang="fr-CA" dirty="0" smtClean="0"/>
                        <a:t>Séminaire atelier sur les métadonnées de comptabilité nationale </a:t>
                      </a:r>
                      <a:endParaRPr lang="fr-CA" dirty="0"/>
                    </a:p>
                  </a:txBody>
                  <a:tcPr/>
                </a:tc>
                <a:tc>
                  <a:txBody>
                    <a:bodyPr/>
                    <a:lstStyle/>
                    <a:p>
                      <a:pPr algn="l"/>
                      <a:r>
                        <a:rPr lang="fr-CA" dirty="0" smtClean="0"/>
                        <a:t>A venir (1</a:t>
                      </a:r>
                      <a:r>
                        <a:rPr lang="fr-CA" baseline="30000" dirty="0" smtClean="0"/>
                        <a:t>er</a:t>
                      </a:r>
                      <a:r>
                        <a:rPr lang="fr-CA" dirty="0" smtClean="0"/>
                        <a:t> trimestre 2014)</a:t>
                      </a:r>
                      <a:endParaRPr lang="fr-CA" dirty="0" smtClean="0"/>
                    </a:p>
                    <a:p>
                      <a:pPr algn="ctr"/>
                      <a:endParaRPr lang="fr-CA" dirty="0"/>
                    </a:p>
                  </a:txBody>
                  <a:tcPr/>
                </a:tc>
              </a:tr>
            </a:tbl>
          </a:graphicData>
        </a:graphic>
      </p:graphicFrame>
    </p:spTree>
    <p:extLst>
      <p:ext uri="{BB962C8B-B14F-4D97-AF65-F5344CB8AC3E}">
        <p14:creationId xmlns:p14="http://schemas.microsoft.com/office/powerpoint/2010/main" xmlns="" val="68379119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65126"/>
            <a:ext cx="10515600" cy="643867"/>
          </a:xfrm>
        </p:spPr>
        <p:txBody>
          <a:bodyPr>
            <a:normAutofit fontScale="90000"/>
          </a:bodyPr>
          <a:lstStyle/>
          <a:p>
            <a:pPr algn="ctr"/>
            <a:r>
              <a:rPr lang="fr-CA" dirty="0" smtClean="0"/>
              <a:t>Quelques constats</a:t>
            </a:r>
            <a:endParaRPr lang="fr-CA" dirty="0"/>
          </a:p>
        </p:txBody>
      </p:sp>
      <p:pic>
        <p:nvPicPr>
          <p:cNvPr id="2053" name="Picture 5"/>
          <p:cNvPicPr>
            <a:picLocks noChangeAspect="1" noChangeArrowheads="1"/>
          </p:cNvPicPr>
          <p:nvPr/>
        </p:nvPicPr>
        <p:blipFill>
          <a:blip r:embed="rId2" cstate="print"/>
          <a:srcRect/>
          <a:stretch>
            <a:fillRect/>
          </a:stretch>
        </p:blipFill>
        <p:spPr bwMode="auto">
          <a:xfrm>
            <a:off x="756745" y="1529254"/>
            <a:ext cx="11087593" cy="4814395"/>
          </a:xfrm>
          <a:prstGeom prst="rect">
            <a:avLst/>
          </a:prstGeom>
          <a:noFill/>
          <a:ln w="9525">
            <a:noFill/>
            <a:miter lim="800000"/>
            <a:headEnd/>
            <a:tailEnd/>
          </a:ln>
        </p:spPr>
      </p:pic>
    </p:spTree>
    <p:extLst>
      <p:ext uri="{BB962C8B-B14F-4D97-AF65-F5344CB8AC3E}">
        <p14:creationId xmlns:p14="http://schemas.microsoft.com/office/powerpoint/2010/main" xmlns="" val="24799214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65126"/>
            <a:ext cx="10515600" cy="643867"/>
          </a:xfrm>
        </p:spPr>
        <p:txBody>
          <a:bodyPr>
            <a:normAutofit fontScale="90000"/>
          </a:bodyPr>
          <a:lstStyle/>
          <a:p>
            <a:pPr algn="ctr"/>
            <a:r>
              <a:rPr lang="fr-CA" dirty="0" smtClean="0"/>
              <a:t>Quelques constats</a:t>
            </a:r>
            <a:endParaRPr lang="fr-CA" dirty="0"/>
          </a:p>
        </p:txBody>
      </p:sp>
      <p:pic>
        <p:nvPicPr>
          <p:cNvPr id="3074" name="Picture 2"/>
          <p:cNvPicPr>
            <a:picLocks noChangeAspect="1" noChangeArrowheads="1"/>
          </p:cNvPicPr>
          <p:nvPr/>
        </p:nvPicPr>
        <p:blipFill>
          <a:blip r:embed="rId2" cstate="print"/>
          <a:srcRect/>
          <a:stretch>
            <a:fillRect/>
          </a:stretch>
        </p:blipFill>
        <p:spPr bwMode="auto">
          <a:xfrm>
            <a:off x="1198179" y="1103586"/>
            <a:ext cx="10058400" cy="5182914"/>
          </a:xfrm>
          <a:prstGeom prst="rect">
            <a:avLst/>
          </a:prstGeom>
          <a:noFill/>
          <a:ln w="9525">
            <a:noFill/>
            <a:miter lim="800000"/>
            <a:headEnd/>
            <a:tailEnd/>
          </a:ln>
        </p:spPr>
      </p:pic>
    </p:spTree>
    <p:extLst>
      <p:ext uri="{BB962C8B-B14F-4D97-AF65-F5344CB8AC3E}">
        <p14:creationId xmlns:p14="http://schemas.microsoft.com/office/powerpoint/2010/main" xmlns="" val="24799214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Presentation level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tx2">
              <a:lumMod val="20000"/>
              <a:lumOff val="80000"/>
            </a:schemeClr>
          </a:solidFill>
        </a:ln>
      </a:spPr>
      <a:bodyPr wrap="none" rtlCol="0">
        <a:spAutoFit/>
      </a:bodyPr>
      <a:lstStyle>
        <a:defPPr>
          <a:defRPr dirty="0" err="1" smtClean="0">
            <a:ln>
              <a:solidFill>
                <a:schemeClr val="accent1">
                  <a:lumMod val="20000"/>
                  <a:lumOff val="80000"/>
                </a:schemeClr>
              </a:solidFill>
            </a:ln>
          </a:defRPr>
        </a:defPPr>
      </a:lstStyle>
    </a:txDef>
  </a:objectDefaults>
  <a:extraClrSchemeLst/>
  <a:extLst>
    <a:ext uri="{05A4C25C-085E-4340-85A3-A5531E510DB2}">
      <thm15:themeFamily xmlns:thm15="http://schemas.microsoft.com/office/thememl/2012/main" xmlns="" name="Presentation level design" id="{00E2FDB5-77A3-416C-8232-A2B8AB0B9A01}" vid="{6E3E8A63-E899-4F92-AFE5-C80B3CCFC0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63AA760-FEA7-44E2-BB85-0893DB8CD7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 design slides (Level design)</Template>
  <TotalTime>0</TotalTime>
  <Words>720</Words>
  <Application>Microsoft Office PowerPoint</Application>
  <PresentationFormat>Custom</PresentationFormat>
  <Paragraphs>125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Presentation level design</vt:lpstr>
      <vt:lpstr>Secteur réel</vt:lpstr>
      <vt:lpstr>RBM – Secteur réel</vt:lpstr>
      <vt:lpstr>Axes d’intervention</vt:lpstr>
      <vt:lpstr>Programme d’activités FY14: Axe 1</vt:lpstr>
      <vt:lpstr>Programme d’activités: Axe 2</vt:lpstr>
      <vt:lpstr>Rapport d’activités: Axe 1 (octobre 2013)</vt:lpstr>
      <vt:lpstr>Rapport d’activités: Axe 2</vt:lpstr>
      <vt:lpstr>Quelques constats</vt:lpstr>
      <vt:lpstr>Quelques constats</vt:lpstr>
      <vt:lpstr>Quelques constats</vt:lpstr>
      <vt:lpstr>Voies possibles de sortie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2013-03-10T20:52:36Z</dcterms:created>
  <dcterms:modified xsi:type="dcterms:W3CDTF">2013-10-10T07:16:47Z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TC034605409991</vt:lpwstr>
  </property>
  <property fmtid="{D5CDD505-2E9C-101B-9397-08002B2CF9AE}" pid="3" name="_AdHocReviewCycleID">
    <vt:i4>-1522343179</vt:i4>
  </property>
  <property fmtid="{D5CDD505-2E9C-101B-9397-08002B2CF9AE}" pid="4" name="_NewReviewCycle">
    <vt:lpwstr/>
  </property>
  <property fmtid="{D5CDD505-2E9C-101B-9397-08002B2CF9AE}" pid="5" name="_PreviousAdHocReviewCycleID">
    <vt:i4>-299929129</vt:i4>
  </property>
</Properties>
</file>