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sldIdLst>
    <p:sldId id="318" r:id="rId2"/>
    <p:sldId id="340" r:id="rId3"/>
    <p:sldId id="397" r:id="rId4"/>
    <p:sldId id="398" r:id="rId5"/>
    <p:sldId id="399" r:id="rId6"/>
    <p:sldId id="400" r:id="rId7"/>
    <p:sldId id="401" r:id="rId8"/>
    <p:sldId id="403" r:id="rId9"/>
    <p:sldId id="404" r:id="rId10"/>
    <p:sldId id="362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FFCC"/>
    </p:penClr>
  </p:showPr>
  <p:clrMru>
    <a:srgbClr val="0000FF"/>
    <a:srgbClr val="008000"/>
    <a:srgbClr val="FF0000"/>
    <a:srgbClr val="CCFFCC"/>
    <a:srgbClr val="FF9900"/>
    <a:srgbClr val="00CC66"/>
    <a:srgbClr val="33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0" autoAdjust="0"/>
  </p:normalViewPr>
  <p:slideViewPr>
    <p:cSldViewPr>
      <p:cViewPr varScale="1">
        <p:scale>
          <a:sx n="59" d="100"/>
          <a:sy n="59" d="100"/>
        </p:scale>
        <p:origin x="-1368" y="-78"/>
      </p:cViewPr>
      <p:guideLst>
        <p:guide orient="horz" pos="4292"/>
        <p:guide pos="5738"/>
      </p:guideLst>
    </p:cSldViewPr>
  </p:slideViewPr>
  <p:outlineViewPr>
    <p:cViewPr>
      <p:scale>
        <a:sx n="33" d="100"/>
        <a:sy n="33" d="100"/>
      </p:scale>
      <p:origin x="0" y="4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7027D4-B725-43D8-949B-C0790D0678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4328D-1648-498D-AA6B-9A97DFCC5AA1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027D4-B725-43D8-949B-C0790D06780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08CC4-0FF2-4844-B0EB-6D3558FFC01C}" type="slidenum">
              <a:rPr lang="fr-FR"/>
              <a:pPr/>
              <a:t>10</a:t>
            </a:fld>
            <a:endParaRPr lang="fr-FR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04800"/>
            <a:ext cx="19399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5805264"/>
            <a:ext cx="8353052" cy="5619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fr-FR" sz="1800" dirty="0" smtClean="0">
                <a:latin typeface="Arial" pitchFamily="34" charset="0"/>
                <a:cs typeface="Arial" pitchFamily="34" charset="0"/>
              </a:rPr>
              <a:t>Ibrahima SORY</a:t>
            </a:r>
            <a:r>
              <a:rPr lang="fr-FR" sz="18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800" b="0" dirty="0" smtClean="0">
                <a:latin typeface="Arial" pitchFamily="34" charset="0"/>
                <a:cs typeface="Arial" pitchFamily="34" charset="0"/>
              </a:rPr>
            </a:br>
            <a:r>
              <a:rPr lang="fr-FR" sz="1800" dirty="0" smtClean="0">
                <a:latin typeface="Arial" pitchFamily="34" charset="0"/>
                <a:cs typeface="Arial" pitchFamily="34" charset="0"/>
              </a:rPr>
              <a:t> Expert en comptabilité nationale  AFRISTAT</a:t>
            </a:r>
            <a:endParaRPr lang="fr-FR" sz="1800" b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0" y="46434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0" y="1844824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fr-FR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MISE EN ŒUVRE DU SCN 2008</a:t>
            </a: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---------------</a:t>
            </a: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Situation dans les Etats et perspectives</a:t>
            </a:r>
            <a:endParaRPr lang="fr-FR" b="1" dirty="0"/>
          </a:p>
        </p:txBody>
      </p:sp>
      <p:pic>
        <p:nvPicPr>
          <p:cNvPr id="78849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                                                                                                   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2195736" y="319154"/>
            <a:ext cx="5040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fr-FR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SEMINAIRE SUR LES COMPTES NATIONAUX</a:t>
            </a:r>
          </a:p>
          <a:p>
            <a:pPr lvl="0" algn="ctr" eaLnBrk="0" hangingPunct="0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fr-FR" b="1" dirty="0" smtClean="0">
                <a:solidFill>
                  <a:srgbClr val="00000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Bamako, du 09 au 13 octobre 2017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14398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MERCI POUR VOTRE ATTENTION!</a:t>
            </a:r>
          </a:p>
        </p:txBody>
      </p:sp>
      <p:pic>
        <p:nvPicPr>
          <p:cNvPr id="3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  <p:bldP spid="103427" grpId="1" build="p"/>
      <p:bldP spid="103427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4464496" cy="1210146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latin typeface="Arial" pitchFamily="34" charset="0"/>
                <a:cs typeface="Arial" pitchFamily="34" charset="0"/>
              </a:rPr>
              <a:t>PLAN DE L’EXPOSE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772816"/>
            <a:ext cx="8229600" cy="435334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Rappel des étapes de mise en œuvre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Situation d’ensemble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Situation spécifique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Perspectives</a:t>
            </a:r>
          </a:p>
          <a:p>
            <a:pPr marL="514350" indent="-514350" eaLnBrk="1" hangingPunct="1">
              <a:buFontTx/>
              <a:buAutoNum type="arabicPeriod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392488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1. Etapes de mise en œuvre du SCN 2008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Stratégie basée sur une mise en œuvre progressive des six (6) étapes d’obtention des agrégats avec trois (3) niveaux de couvertures:</a:t>
            </a:r>
          </a:p>
          <a:p>
            <a:pPr marL="514350" indent="295275" eaLnBrk="1" hangingPunct="1"/>
            <a:r>
              <a:rPr lang="fr-CA" dirty="0" smtClean="0">
                <a:latin typeface="Arial" pitchFamily="34" charset="0"/>
                <a:cs typeface="Arial" pitchFamily="34" charset="0"/>
              </a:rPr>
              <a:t>Exigence minimum (</a:t>
            </a:r>
            <a:r>
              <a:rPr lang="fr-CA" dirty="0" err="1" smtClean="0">
                <a:latin typeface="Arial" pitchFamily="34" charset="0"/>
                <a:cs typeface="Arial" pitchFamily="34" charset="0"/>
              </a:rPr>
              <a:t>Etapes</a:t>
            </a:r>
            <a:r>
              <a:rPr lang="fr-CA" dirty="0" smtClean="0">
                <a:latin typeface="Arial" pitchFamily="34" charset="0"/>
                <a:cs typeface="Arial" pitchFamily="34" charset="0"/>
              </a:rPr>
              <a:t> 1 à 4)</a:t>
            </a:r>
          </a:p>
          <a:p>
            <a:pPr marL="514350" indent="295275" eaLnBrk="1" hangingPunct="1"/>
            <a:r>
              <a:rPr lang="fr-FR" dirty="0" smtClean="0">
                <a:latin typeface="Arial" pitchFamily="34" charset="0"/>
                <a:cs typeface="Arial" pitchFamily="34" charset="0"/>
              </a:rPr>
              <a:t>Recommandés (Etapes 5 et 6)</a:t>
            </a:r>
          </a:p>
          <a:p>
            <a:pPr marL="514350" indent="295275" eaLnBrk="1" hangingPunct="1"/>
            <a:r>
              <a:rPr lang="fr-FR" dirty="0" smtClean="0">
                <a:latin typeface="Arial" pitchFamily="34" charset="0"/>
                <a:cs typeface="Arial" pitchFamily="34" charset="0"/>
              </a:rPr>
              <a:t>Souhaitables</a:t>
            </a:r>
          </a:p>
          <a:p>
            <a:pPr marL="514350" indent="-514350" eaLnBrk="1" hangingPunct="1"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	Nouveauté: Production des CNT</a:t>
            </a:r>
          </a:p>
          <a:p>
            <a:pPr marL="514350" indent="-514350" eaLnBrk="1" hangingPunct="1">
              <a:buNone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1. Etapes de mise en œuvre du SCN 2008 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None/>
            </a:pPr>
            <a:r>
              <a:rPr lang="fr-CA" sz="3000" dirty="0" smtClean="0">
                <a:latin typeface="Arial" pitchFamily="34" charset="0"/>
                <a:cs typeface="Arial" pitchFamily="34" charset="0"/>
              </a:rPr>
              <a:t>Étape 1. Indicateurs de base du PIB</a:t>
            </a:r>
            <a:endParaRPr lang="fr-FR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CA" sz="3000" dirty="0" smtClean="0">
                <a:latin typeface="Arial" pitchFamily="34" charset="0"/>
                <a:cs typeface="Arial" pitchFamily="34" charset="0"/>
              </a:rPr>
              <a:t>Étape 2. Revenu national brut et autres indicateurs primaires /CNT/Comptes régionaux/Comptes satellites pour l’environnement et autres/Analyse d’entrées-sorties</a:t>
            </a:r>
          </a:p>
          <a:p>
            <a:pPr>
              <a:buNone/>
            </a:pPr>
            <a:r>
              <a:rPr lang="fr-CA" sz="3000" dirty="0" smtClean="0">
                <a:latin typeface="Arial" pitchFamily="34" charset="0"/>
                <a:cs typeface="Arial" pitchFamily="34" charset="0"/>
              </a:rPr>
              <a:t>Étape 3. Comptes des secteurs institutionnels : premier stade : Compte APU</a:t>
            </a:r>
            <a:endParaRPr lang="fr-FR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fr-CA" sz="3000" dirty="0" smtClean="0">
                <a:latin typeface="Arial" pitchFamily="34" charset="0"/>
                <a:cs typeface="Arial" pitchFamily="34" charset="0"/>
              </a:rPr>
              <a:t>Étape 4. Comptes des secteurs institutionnels : stade intermédiaire 1 : Compte de capital</a:t>
            </a:r>
            <a:endParaRPr lang="fr-FR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C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None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1. Etapes de mise en œuvre du SCN 2008 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Étape 5. Comptes des secteurs institutionnels : stade intermédiaire 2 : comptes financiers</a:t>
            </a:r>
          </a:p>
          <a:p>
            <a:pPr>
              <a:buNone/>
            </a:pPr>
            <a:r>
              <a:rPr lang="fr-CA" dirty="0" smtClean="0">
                <a:latin typeface="Arial" pitchFamily="34" charset="0"/>
                <a:cs typeface="Arial" pitchFamily="34" charset="0"/>
              </a:rPr>
              <a:t>Étape 6. Comptes des secteurs institutionnels : stade final : comptes de patrimoine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None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1. Etapes de mise en œuvre du SCN 2008 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fr-FR" sz="3000" b="1" dirty="0" smtClean="0">
                <a:latin typeface="Arial" pitchFamily="34" charset="0"/>
                <a:cs typeface="Arial" pitchFamily="34" charset="0"/>
              </a:rPr>
              <a:t>Exigence minimum 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indique, le cas échéant, un champ d’application suffisant du SCN 2008 (Etape 1 à 4). </a:t>
            </a:r>
          </a:p>
          <a:p>
            <a:pPr>
              <a:buNone/>
            </a:pPr>
            <a:r>
              <a:rPr lang="fr-FR" sz="3000" b="1" dirty="0" smtClean="0">
                <a:latin typeface="Arial" pitchFamily="34" charset="0"/>
                <a:cs typeface="Arial" pitchFamily="34" charset="0"/>
              </a:rPr>
              <a:t>Recommandés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 : tableaux dont la compilation est recommandée pour tous les pays (Etape 5 et 6). </a:t>
            </a:r>
          </a:p>
          <a:p>
            <a:pPr>
              <a:buNone/>
            </a:pPr>
            <a:r>
              <a:rPr lang="fr-FR" sz="3000" b="1" dirty="0" smtClean="0">
                <a:latin typeface="Arial" pitchFamily="34" charset="0"/>
                <a:cs typeface="Arial" pitchFamily="34" charset="0"/>
              </a:rPr>
              <a:t>Souhaitables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 : statistiques utiles qui devraient être élaborées dans la mesure du possible (TRE trimestriel, comptes financiers trimestriel, etc.)</a:t>
            </a:r>
          </a:p>
          <a:p>
            <a:pPr marL="514350" indent="-514350" eaLnBrk="1" hangingPunct="1">
              <a:buNone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2. Situation d’ensemble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Tx/>
              <a:buChar char="-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Poursuite des travaux selon le SCN 1993 (phase transitoire);</a:t>
            </a:r>
          </a:p>
          <a:p>
            <a:pPr marL="514350" indent="-514350" eaLnBrk="1" hangingPunct="1">
              <a:buFontTx/>
              <a:buChar char="-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Travaux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de migration entrepris par la grande majorité des Etats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(de l’élaboration des stratégies et plans d’action à la diffusion des agrégats produits selon le SCN 2008)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514350" indent="-514350" eaLnBrk="1" hangingPunct="1">
              <a:buFontTx/>
              <a:buChar char="-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Choix de l’année de base: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2005 et 2012-2018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14400" lvl="1" indent="-514350" eaLnBrk="1" hangingPunct="1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3. Situation spécifique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14400" lvl="1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Date de démarrage des travaux de migration:</a:t>
            </a:r>
          </a:p>
          <a:p>
            <a:pPr marL="1314450" lvl="2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2009-2010: Cameroun et Maroc;</a:t>
            </a:r>
          </a:p>
          <a:p>
            <a:pPr marL="1314450" lvl="2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2015-2016: majorité des pays (processus en cours);</a:t>
            </a:r>
          </a:p>
          <a:p>
            <a:pPr marL="1314450" lvl="2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2018-2020: Sao Tomé, Guinée Equatoriale, Comores (capacités à renforcer)</a:t>
            </a:r>
          </a:p>
          <a:p>
            <a:pPr marL="914400" lvl="1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Pays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disposant déjà des comptes de l’année de base (et plus): 3 Etats membres (Cameroun, Djibouti et Sénégal) et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1 Etat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non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membre (Maroc)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.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1314450" lvl="2" indent="-514350" eaLnBrk="1" hangingPunct="1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 eaLnBrk="1" hangingPunct="1">
              <a:buFontTx/>
              <a:buChar char="-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1282154"/>
          </a:xfrm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 Perspectives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50728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14400" lvl="1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Poursuite des travaux 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migration: comptes définitifs et provisoires;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Travaux de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retropolation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14400" lvl="1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Comptes nationaux trimestriels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;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914400" lvl="1" indent="-514350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Extensions pour les pays avancés: comptes financiers, comptes de patrimoines, comptes régionaux,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(Cameroun, Maroc).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Résultat de recherche d'images pour &quot;logo de la bad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5618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d_AFRISTAT_vi (1)">
  <a:themeElements>
    <a:clrScheme name="fond_AFRISTAT_vi (1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T_vi (1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T_vi (1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T_vi (1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21741</TotalTime>
  <Words>323</Words>
  <Application>Microsoft Office PowerPoint</Application>
  <PresentationFormat>Affichage à l'écran (4:3)</PresentationFormat>
  <Paragraphs>58</Paragraphs>
  <Slides>10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fond_AFRISTAT_vi (1)</vt:lpstr>
      <vt:lpstr>Ibrahima SORY  Expert en comptabilité nationale  AFRISTAT</vt:lpstr>
      <vt:lpstr>   PLAN DE L’EXPOSE  </vt:lpstr>
      <vt:lpstr>1. Etapes de mise en œuvre du SCN 2008     </vt:lpstr>
      <vt:lpstr>1. Etapes de mise en œuvre du SCN 2008      </vt:lpstr>
      <vt:lpstr>1. Etapes de mise en œuvre du SCN 2008      </vt:lpstr>
      <vt:lpstr>1. Etapes de mise en œuvre du SCN 2008      </vt:lpstr>
      <vt:lpstr>2. Situation d’ensemble     </vt:lpstr>
      <vt:lpstr>3. Situation spécifique     </vt:lpstr>
      <vt:lpstr>4. Perspectives     </vt:lpstr>
      <vt:lpstr>Diapositive 10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indicateurs avancés de la conjoncture économique</dc:title>
  <dc:creator>x</dc:creator>
  <cp:lastModifiedBy>DELL</cp:lastModifiedBy>
  <cp:revision>731</cp:revision>
  <dcterms:created xsi:type="dcterms:W3CDTF">2006-10-09T21:51:10Z</dcterms:created>
  <dcterms:modified xsi:type="dcterms:W3CDTF">2017-10-08T22:08:54Z</dcterms:modified>
</cp:coreProperties>
</file>