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3" r:id="rId4"/>
    <p:sldId id="278" r:id="rId5"/>
    <p:sldId id="267" r:id="rId6"/>
    <p:sldId id="279" r:id="rId7"/>
    <p:sldId id="268" r:id="rId8"/>
    <p:sldId id="280" r:id="rId9"/>
    <p:sldId id="281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84" d="100"/>
          <a:sy n="84" d="100"/>
        </p:scale>
        <p:origin x="140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+mn-lt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Bon</c:v>
                </c:pt>
                <c:pt idx="1">
                  <c:v>Médiocre</c:v>
                </c:pt>
                <c:pt idx="2">
                  <c:v>Mauvais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0.85000000000000064</c:v>
                </c:pt>
                <c:pt idx="1">
                  <c:v>8.0000000000000127E-2</c:v>
                </c:pt>
                <c:pt idx="2">
                  <c:v>7.0000000000000034E-2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>
            <a:defRPr sz="1400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789270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806002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252421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976349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8276918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2776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412497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94899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64142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476958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887608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65638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107250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634156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877985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88200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276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du Cameroun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114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52400" y="4637782"/>
            <a:ext cx="8991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600" dirty="0">
                <a:latin typeface="Calibri" pitchFamily="34" charset="0"/>
              </a:rPr>
              <a:t>Par : </a:t>
            </a:r>
            <a:endParaRPr lang="fr-FR" altLang="fr-FR" sz="1600" dirty="0" smtClean="0">
              <a:latin typeface="Calibri" pitchFamily="34" charset="0"/>
            </a:endParaRPr>
          </a:p>
          <a:p>
            <a:r>
              <a:rPr lang="fr-FR" altLang="fr-FR" b="1" dirty="0" smtClean="0">
                <a:latin typeface="Calibri" pitchFamily="34" charset="0"/>
              </a:rPr>
              <a:t>M. SIKUBE TAKAMGNO Célestin</a:t>
            </a:r>
            <a:r>
              <a:rPr lang="fr-FR" altLang="fr-FR" sz="1600" dirty="0" smtClean="0">
                <a:latin typeface="Calibri" pitchFamily="34" charset="0"/>
              </a:rPr>
              <a:t>, </a:t>
            </a:r>
            <a:r>
              <a:rPr lang="fr-FR" altLang="fr-FR" sz="1400" b="1" i="1" dirty="0" smtClean="0">
                <a:latin typeface="Calibri" pitchFamily="34" charset="0"/>
              </a:rPr>
              <a:t>Cadre à la Cellule </a:t>
            </a:r>
            <a:r>
              <a:rPr lang="fr-FR" altLang="fr-FR" sz="1400" b="1" i="1" dirty="0">
                <a:latin typeface="Calibri" pitchFamily="34" charset="0"/>
              </a:rPr>
              <a:t>des Comptes provisoires et des comptes </a:t>
            </a:r>
            <a:r>
              <a:rPr lang="fr-FR" altLang="fr-FR" sz="1400" b="1" i="1" dirty="0" smtClean="0">
                <a:latin typeface="Calibri" pitchFamily="34" charset="0"/>
              </a:rPr>
              <a:t>trimestriels</a:t>
            </a:r>
            <a:endParaRPr lang="fr-FR" altLang="fr-FR" sz="1400" b="1" i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Ressources humaines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56346"/>
              </p:ext>
            </p:extLst>
          </p:nvPr>
        </p:nvGraphicFramePr>
        <p:xfrm>
          <a:off x="457200" y="1371600"/>
          <a:ext cx="8208912" cy="4642245"/>
        </p:xfrm>
        <a:graphic>
          <a:graphicData uri="http://schemas.openxmlformats.org/drawingml/2006/table">
            <a:tbl>
              <a:tblPr/>
              <a:tblGrid>
                <a:gridCol w="1807467"/>
                <a:gridCol w="712813"/>
                <a:gridCol w="1584176"/>
                <a:gridCol w="792088"/>
                <a:gridCol w="1512168"/>
                <a:gridCol w="1800200"/>
              </a:tblGrid>
              <a:tr h="29550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58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Fournit les statistiques du commerce extérieur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Fournit l’IPI du secteur secondaire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Fournit l’IPC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supérieur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Fournit les indicateurs des secteurs primaire et tertiaire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5. Comite des CNT (actuel ou en perspective)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24929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Texte de création </a:t>
            </a:r>
            <a:r>
              <a:rPr lang="fr-FR" altLang="fr-FR" dirty="0" smtClean="0">
                <a:latin typeface="Calibri" pitchFamily="34" charset="0"/>
              </a:rPr>
              <a:t>disponible : oui (Décision du DG/INS)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Liste des administrations représentées</a:t>
            </a:r>
            <a:r>
              <a:rPr lang="fr-FR" altLang="fr-FR" dirty="0" smtClean="0">
                <a:latin typeface="Calibri" pitchFamily="34" charset="0"/>
              </a:rPr>
              <a:t>: (BEAC, MINADER, MINEPIA, MINFI, MINEPAT, ART, INS, MINFOF)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Fréquence des rencontres</a:t>
            </a:r>
            <a:r>
              <a:rPr lang="fr-FR" altLang="fr-FR" dirty="0" smtClean="0">
                <a:latin typeface="Calibri" pitchFamily="34" charset="0"/>
              </a:rPr>
              <a:t>: 1 à 2 fois par mois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Thèmes (potentiels) inscrits à l’ordre du jour</a:t>
            </a:r>
            <a:r>
              <a:rPr lang="fr-FR" altLang="fr-FR" dirty="0" smtClean="0">
                <a:latin typeface="Calibri" pitchFamily="34" charset="0"/>
              </a:rPr>
              <a:t>: Mise en place d’une méthodologie des CNT, dispositif de collecte des indicateurs, validation des résultats des CNT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6. Moyens financiers </a:t>
            </a:r>
            <a:r>
              <a:rPr lang="fr-FR" altLang="fr-FR" sz="1100" dirty="0" smtClean="0">
                <a:latin typeface="Calibri" pitchFamily="34" charset="0"/>
              </a:rPr>
              <a:t>(millions de F CFA)</a:t>
            </a:r>
            <a:endParaRPr lang="en-US" altLang="fr-FR" sz="11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833415"/>
              </p:ext>
            </p:extLst>
          </p:nvPr>
        </p:nvGraphicFramePr>
        <p:xfrm>
          <a:off x="457200" y="1171433"/>
          <a:ext cx="7715199" cy="4869636"/>
        </p:xfrm>
        <a:graphic>
          <a:graphicData uri="http://schemas.openxmlformats.org/drawingml/2006/table">
            <a:tbl>
              <a:tblPr/>
              <a:tblGrid>
                <a:gridCol w="1812883"/>
                <a:gridCol w="1006517"/>
                <a:gridCol w="1133073"/>
                <a:gridCol w="810399"/>
                <a:gridCol w="1698085"/>
                <a:gridCol w="1254242"/>
              </a:tblGrid>
              <a:tr h="22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Disponibles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Souhaités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37205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anose="020F0502020204030204" pitchFamily="34" charset="0"/>
                        </a:rPr>
                        <a:t>Budget disponible pour la collecte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55 millions </a:t>
                      </a:r>
                      <a:r>
                        <a:rPr kumimoji="0" lang="fr-CM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y.c</a:t>
                      </a: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Equipements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1ere année du projet (2010)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disponible pour le comite des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15 millions  indemnités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1ere année du projet (2010)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Salaire  annuel moyen par cadre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Primes versés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Voyages d’études (nombre de participants et budget)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 à Tunis (5 millions)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1ere année du projet (2010)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 séminaire/atelier (nombre de séminaires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 (20 millions)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1ere année du projet (2010)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des retraites (nombre de retraites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nationaux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19860"/>
              </p:ext>
            </p:extLst>
          </p:nvPr>
        </p:nvGraphicFramePr>
        <p:xfrm>
          <a:off x="381000" y="1371600"/>
          <a:ext cx="8305800" cy="48851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62600"/>
                <a:gridCol w="1752600"/>
                <a:gridCol w="990600"/>
              </a:tblGrid>
              <a:tr h="676624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CM" sz="2000" dirty="0" smtClean="0">
                          <a:solidFill>
                            <a:schemeClr val="tx1"/>
                          </a:solidFill>
                        </a:rPr>
                        <a:t>Année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</a:tr>
              <a:tr h="617790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1- Revue de la littérature des méthodologies existantes des CNT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3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2010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17790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2- Séminaire régional sur les CNT (Douala, mai 2010)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2010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17790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3- Mise en place</a:t>
                      </a:r>
                      <a:r>
                        <a:rPr lang="fr-CM" sz="1800" baseline="0" dirty="0" smtClean="0"/>
                        <a:t> de la maquette des CNT (avec assistance technique d’AFRITAC Centre)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6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2010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53034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4- Amélioration de la maquette</a:t>
                      </a:r>
                      <a:r>
                        <a:rPr lang="fr-CM" sz="1800" baseline="0" dirty="0" smtClean="0"/>
                        <a:t> (optique production et tests)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Une</a:t>
                      </a:r>
                      <a:r>
                        <a:rPr lang="fr-CM" sz="1800" baseline="0" dirty="0" smtClean="0"/>
                        <a:t> année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2011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53034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5- Mise en œuvre de la maquette -</a:t>
                      </a:r>
                      <a:r>
                        <a:rPr lang="fr-CM" sz="1800" baseline="0" dirty="0" smtClean="0"/>
                        <a:t> </a:t>
                      </a:r>
                      <a:r>
                        <a:rPr lang="fr-CM" sz="1800" dirty="0" smtClean="0"/>
                        <a:t>optique dépense du PIB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800" dirty="0" smtClean="0"/>
                        <a:t>Une</a:t>
                      </a:r>
                      <a:r>
                        <a:rPr lang="fr-CM" sz="1800" baseline="0" dirty="0" smtClean="0"/>
                        <a:t> année</a:t>
                      </a:r>
                      <a:endParaRPr lang="fr-FR" sz="1800" dirty="0" smtClean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2011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53034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6-  Poursuite des travaux  (optique production et dépense)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Une</a:t>
                      </a:r>
                      <a:r>
                        <a:rPr lang="fr-CM" sz="1800" baseline="0" dirty="0" smtClean="0"/>
                        <a:t> année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2012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53034">
                <a:tc>
                  <a:txBody>
                    <a:bodyPr/>
                    <a:lstStyle/>
                    <a:p>
                      <a:r>
                        <a:rPr lang="fr-CM" sz="1800" dirty="0" smtClean="0"/>
                        <a:t>7- Publication des CNT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Une</a:t>
                      </a:r>
                      <a:r>
                        <a:rPr lang="fr-CM" sz="1800" baseline="0" dirty="0" smtClean="0"/>
                        <a:t> année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M" sz="1800" dirty="0" smtClean="0"/>
                        <a:t>2012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68719"/>
              </p:ext>
            </p:extLst>
          </p:nvPr>
        </p:nvGraphicFramePr>
        <p:xfrm>
          <a:off x="518593" y="4800600"/>
          <a:ext cx="6720407" cy="1342229"/>
        </p:xfrm>
        <a:graphic>
          <a:graphicData uri="http://schemas.openxmlformats.org/drawingml/2006/table">
            <a:tbl>
              <a:tblPr/>
              <a:tblGrid>
                <a:gridCol w="1940699"/>
                <a:gridCol w="1593236"/>
                <a:gridCol w="1593236"/>
                <a:gridCol w="1593236"/>
              </a:tblGrid>
              <a:tr h="3668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66861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88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PIB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+/- 3%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8.1 Qualité des révisions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1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642969"/>
              </p:ext>
            </p:extLst>
          </p:nvPr>
        </p:nvGraphicFramePr>
        <p:xfrm>
          <a:off x="1402146" y="1981200"/>
          <a:ext cx="6522654" cy="2786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itre 1"/>
          <p:cNvSpPr>
            <a:spLocks noGrp="1"/>
          </p:cNvSpPr>
          <p:nvPr>
            <p:ph type="title"/>
          </p:nvPr>
        </p:nvSpPr>
        <p:spPr>
          <a:xfrm>
            <a:off x="1014746" y="1676400"/>
            <a:ext cx="7258072" cy="316468"/>
          </a:xfrm>
        </p:spPr>
        <p:txBody>
          <a:bodyPr>
            <a:noAutofit/>
          </a:bodyPr>
          <a:lstStyle/>
          <a:p>
            <a:pPr marL="82550" algn="ctr">
              <a:tabLst>
                <a:tab pos="82550" algn="l"/>
              </a:tabLst>
            </a:pPr>
            <a:r>
              <a:rPr lang="fr-FR" sz="1800" b="1" dirty="0">
                <a:latin typeface="Calibri" pitchFamily="34" charset="0"/>
                <a:ea typeface="+mn-ea"/>
                <a:cs typeface="+mn-cs"/>
              </a:rPr>
              <a:t>Bilan en </a:t>
            </a:r>
            <a:r>
              <a:rPr lang="fr-FR" sz="1800" b="1" dirty="0" smtClean="0">
                <a:latin typeface="Calibri" pitchFamily="34" charset="0"/>
                <a:ea typeface="+mn-ea"/>
                <a:cs typeface="+mn-cs"/>
              </a:rPr>
              <a:t>terme </a:t>
            </a:r>
            <a:r>
              <a:rPr lang="fr-FR" sz="1800" b="1" dirty="0">
                <a:latin typeface="Calibri" pitchFamily="34" charset="0"/>
                <a:ea typeface="+mn-ea"/>
                <a:cs typeface="+mn-cs"/>
              </a:rPr>
              <a:t>de R2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243301"/>
              </p:ext>
            </p:extLst>
          </p:nvPr>
        </p:nvGraphicFramePr>
        <p:xfrm>
          <a:off x="1143000" y="23622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8.2 Conformité au manuel d’AFRISTAT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8.3 Conformité aux standards du FMI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400209"/>
              </p:ext>
            </p:extLst>
          </p:nvPr>
        </p:nvGraphicFramePr>
        <p:xfrm>
          <a:off x="1187450" y="1485900"/>
          <a:ext cx="6192688" cy="4656863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 (brut et </a:t>
                      </a:r>
                      <a:r>
                        <a:rPr kumimoji="0" lang="fr-CM" altLang="fr-FR" sz="1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cvs</a:t>
                      </a: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partiel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partiel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M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Nomenclature , indicateurs, sources et méthodes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Position des branches dans les CNA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Qualités des estimations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Ressources humaines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44073"/>
              </p:ext>
            </p:extLst>
          </p:nvPr>
        </p:nvGraphicFramePr>
        <p:xfrm>
          <a:off x="152400" y="1219200"/>
          <a:ext cx="8915399" cy="4985983"/>
        </p:xfrm>
        <a:graphic>
          <a:graphicData uri="http://schemas.openxmlformats.org/drawingml/2006/table">
            <a:tbl>
              <a:tblPr/>
              <a:tblGrid>
                <a:gridCol w="2971800"/>
                <a:gridCol w="2438400"/>
                <a:gridCol w="1295400"/>
                <a:gridCol w="1295400"/>
                <a:gridCol w="914399"/>
              </a:tblGrid>
              <a:tr h="32512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Intitulé des branches CNT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Méthode/Indicateur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Fournisseurs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Périodicité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Période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Agriculture vivrière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Production + Calendrier des récoltes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MINADER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Annuelle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1997-2014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Agri. industriel &amp; exports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Exports + calendrier agricole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MINADER,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DGD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Mensuelle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Élevage, chasse et pêche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Indicatrice qui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 suit les évolutions par période de la VA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Sylvi. &amp; expl. forestière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Production grumes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DGD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Mensuelle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Extract. pétrole brut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Production de pétrole brut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SNH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Autres industriels extractives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Transformation des produits agricoles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Fabrication de boissons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Travail de grains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Autres industries agroalim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 agroalimentaire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Industrie du bois sauf fabrication de meubles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Production de bois sciés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DGD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Mensuelle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Fabrication de meubles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Tendance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ndalus" panose="02020603050405020304" pitchFamily="18" charset="-78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Fabric. papier, articles en papier, imprimerie 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Ind. Textile confection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ndalus" panose="02020603050405020304" pitchFamily="18" charset="-78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998755"/>
              </p:ext>
            </p:extLst>
          </p:nvPr>
        </p:nvGraphicFramePr>
        <p:xfrm>
          <a:off x="1" y="1219198"/>
          <a:ext cx="9143998" cy="4628612"/>
        </p:xfrm>
        <a:graphic>
          <a:graphicData uri="http://schemas.openxmlformats.org/drawingml/2006/table">
            <a:tbl>
              <a:tblPr/>
              <a:tblGrid>
                <a:gridCol w="2666999"/>
                <a:gridCol w="3505200"/>
                <a:gridCol w="1295400"/>
                <a:gridCol w="914400"/>
                <a:gridCol w="761999"/>
              </a:tblGrid>
              <a:tr h="27531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Intitulé des branches CNT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Méthode/Indicateur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Fournisseurs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Périodicité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Période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Industrie chimique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Machines &amp; appareils électriques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Autres industries manufacturières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Eau et électricité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IPI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652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BTP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Production + importations – exportations de ciment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CIMENCAM,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DGD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Commerce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Etalonnage indirect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primaire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+secondaire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Transport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Etalonnage indirect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primaire</a:t>
                      </a:r>
                      <a:r>
                        <a:rPr lang="fr-F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+secondaire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Télécommunications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Nombre d'abonnés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corrigé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ART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Trimestrielle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1999-2014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Hôtellerie et restauration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Tendance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Services financiers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M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Crédits</a:t>
                      </a:r>
                      <a:r>
                        <a:rPr lang="fr-CM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à l’économie déflaté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Services aux entreprises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Etalonnage indirect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Services aux ménages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Indicatrice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Activités immobilières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Indicatrice (la même</a:t>
                      </a:r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que services aux ménages)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APU, Santé et éducation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Effectifs des salariés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DGB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Mensuelle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SIFIM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Crédits</a:t>
                      </a:r>
                      <a:r>
                        <a:rPr lang="fr-CM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à l’économie déflaté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7531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Impôts et taxes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TOFE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DAE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Mensuelle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1993-2014</a:t>
                      </a:r>
                    </a:p>
                  </a:txBody>
                  <a:tcPr marL="7583" marR="7583" marT="758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8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060044"/>
              </p:ext>
            </p:extLst>
          </p:nvPr>
        </p:nvGraphicFramePr>
        <p:xfrm>
          <a:off x="152399" y="1371596"/>
          <a:ext cx="8839202" cy="4482329"/>
        </p:xfrm>
        <a:graphic>
          <a:graphicData uri="http://schemas.openxmlformats.org/drawingml/2006/table">
            <a:tbl>
              <a:tblPr/>
              <a:tblGrid>
                <a:gridCol w="3591902"/>
                <a:gridCol w="4332899"/>
                <a:gridCol w="914401"/>
              </a:tblGrid>
              <a:tr h="255649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Intitulé des branches CNT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Branches CNA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 CNA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Agriculture vivrière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Agri. industriel &amp; exports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Agriculture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Élevage, chasse et pêche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Elevage et chasse + Pêche et pisciculture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Sylvi. &amp; expl. forestière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Sylviculture et exploitation forestière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Extract. pétrole brut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Extraction de Produits énergétiques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industriels extractives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activités extractives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261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Transformation des produits agricoles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 du cacao, du café, du the et du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sucre+Industrie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des corps gras et d'aliments pour animaux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9, 10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de boissons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 de boissons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691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Travail de grains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Travail des grains et fabrication des produits amylacés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558660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industries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agroalimentaire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 de la viande et du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poisson+Fabrication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produits a base de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céréales+Industrie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lait, des fruits et légumes et des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au+Industries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 tabac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7, 11, 12, 14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 du bois sauf fabrication de meubles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Industries du bois sauf fabrication des meubles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de meubles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de meubles, activités de fabrication n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Fabric. papier, articles en papier, imprimerie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de papier et d'articles en papier, imprimés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5564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Industries du Textile et confection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Industries du textile et de la confection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90644"/>
              </p:ext>
            </p:extLst>
          </p:nvPr>
        </p:nvGraphicFramePr>
        <p:xfrm>
          <a:off x="0" y="1295400"/>
          <a:ext cx="9144000" cy="4977758"/>
        </p:xfrm>
        <a:graphic>
          <a:graphicData uri="http://schemas.openxmlformats.org/drawingml/2006/table">
            <a:tbl>
              <a:tblPr/>
              <a:tblGrid>
                <a:gridCol w="1676400"/>
                <a:gridCol w="6369027"/>
                <a:gridCol w="1098573"/>
              </a:tblGrid>
              <a:tr h="15149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Intitulé des branches CNT</a:t>
                      </a:r>
                    </a:p>
                  </a:txBody>
                  <a:tcPr marL="7214" marR="7214" marT="7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Branches CNA</a:t>
                      </a:r>
                    </a:p>
                  </a:txBody>
                  <a:tcPr marL="7214" marR="7214" marT="7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3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 CNA</a:t>
                      </a:r>
                    </a:p>
                  </a:txBody>
                  <a:tcPr marL="7214" marR="7214" marT="7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84225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 chimique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Industries chimiques et fabrication de produits chimiques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Machines &amp; appareils électriques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de machines, d’appareils électriques 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9594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industries manufacturières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Industries du cuir et fabrication des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chaussures+ Raffinage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pétrole, cokéfaction et industries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nucléaires +Production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caoutchouc et fabrication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d'article + Fabrication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d'équipements et d'appareils audio-visuels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Fabrication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d'autres produits minéraux non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métalliques + Fabrication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 produits métallurgiques de base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fr-FR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Fabrication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matériel de transport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16, 19, 21, 22, 23, 25, 26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Eau et électricité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 et distribution d'électricité et de supports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énergétiques + Production 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 distribution d'eau et assainissement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29, 30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BTP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229509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Commerce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Commerce de gros et de détail, réparation de véhicules+Réparations de véhicules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32, 33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Transport, entreposage et communication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Télécommunications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et communications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Hôtellerie et restauration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Restaurants et hôtels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Services financiers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 financières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98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Services aux entreprises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 de Services professionnels, scientifiques et techniques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Services aux ménages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Autres services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 immobilières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 immobilières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30298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APU, Santé et éducation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Administrations publiques et sécurité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sociale +Education +</a:t>
                      </a:r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Sante et action sociale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40, 41, 42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SIFIM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Production fictive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51491"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Impôts et taxes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214" marR="7214" marT="72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6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21165"/>
              </p:ext>
            </p:extLst>
          </p:nvPr>
        </p:nvGraphicFramePr>
        <p:xfrm>
          <a:off x="714348" y="2217539"/>
          <a:ext cx="8277252" cy="24306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86912"/>
                <a:gridCol w="2765746"/>
                <a:gridCol w="913033"/>
                <a:gridCol w="768361"/>
                <a:gridCol w="2743200"/>
              </a:tblGrid>
              <a:tr h="3097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Code CNT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Branches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R²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DW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Suggestions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</a:tr>
              <a:tr h="5256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1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Agriculture vivrière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0,99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1,34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7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5256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2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Agri. industriel &amp; exports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0,69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1,93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Données de production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5439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/>
                        <a:t>3</a:t>
                      </a:r>
                      <a:endParaRPr lang="fr-FR" sz="1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Élevage, chasse et pêche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0,99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2,44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Construire un autre indicateur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5256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/>
                        <a:t>4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/>
                        <a:t>Sylvi. &amp; expl. forestière</a:t>
                      </a:r>
                      <a:endParaRPr lang="fr-FR" sz="17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0,67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/>
                        <a:t>1,73</a:t>
                      </a:r>
                      <a:endParaRPr lang="fr-FR" sz="17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7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048000" y="1600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Secteur Primaire</a:t>
            </a:r>
            <a:endParaRPr lang="fr-F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4572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810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762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3048000" y="91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Secteur Secondaire</a:t>
            </a:r>
            <a:endParaRPr lang="fr-FR" b="1" u="sng" dirty="0"/>
          </a:p>
        </p:txBody>
      </p:sp>
      <p:graphicFrame>
        <p:nvGraphicFramePr>
          <p:cNvPr id="17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277966"/>
              </p:ext>
            </p:extLst>
          </p:nvPr>
        </p:nvGraphicFramePr>
        <p:xfrm>
          <a:off x="152400" y="1295400"/>
          <a:ext cx="8991599" cy="4723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400"/>
                <a:gridCol w="4267200"/>
                <a:gridCol w="762000"/>
                <a:gridCol w="762000"/>
                <a:gridCol w="2285999"/>
              </a:tblGrid>
              <a:tr h="2905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Code CNT</a:t>
                      </a:r>
                      <a:endParaRPr lang="fr-FR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Branches</a:t>
                      </a:r>
                      <a:endParaRPr lang="fr-FR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R²</a:t>
                      </a:r>
                      <a:endParaRPr lang="fr-FR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DW</a:t>
                      </a:r>
                      <a:endParaRPr lang="fr-FR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/>
                        <a:t>Suggestions</a:t>
                      </a:r>
                      <a:endParaRPr lang="fr-FR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5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Extraction </a:t>
                      </a:r>
                      <a:r>
                        <a:rPr lang="fr-FR" sz="1400" dirty="0"/>
                        <a:t>pétrole brut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0,99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1,82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6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Autres </a:t>
                      </a:r>
                      <a:r>
                        <a:rPr lang="fr-FR" sz="1400" dirty="0" smtClean="0"/>
                        <a:t>extractives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1,54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6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Transformation des </a:t>
                      </a:r>
                      <a:r>
                        <a:rPr lang="fr-FR" sz="1400" dirty="0"/>
                        <a:t>produits agricoles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0,70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1,94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7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Fabrication de boissons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0,96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2,33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8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Travail de grains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0,42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1,66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Revoir l’indicateur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10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Autres industries </a:t>
                      </a:r>
                      <a:r>
                        <a:rPr lang="fr-FR" sz="1400" dirty="0" smtClean="0"/>
                        <a:t>agroalimentaires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0,86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2,22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2781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11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Industrie du bois sauf fabrication de meubles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0,20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1,31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Revoir </a:t>
                      </a:r>
                      <a:r>
                        <a:rPr lang="fr-FR" sz="1400" dirty="0" smtClean="0"/>
                        <a:t>l’indicateur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12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Fabrication de meubles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0,94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1,95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271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13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Fabric. papier, articles en papier, imprimerie 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1,72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14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Ind. Textile confection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0,72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2,24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15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Industrie chimique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0,70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1,37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16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Mach. &amp; app. électriques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0,69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1,56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280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17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Autres industries </a:t>
                      </a:r>
                      <a:r>
                        <a:rPr lang="fr-FR" sz="1400" dirty="0" smtClean="0"/>
                        <a:t>manufacturières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0,1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2,59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Construire un autre indicateur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18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Eau et électricité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0,99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0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19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BTP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49781" y="6032212"/>
            <a:ext cx="651801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1300" b="1" i="1" dirty="0" smtClean="0">
                <a:latin typeface="Times New Roman" pitchFamily="18" charset="0"/>
                <a:cs typeface="Times New Roman" pitchFamily="18" charset="0"/>
              </a:rPr>
              <a:t>N.B: Problèmes </a:t>
            </a:r>
            <a:r>
              <a:rPr lang="fr-FR" sz="1300" b="1" i="1" dirty="0">
                <a:latin typeface="Times New Roman" pitchFamily="18" charset="0"/>
                <a:cs typeface="Times New Roman" pitchFamily="18" charset="0"/>
              </a:rPr>
              <a:t>sur certaines branches en raison de l’importance du secteur informel</a:t>
            </a:r>
          </a:p>
        </p:txBody>
      </p:sp>
    </p:spTree>
    <p:extLst>
      <p:ext uri="{BB962C8B-B14F-4D97-AF65-F5344CB8AC3E}">
        <p14:creationId xmlns:p14="http://schemas.microsoft.com/office/powerpoint/2010/main" val="32869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4572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810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762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3048000" y="1066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Secteur Tertiaire</a:t>
            </a:r>
            <a:endParaRPr lang="fr-FR" b="1" u="sng" dirty="0"/>
          </a:p>
        </p:txBody>
      </p:sp>
      <p:graphicFrame>
        <p:nvGraphicFramePr>
          <p:cNvPr id="20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576082"/>
              </p:ext>
            </p:extLst>
          </p:nvPr>
        </p:nvGraphicFramePr>
        <p:xfrm>
          <a:off x="357158" y="1500174"/>
          <a:ext cx="8072494" cy="4387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357454"/>
                <a:gridCol w="928694"/>
                <a:gridCol w="1071570"/>
                <a:gridCol w="2643206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Code CNT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Branches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R²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DW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Suggestions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20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Commerce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0,89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2,42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21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Transport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0,91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1,7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22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Télécommunications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0,99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1,70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23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Hôtellerie et restauration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0,98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1,92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24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Services financiers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0,87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1,15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25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Services aux entreprises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0,84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2,50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26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Services aux ménages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0,87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2,05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27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Activités immobilières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1,50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28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APU, Santé et éducation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0,99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2,33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086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29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SIFIM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0,44</a:t>
                      </a: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1,87</a:t>
                      </a: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30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Impôts et taxes</a:t>
                      </a:r>
                      <a:endParaRPr lang="fr-FR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1,68</a:t>
                      </a:r>
                      <a:endParaRPr lang="fr-FR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7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2043</Words>
  <Application>Microsoft Office PowerPoint</Application>
  <PresentationFormat>Affichage à l'écran (4:3)</PresentationFormat>
  <Paragraphs>622</Paragraphs>
  <Slides>17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Andalus</vt:lpstr>
      <vt:lpstr>Arial</vt:lpstr>
      <vt:lpstr>Arial Narrow</vt:lpstr>
      <vt:lpstr>Calibri</vt:lpstr>
      <vt:lpstr>Tahoma</vt:lpstr>
      <vt:lpstr>Times New Roman</vt:lpstr>
      <vt:lpstr>Office Theme</vt:lpstr>
      <vt:lpstr>Thème : harmonisation des méthodes de travail et adoption des normes internationales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Bilan en terme de R2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sikube</cp:lastModifiedBy>
  <cp:revision>42</cp:revision>
  <dcterms:created xsi:type="dcterms:W3CDTF">2014-11-21T10:25:01Z</dcterms:created>
  <dcterms:modified xsi:type="dcterms:W3CDTF">2015-01-19T11:30:41Z</dcterms:modified>
</cp:coreProperties>
</file>