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2"/>
  </p:sldMasterIdLst>
  <p:notesMasterIdLst>
    <p:notesMasterId r:id="rId8"/>
  </p:notesMasterIdLst>
  <p:handoutMasterIdLst>
    <p:handoutMasterId r:id="rId9"/>
  </p:handoutMasterIdLst>
  <p:sldIdLst>
    <p:sldId id="257" r:id="rId3"/>
    <p:sldId id="263" r:id="rId4"/>
    <p:sldId id="280" r:id="rId5"/>
    <p:sldId id="281" r:id="rId6"/>
    <p:sldId id="28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85" autoAdjust="0"/>
    <p:restoredTop sz="94660"/>
  </p:normalViewPr>
  <p:slideViewPr>
    <p:cSldViewPr snapToGrid="0">
      <p:cViewPr>
        <p:scale>
          <a:sx n="66" d="100"/>
          <a:sy n="66" d="100"/>
        </p:scale>
        <p:origin x="-6" y="-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76" d="100"/>
          <a:sy n="76" d="100"/>
        </p:scale>
        <p:origin x="1770" y="96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8C66D5-35F2-4B2B-B66A-28018F619124}" type="datetimeFigureOut">
              <a:rPr lang="en-US" smtClean="0"/>
              <a:pPr/>
              <a:t>10/12/2014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6073D5-63C2-4933-B970-D96552757D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004818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4B7E8A-1102-47A1-B1C3-36AE88809383}" type="datetimeFigureOut">
              <a:rPr lang="en-US" smtClean="0"/>
              <a:pPr/>
              <a:t>10/12/2014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11EAB-687D-4AE4-B775-678A923E94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30103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A11EAB-687D-4AE4-B775-678A923E943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833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3048" y="0"/>
            <a:ext cx="12188952" cy="6858000"/>
            <a:chOff x="3048" y="0"/>
            <a:chExt cx="12188952" cy="6858000"/>
          </a:xfrm>
        </p:grpSpPr>
        <p:sp>
          <p:nvSpPr>
            <p:cNvPr id="4" name="Rectangle 3"/>
            <p:cNvSpPr/>
            <p:nvPr/>
          </p:nvSpPr>
          <p:spPr>
            <a:xfrm>
              <a:off x="3048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1574798" y="3537161"/>
              <a:ext cx="9144001" cy="196717"/>
              <a:chOff x="1523999" y="4379129"/>
              <a:chExt cx="9144001" cy="196717"/>
            </a:xfrm>
          </p:grpSpPr>
          <p:sp>
            <p:nvSpPr>
              <p:cNvPr id="19" name="Rectangle 18" descr="Gold bar"/>
              <p:cNvSpPr>
                <a:spLocks noChangeArrowheads="1"/>
              </p:cNvSpPr>
              <p:nvPr/>
            </p:nvSpPr>
            <p:spPr bwMode="auto">
              <a:xfrm rot="16200000" flipH="1">
                <a:off x="2949872" y="2953256"/>
                <a:ext cx="196717" cy="3048463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>
                <a:reflection blurRad="6350" stA="50000" endA="300" endPos="38500" dist="50800" dir="5400000" sy="-100000" algn="bl" rotWithShape="0"/>
              </a:effectLst>
              <a:extLst/>
            </p:spPr>
            <p:txBody>
              <a:bodyPr wrap="none" anchor="ctr"/>
              <a:lstStyle/>
              <a:p>
                <a:pPr algn="ctr" eaLnBrk="1" hangingPunct="1"/>
                <a:endParaRPr 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0" name="Rectangle 19" descr="Orange bar"/>
              <p:cNvSpPr>
                <a:spLocks noChangeArrowheads="1"/>
              </p:cNvSpPr>
              <p:nvPr/>
            </p:nvSpPr>
            <p:spPr bwMode="auto">
              <a:xfrm rot="16200000" flipH="1">
                <a:off x="5998335" y="2953256"/>
                <a:ext cx="196717" cy="3048463"/>
              </a:xfrm>
              <a:prstGeom prst="rect">
                <a:avLst/>
              </a:prstGeom>
              <a:solidFill>
                <a:schemeClr val="accent4"/>
              </a:solidFill>
              <a:ln w="9525">
                <a:noFill/>
                <a:miter lim="800000"/>
                <a:headEnd/>
                <a:tailEnd/>
              </a:ln>
              <a:effectLst>
                <a:reflection blurRad="6350" stA="50000" endA="300" endPos="38500" dist="50800" dir="5400000" sy="-100000" algn="bl" rotWithShape="0"/>
              </a:effectLst>
              <a:extLst/>
            </p:spPr>
            <p:txBody>
              <a:bodyPr wrap="none" anchor="ctr"/>
              <a:lstStyle/>
              <a:p>
                <a:pPr algn="ctr" eaLnBrk="1" hangingPunct="1"/>
                <a:endParaRPr 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" name="Rectangle 20" descr="Slate bar"/>
              <p:cNvSpPr>
                <a:spLocks noChangeArrowheads="1"/>
              </p:cNvSpPr>
              <p:nvPr/>
            </p:nvSpPr>
            <p:spPr bwMode="auto">
              <a:xfrm rot="16200000" flipH="1">
                <a:off x="9045410" y="2953256"/>
                <a:ext cx="196717" cy="3048463"/>
              </a:xfrm>
              <a:prstGeom prst="rect">
                <a:avLst/>
              </a:prstGeom>
              <a:solidFill>
                <a:schemeClr val="accent6"/>
              </a:solidFill>
              <a:ln w="9525">
                <a:noFill/>
                <a:miter lim="800000"/>
                <a:headEnd/>
                <a:tailEnd/>
              </a:ln>
              <a:effectLst>
                <a:reflection blurRad="6350" stA="50000" endA="300" endPos="38500" dist="50800" dir="5400000" sy="-100000" algn="bl" rotWithShape="0"/>
              </a:effectLst>
              <a:extLst/>
            </p:spPr>
            <p:txBody>
              <a:bodyPr wrap="none" anchor="ctr"/>
              <a:lstStyle/>
              <a:p>
                <a:pPr algn="ctr" eaLnBrk="1" hangingPunct="1"/>
                <a:endParaRPr lang="en-US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56115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12610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5DE3B5DE-687E-4601-9C25-48F7ABE0D7C5}" type="datetime1">
              <a:rPr lang="en-US" smtClean="0"/>
              <a:pPr/>
              <a:t>10/12/2014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1080806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BFD467DE-D084-42AA-B27F-22F6084CB8BB}" type="datetime1">
              <a:rPr lang="en-US" smtClean="0"/>
              <a:pPr/>
              <a:t>10/12/2014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3929339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3782E027-C2A0-4932-A761-986BAD82B671}" type="datetime1">
              <a:rPr lang="en-US" smtClean="0"/>
              <a:pPr/>
              <a:t>10/12/2014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9712695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96AC42F1-294F-4AFB-8F78-2EF579F09459}" type="datetime1">
              <a:rPr lang="en-US" smtClean="0"/>
              <a:pPr/>
              <a:t>10/12/2014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1807612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1580A6EB-69F5-4723-B5E3-A6D9E36A957A}" type="datetime1">
              <a:rPr lang="en-US" smtClean="0"/>
              <a:pPr/>
              <a:t>10/12/2014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9414541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0FB02ED0-9CAE-481B-8D1D-B242F0282967}" type="datetime1">
              <a:rPr lang="en-US" smtClean="0"/>
              <a:pPr/>
              <a:t>10/12/2014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178094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3978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3" y="1489075"/>
            <a:ext cx="5157787" cy="6413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5156200" cy="3978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5156200" cy="6413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4696AB3F-7B84-45BD-A122-497866A73F4B}" type="datetime1">
              <a:rPr lang="en-US" smtClean="0"/>
              <a:pPr/>
              <a:t>10/12/2014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1062465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6395E536-1457-4CE4-8497-197239F05587}" type="datetime1">
              <a:rPr lang="en-US" smtClean="0"/>
              <a:pPr/>
              <a:t>10/12/2014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40284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A4AF2F65-2726-4707-A7A6-DE21D14E80C5}" type="datetime1">
              <a:rPr lang="en-US" smtClean="0"/>
              <a:pPr/>
              <a:t>10/12/2014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5234144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1FA85564-6B99-4FC4-9CE3-22E750398B2E}" type="datetime1">
              <a:rPr lang="en-US" smtClean="0"/>
              <a:pPr/>
              <a:t>10/12/2014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145924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2BCD2BEA-7F40-407D-B082-13022E8B2C99}" type="datetime1">
              <a:rPr lang="en-US" smtClean="0"/>
              <a:pPr/>
              <a:t>10/12/2014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9550137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6"/>
            <a:ext cx="12188952" cy="6858006"/>
            <a:chOff x="-2728" y="-5"/>
            <a:chExt cx="12188952" cy="6858006"/>
          </a:xfrm>
        </p:grpSpPr>
        <p:sp>
          <p:nvSpPr>
            <p:cNvPr id="26" name="Rectangle 25"/>
            <p:cNvSpPr/>
            <p:nvPr/>
          </p:nvSpPr>
          <p:spPr>
            <a:xfrm>
              <a:off x="-2728" y="1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-2727" y="-5"/>
              <a:ext cx="716424" cy="6858000"/>
              <a:chOff x="-2727" y="-5"/>
              <a:chExt cx="716424" cy="6858000"/>
            </a:xfrm>
          </p:grpSpPr>
          <p:grpSp>
            <p:nvGrpSpPr>
              <p:cNvPr id="40" name="Group 39"/>
              <p:cNvGrpSpPr/>
              <p:nvPr/>
            </p:nvGrpSpPr>
            <p:grpSpPr>
              <a:xfrm>
                <a:off x="-2727" y="-5"/>
                <a:ext cx="571473" cy="6858000"/>
                <a:chOff x="6048440" y="-936481"/>
                <a:chExt cx="196717" cy="9144001"/>
              </a:xfrm>
            </p:grpSpPr>
            <p:sp>
              <p:nvSpPr>
                <p:cNvPr id="46" name="Rectangle 45" descr="Gold bar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6048440" y="5159057"/>
                  <a:ext cx="196717" cy="3048463"/>
                </a:xfrm>
                <a:prstGeom prst="rect">
                  <a:avLst/>
                </a:prstGeom>
                <a:solidFill>
                  <a:schemeClr val="accent6"/>
                </a:solidFill>
                <a:ln w="9525">
                  <a:noFill/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/>
                <a:p>
                  <a:pPr algn="ctr" eaLnBrk="1" hangingPunct="1"/>
                  <a:endParaRPr 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7" name="Rectangle 46" descr="Orange bar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6048440" y="2110594"/>
                  <a:ext cx="196717" cy="3048463"/>
                </a:xfrm>
                <a:prstGeom prst="rect">
                  <a:avLst/>
                </a:prstGeom>
                <a:solidFill>
                  <a:schemeClr val="accent4"/>
                </a:solidFill>
                <a:ln w="9525">
                  <a:noFill/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/>
                <a:p>
                  <a:pPr algn="ctr" eaLnBrk="1" hangingPunct="1"/>
                  <a:endParaRPr 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8" name="Rectangle 47" descr="Slate bar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6048440" y="-936481"/>
                  <a:ext cx="196717" cy="30484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/>
                <a:p>
                  <a:pPr algn="ctr" eaLnBrk="1" hangingPunct="1"/>
                  <a:endParaRPr lang="en-US" sz="24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41" name="Group 40"/>
              <p:cNvGrpSpPr/>
              <p:nvPr/>
            </p:nvGrpSpPr>
            <p:grpSpPr>
              <a:xfrm>
                <a:off x="566005" y="-5"/>
                <a:ext cx="147692" cy="6858000"/>
                <a:chOff x="6048440" y="-936481"/>
                <a:chExt cx="196717" cy="9144001"/>
              </a:xfrm>
            </p:grpSpPr>
            <p:sp>
              <p:nvSpPr>
                <p:cNvPr id="43" name="Rectangle 42" descr="Gold bar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6048440" y="5159057"/>
                  <a:ext cx="196717" cy="3048463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accent6">
                        <a:lumMod val="40000"/>
                        <a:lumOff val="60000"/>
                      </a:schemeClr>
                    </a:gs>
                    <a:gs pos="100000">
                      <a:prstClr val="white"/>
                    </a:gs>
                  </a:gsLst>
                  <a:lin ang="0" scaled="1"/>
                  <a:tileRect/>
                </a:gradFill>
                <a:ln w="9525">
                  <a:noFill/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/>
                <a:p>
                  <a:pPr lvl="0" algn="ctr"/>
                  <a:endParaRPr 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4" name="Rectangle 43" descr="Orange bar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6048440" y="2110594"/>
                  <a:ext cx="196717" cy="3048463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</a:schemeClr>
                    </a:gs>
                    <a:gs pos="100000">
                      <a:prstClr val="white"/>
                    </a:gs>
                  </a:gsLst>
                  <a:lin ang="0" scaled="1"/>
                  <a:tileRect/>
                </a:gradFill>
                <a:ln w="9525">
                  <a:noFill/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/>
                <a:p>
                  <a:pPr algn="ctr" eaLnBrk="1" hangingPunct="1"/>
                  <a:endParaRPr 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5" name="Rectangle 44" descr="Slate bar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6048440" y="-936481"/>
                  <a:ext cx="196717" cy="3048463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lin ang="0" scaled="1"/>
                  <a:tileRect/>
                </a:gradFill>
                <a:ln w="9525">
                  <a:noFill/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/>
                <a:p>
                  <a:pPr algn="ctr" eaLnBrk="1" hangingPunct="1"/>
                  <a:endParaRPr lang="en-US" sz="2400"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42" name="Rectangle 41"/>
              <p:cNvSpPr/>
              <p:nvPr/>
            </p:nvSpPr>
            <p:spPr>
              <a:xfrm>
                <a:off x="646782" y="-5"/>
                <a:ext cx="45719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3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fld id="{CA734DBA-6852-4C6A-AB8B-E28C0C52CB53}" type="datetime1">
              <a:rPr lang="en-US" smtClean="0"/>
              <a:pPr/>
              <a:t>10/12/2014</a:t>
            </a:fld>
            <a:endParaRPr lang="en-US"/>
          </a:p>
        </p:txBody>
      </p:sp>
      <p:sp>
        <p:nvSpPr>
          <p:cNvPr id="3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38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71908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r>
              <a:rPr lang="fr-FR" i="1" dirty="0" smtClean="0">
                <a:solidFill>
                  <a:srgbClr val="FF0000"/>
                </a:solidFill>
              </a:rPr>
              <a:t>Hubert GBOSSA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Stratégie de l’AFC en matière de la mise en œuvre du SCN2008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2198536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1025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fr-CA" dirty="0" smtClean="0"/>
              <a:t>Passer au SCN 2008 en accord a la stratégie africaine de mise en œuvre.</a:t>
            </a:r>
          </a:p>
          <a:p>
            <a:pPr>
              <a:lnSpc>
                <a:spcPct val="200000"/>
              </a:lnSpc>
            </a:pPr>
            <a:r>
              <a:rPr lang="fr-CA" dirty="0" smtClean="0"/>
              <a:t>Assurer la comparabilité sous-régionale</a:t>
            </a:r>
          </a:p>
          <a:p>
            <a:pPr>
              <a:lnSpc>
                <a:spcPct val="200000"/>
              </a:lnSpc>
            </a:pPr>
            <a:r>
              <a:rPr lang="fr-CA" dirty="0" smtClean="0"/>
              <a:t>Intégrer les besoins du PCI dans les compte nationaux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OBJECTIF COMMUN</a:t>
            </a:r>
            <a:endParaRPr lang="fr-CA" dirty="0"/>
          </a:p>
        </p:txBody>
      </p:sp>
    </p:spTree>
    <p:extLst>
      <p:ext uri="{BB962C8B-B14F-4D97-AF65-F5344CB8AC3E}">
        <p14:creationId xmlns="" xmlns:p14="http://schemas.microsoft.com/office/powerpoint/2010/main" val="24799214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10255"/>
          </a:xfrm>
        </p:spPr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fr-CA" dirty="0" smtClean="0"/>
              <a:t>Changement de nomenclatures et d’année de base.</a:t>
            </a:r>
          </a:p>
          <a:p>
            <a:pPr>
              <a:lnSpc>
                <a:spcPct val="200000"/>
              </a:lnSpc>
            </a:pPr>
            <a:r>
              <a:rPr lang="fr-CA" dirty="0" smtClean="0"/>
              <a:t>Contrainte de ressources humaines et de statistiques de base.</a:t>
            </a:r>
          </a:p>
          <a:p>
            <a:pPr>
              <a:lnSpc>
                <a:spcPct val="200000"/>
              </a:lnSpc>
            </a:pPr>
            <a:r>
              <a:rPr lang="fr-CA" dirty="0" smtClean="0"/>
              <a:t>Gestion de la période transitoire a l’adoption du SCN2008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PROBLEMES COMMUNS</a:t>
            </a:r>
            <a:endParaRPr lang="fr-CA" dirty="0"/>
          </a:p>
        </p:txBody>
      </p:sp>
    </p:spTree>
    <p:extLst>
      <p:ext uri="{BB962C8B-B14F-4D97-AF65-F5344CB8AC3E}">
        <p14:creationId xmlns="" xmlns:p14="http://schemas.microsoft.com/office/powerpoint/2010/main" val="24799214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1025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fr-CA" dirty="0" smtClean="0"/>
              <a:t>Rattrapage des retards des comptes nationaux définitifs.</a:t>
            </a:r>
          </a:p>
          <a:p>
            <a:pPr>
              <a:lnSpc>
                <a:spcPct val="200000"/>
              </a:lnSpc>
            </a:pPr>
            <a:r>
              <a:rPr lang="fr-CA" dirty="0" smtClean="0"/>
              <a:t>Mise en place de comptes nationaux provisoires.</a:t>
            </a:r>
          </a:p>
          <a:p>
            <a:pPr>
              <a:lnSpc>
                <a:spcPct val="200000"/>
              </a:lnSpc>
            </a:pPr>
            <a:r>
              <a:rPr lang="fr-CA" dirty="0" smtClean="0"/>
              <a:t>Le changement de nomenclatures et de l’année de base.</a:t>
            </a:r>
          </a:p>
          <a:p>
            <a:pPr>
              <a:lnSpc>
                <a:spcPct val="200000"/>
              </a:lnSpc>
            </a:pPr>
            <a:r>
              <a:rPr lang="fr-CA" dirty="0" smtClean="0"/>
              <a:t>Initier les comptes nationaux trimestriels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3500" dirty="0" smtClean="0"/>
              <a:t>LES ETAPES DE MISE EN ŒUVRE POUR L’AFC</a:t>
            </a:r>
            <a:endParaRPr lang="fr-CA" sz="3500" dirty="0"/>
          </a:p>
        </p:txBody>
      </p:sp>
    </p:spTree>
    <p:extLst>
      <p:ext uri="{BB962C8B-B14F-4D97-AF65-F5344CB8AC3E}">
        <p14:creationId xmlns="" xmlns:p14="http://schemas.microsoft.com/office/powerpoint/2010/main" val="24799214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77732"/>
          </a:xfrm>
        </p:spPr>
        <p:txBody>
          <a:bodyPr/>
          <a:lstStyle/>
          <a:p>
            <a:pPr algn="ctr"/>
            <a:r>
              <a:rPr lang="en-US" dirty="0" smtClean="0"/>
              <a:t>FIN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799214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 level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tx2">
              <a:lumMod val="20000"/>
              <a:lumOff val="80000"/>
            </a:schemeClr>
          </a:solidFill>
        </a:ln>
      </a:spPr>
      <a:bodyPr wrap="none" rtlCol="0">
        <a:spAutoFit/>
      </a:bodyPr>
      <a:lstStyle>
        <a:defPPr>
          <a:defRPr dirty="0" err="1" smtClean="0">
            <a:ln>
              <a:solidFill>
                <a:schemeClr val="accent1">
                  <a:lumMod val="20000"/>
                  <a:lumOff val="80000"/>
                </a:schemeClr>
              </a:solidFill>
            </a:ln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Presentation level design" id="{00E2FDB5-77A3-416C-8232-A2B8AB0B9A01}" vid="{6E3E8A63-E899-4F92-AFE5-C80B3CCFC0B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63AA760-FEA7-44E2-BB85-0893DB8CD7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 design slides (Level design)</Template>
  <TotalTime>0</TotalTime>
  <Words>114</Words>
  <Application>Microsoft Office PowerPoint</Application>
  <PresentationFormat>Custom</PresentationFormat>
  <Paragraphs>19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Presentation level design</vt:lpstr>
      <vt:lpstr>Stratégie de l’AFC en matière de la mise en œuvre du SCN2008</vt:lpstr>
      <vt:lpstr>OBJECTIF COMMUN</vt:lpstr>
      <vt:lpstr>PROBLEMES COMMUNS</vt:lpstr>
      <vt:lpstr>LES ETAPES DE MISE EN ŒUVRE POUR L’AFC</vt:lpstr>
      <vt:lpstr>FIN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2013-03-10T20:52:36Z</dcterms:created>
  <dcterms:modified xsi:type="dcterms:W3CDTF">2014-10-12T16:46:07Z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TC034605409991</vt:lpwstr>
  </property>
  <property fmtid="{D5CDD505-2E9C-101B-9397-08002B2CF9AE}" pid="3" name="_AdHocReviewCycleID">
    <vt:i4>-1522343179</vt:i4>
  </property>
  <property fmtid="{D5CDD505-2E9C-101B-9397-08002B2CF9AE}" pid="4" name="_NewReviewCycle">
    <vt:lpwstr/>
  </property>
  <property fmtid="{D5CDD505-2E9C-101B-9397-08002B2CF9AE}" pid="5" name="_PreviousAdHocReviewCycleID">
    <vt:i4>-299929129</vt:i4>
  </property>
</Properties>
</file>