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7" r:id="rId1"/>
  </p:sldMasterIdLst>
  <p:notesMasterIdLst>
    <p:notesMasterId r:id="rId10"/>
  </p:notes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276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ve L. Gui-Diby" initials="SLG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CCFF"/>
    <a:srgbClr val="000000"/>
    <a:srgbClr val="FF0000"/>
    <a:srgbClr val="CC3300"/>
    <a:srgbClr val="0000FF"/>
    <a:srgbClr val="FEBCAA"/>
    <a:srgbClr val="FAAE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51" autoAdjust="0"/>
    <p:restoredTop sz="97946" autoAdjust="0"/>
  </p:normalViewPr>
  <p:slideViewPr>
    <p:cSldViewPr>
      <p:cViewPr>
        <p:scale>
          <a:sx n="56" d="100"/>
          <a:sy n="56" d="100"/>
        </p:scale>
        <p:origin x="-11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Feuil1!$B$2:$B$6</c:f>
              <c:strCache>
                <c:ptCount val="5"/>
                <c:pt idx="0">
                  <c:v>CITI Rev. 4</c:v>
                </c:pt>
                <c:pt idx="1">
                  <c:v>CITI Rev. 3.1.</c:v>
                </c:pt>
                <c:pt idx="2">
                  <c:v>CITI Rev. 3.0</c:v>
                </c:pt>
                <c:pt idx="3">
                  <c:v>CITI Rev. 2</c:v>
                </c:pt>
                <c:pt idx="4">
                  <c:v>Autre</c:v>
                </c:pt>
              </c:strCache>
            </c:strRef>
          </c:cat>
          <c:val>
            <c:numRef>
              <c:f>Feuil1!$C$2:$C$6</c:f>
              <c:numCache>
                <c:formatCode>0%</c:formatCode>
                <c:ptCount val="5"/>
                <c:pt idx="0">
                  <c:v>0.2</c:v>
                </c:pt>
                <c:pt idx="1">
                  <c:v>0.36</c:v>
                </c:pt>
                <c:pt idx="2">
                  <c:v>0.26</c:v>
                </c:pt>
                <c:pt idx="3">
                  <c:v>0.1</c:v>
                </c:pt>
                <c:pt idx="4">
                  <c:v>7.999999999999996E-2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731392"/>
        <c:axId val="76403840"/>
      </c:barChart>
      <c:catAx>
        <c:axId val="6673139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2800"/>
            </a:pPr>
            <a:endParaRPr lang="fr-FR"/>
          </a:p>
        </c:txPr>
        <c:crossAx val="76403840"/>
        <c:crosses val="autoZero"/>
        <c:auto val="1"/>
        <c:lblAlgn val="ctr"/>
        <c:lblOffset val="100"/>
        <c:noMultiLvlLbl val="0"/>
      </c:catAx>
      <c:valAx>
        <c:axId val="7640384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67313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Feuil1!$B$12:$B$15</c:f>
              <c:strCache>
                <c:ptCount val="4"/>
                <c:pt idx="0">
                  <c:v>Autre</c:v>
                </c:pt>
                <c:pt idx="1">
                  <c:v>CPC ver. 2</c:v>
                </c:pt>
                <c:pt idx="2">
                  <c:v>CPC ver. 1.1</c:v>
                </c:pt>
                <c:pt idx="3">
                  <c:v>CPC ver. 1</c:v>
                </c:pt>
              </c:strCache>
            </c:strRef>
          </c:cat>
          <c:val>
            <c:numRef>
              <c:f>Feuil1!$C$12:$C$15</c:f>
              <c:numCache>
                <c:formatCode>0%</c:formatCode>
                <c:ptCount val="4"/>
                <c:pt idx="0">
                  <c:v>0.24999999999999989</c:v>
                </c:pt>
                <c:pt idx="1">
                  <c:v>0.28000000000000003</c:v>
                </c:pt>
                <c:pt idx="2">
                  <c:v>0.3</c:v>
                </c:pt>
                <c:pt idx="3">
                  <c:v>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577216"/>
        <c:axId val="75578752"/>
      </c:barChart>
      <c:catAx>
        <c:axId val="7557721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2800"/>
            </a:pPr>
            <a:endParaRPr lang="fr-FR"/>
          </a:p>
        </c:txPr>
        <c:crossAx val="75578752"/>
        <c:crosses val="autoZero"/>
        <c:auto val="1"/>
        <c:lblAlgn val="ctr"/>
        <c:lblOffset val="100"/>
        <c:noMultiLvlLbl val="0"/>
      </c:catAx>
      <c:valAx>
        <c:axId val="7557875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5772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844CFE1-758D-43C4-AFDD-BF840ACD1D84}" type="datetimeFigureOut">
              <a:rPr lang="en-US"/>
              <a:pPr>
                <a:defRPr/>
              </a:pPr>
              <a:t>9/10/2011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8DCB46F-71ED-4E5C-A49C-3C3AA7837A7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488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B6CF23B-4B7A-4C92-91CA-CD75D415117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862635-2765-4B2B-9532-F3C7E9770D39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32888" cy="3429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763" y="3429000"/>
            <a:ext cx="9132887" cy="381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9525" y="3543300"/>
            <a:ext cx="9132888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3505200" y="457200"/>
            <a:ext cx="1820863" cy="1447800"/>
            <a:chOff x="1824" y="398"/>
            <a:chExt cx="1824" cy="1674"/>
          </a:xfrm>
        </p:grpSpPr>
        <p:sp>
          <p:nvSpPr>
            <p:cNvPr id="8" name="Oval 55"/>
            <p:cNvSpPr>
              <a:spLocks noChangeArrowheads="1"/>
            </p:cNvSpPr>
            <p:nvPr/>
          </p:nvSpPr>
          <p:spPr bwMode="auto">
            <a:xfrm>
              <a:off x="1824" y="398"/>
              <a:ext cx="1824" cy="167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FFCC66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9" name="Group 56"/>
            <p:cNvGrpSpPr>
              <a:grpSpLocks/>
            </p:cNvGrpSpPr>
            <p:nvPr/>
          </p:nvGrpSpPr>
          <p:grpSpPr bwMode="auto">
            <a:xfrm>
              <a:off x="1934" y="522"/>
              <a:ext cx="1633" cy="1505"/>
              <a:chOff x="1934" y="522"/>
              <a:chExt cx="1633" cy="1505"/>
            </a:xfrm>
          </p:grpSpPr>
          <p:pic>
            <p:nvPicPr>
              <p:cNvPr id="10" name="Picture 57" descr="featuredata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32" y="522"/>
                <a:ext cx="1078" cy="1035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</p:spPr>
          </p:pic>
          <p:sp>
            <p:nvSpPr>
              <p:cNvPr id="11" name="Text Box 58"/>
              <p:cNvSpPr txBox="1">
                <a:spLocks noChangeArrowheads="1"/>
              </p:cNvSpPr>
              <p:nvPr/>
            </p:nvSpPr>
            <p:spPr bwMode="auto">
              <a:xfrm>
                <a:off x="1934" y="1531"/>
                <a:ext cx="1633" cy="496"/>
              </a:xfrm>
              <a:prstGeom prst="rect">
                <a:avLst/>
              </a:prstGeom>
              <a:noFill/>
              <a:ln w="28575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algn="ctr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1100" smtClean="0">
                    <a:latin typeface="Tahoma" pitchFamily="34" charset="0"/>
                  </a:rPr>
                  <a:t>African </a:t>
                </a:r>
                <a:r>
                  <a:rPr lang="en-GB" sz="1100" smtClean="0">
                    <a:latin typeface="Tahoma" pitchFamily="34" charset="0"/>
                  </a:rPr>
                  <a:t>Centre</a:t>
                </a:r>
                <a:r>
                  <a:rPr lang="en-US" sz="1100" smtClean="0">
                    <a:latin typeface="Tahoma" pitchFamily="34" charset="0"/>
                  </a:rPr>
                  <a:t> for Statistics</a:t>
                </a:r>
              </a:p>
            </p:txBody>
          </p:sp>
          <p:sp>
            <p:nvSpPr>
              <p:cNvPr id="12" name="Line 59"/>
              <p:cNvSpPr>
                <a:spLocks noChangeShapeType="1"/>
              </p:cNvSpPr>
              <p:nvPr/>
            </p:nvSpPr>
            <p:spPr bwMode="auto">
              <a:xfrm flipH="1">
                <a:off x="1967" y="1545"/>
                <a:ext cx="1538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pic>
            <p:nvPicPr>
              <p:cNvPr id="13" name="Picture 60" descr="acslogo3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E2E2E2"/>
                  </a:clrFrom>
                  <a:clrTo>
                    <a:srgbClr val="E2E2E2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14" y="1118"/>
                <a:ext cx="1113" cy="436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</p:pic>
          <p:grpSp>
            <p:nvGrpSpPr>
              <p:cNvPr id="14" name="Group 61"/>
              <p:cNvGrpSpPr>
                <a:grpSpLocks/>
              </p:cNvGrpSpPr>
              <p:nvPr/>
            </p:nvGrpSpPr>
            <p:grpSpPr bwMode="auto">
              <a:xfrm>
                <a:off x="2154" y="633"/>
                <a:ext cx="56" cy="1103"/>
                <a:chOff x="2199" y="633"/>
                <a:chExt cx="56" cy="1103"/>
              </a:xfrm>
            </p:grpSpPr>
            <p:sp>
              <p:nvSpPr>
                <p:cNvPr id="20" name="Line 62"/>
                <p:cNvSpPr>
                  <a:spLocks noChangeShapeType="1"/>
                </p:cNvSpPr>
                <p:nvPr/>
              </p:nvSpPr>
              <p:spPr bwMode="auto">
                <a:xfrm>
                  <a:off x="2199" y="633"/>
                  <a:ext cx="0" cy="1103"/>
                </a:xfrm>
                <a:prstGeom prst="line">
                  <a:avLst/>
                </a:prstGeom>
                <a:noFill/>
                <a:ln w="3175">
                  <a:solidFill>
                    <a:srgbClr val="CCEC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21" name="Line 63"/>
                <p:cNvSpPr>
                  <a:spLocks noChangeShapeType="1"/>
                </p:cNvSpPr>
                <p:nvPr/>
              </p:nvSpPr>
              <p:spPr bwMode="auto">
                <a:xfrm>
                  <a:off x="2206" y="921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22" name="Line 64"/>
                <p:cNvSpPr>
                  <a:spLocks noChangeShapeType="1"/>
                </p:cNvSpPr>
                <p:nvPr/>
              </p:nvSpPr>
              <p:spPr bwMode="auto">
                <a:xfrm>
                  <a:off x="2206" y="116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23" name="Line 65"/>
                <p:cNvSpPr>
                  <a:spLocks noChangeShapeType="1"/>
                </p:cNvSpPr>
                <p:nvPr/>
              </p:nvSpPr>
              <p:spPr bwMode="auto">
                <a:xfrm>
                  <a:off x="2206" y="140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</p:grpSp>
          <p:sp>
            <p:nvSpPr>
              <p:cNvPr id="15" name="Line 66"/>
              <p:cNvSpPr>
                <a:spLocks noChangeShapeType="1"/>
              </p:cNvSpPr>
              <p:nvPr/>
            </p:nvSpPr>
            <p:spPr bwMode="auto">
              <a:xfrm flipV="1">
                <a:off x="2303" y="1496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6" name="Line 67"/>
              <p:cNvSpPr>
                <a:spLocks noChangeShapeType="1"/>
              </p:cNvSpPr>
              <p:nvPr/>
            </p:nvSpPr>
            <p:spPr bwMode="auto">
              <a:xfrm>
                <a:off x="2303" y="1017"/>
                <a:ext cx="50" cy="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7" name="Line 68"/>
              <p:cNvSpPr>
                <a:spLocks noChangeShapeType="1"/>
              </p:cNvSpPr>
              <p:nvPr/>
            </p:nvSpPr>
            <p:spPr bwMode="auto">
              <a:xfrm flipV="1">
                <a:off x="3280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8" name="Line 69"/>
              <p:cNvSpPr>
                <a:spLocks noChangeShapeType="1"/>
              </p:cNvSpPr>
              <p:nvPr/>
            </p:nvSpPr>
            <p:spPr bwMode="auto">
              <a:xfrm flipV="1">
                <a:off x="2929" y="1520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9" name="Line 70"/>
              <p:cNvSpPr>
                <a:spLocks noChangeShapeType="1"/>
              </p:cNvSpPr>
              <p:nvPr/>
            </p:nvSpPr>
            <p:spPr bwMode="auto">
              <a:xfrm flipV="1">
                <a:off x="2561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</p:grpSp>
      </p:grp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066800" y="0"/>
            <a:ext cx="69167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United Nations Economic Commission for Africa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51520" y="2069976"/>
            <a:ext cx="8640960" cy="1143000"/>
          </a:xfrm>
        </p:spPr>
        <p:txBody>
          <a:bodyPr>
            <a:normAutofit/>
          </a:bodyPr>
          <a:lstStyle>
            <a:lvl1pPr>
              <a:defRPr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3528" y="3886200"/>
            <a:ext cx="8568952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4"/>
          <p:cNvGrpSpPr>
            <a:grpSpLocks noChangeAspect="1"/>
          </p:cNvGrpSpPr>
          <p:nvPr/>
        </p:nvGrpSpPr>
        <p:grpSpPr bwMode="auto">
          <a:xfrm rot="5400000">
            <a:off x="14287" y="5970588"/>
            <a:ext cx="911225" cy="723900"/>
            <a:chOff x="1824" y="398"/>
            <a:chExt cx="1824" cy="1674"/>
          </a:xfrm>
        </p:grpSpPr>
        <p:sp>
          <p:nvSpPr>
            <p:cNvPr id="5" name="Oval 55"/>
            <p:cNvSpPr>
              <a:spLocks noChangeArrowheads="1"/>
            </p:cNvSpPr>
            <p:nvPr/>
          </p:nvSpPr>
          <p:spPr bwMode="auto">
            <a:xfrm>
              <a:off x="1824" y="398"/>
              <a:ext cx="1824" cy="167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FFCC66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6" name="Group 56"/>
            <p:cNvGrpSpPr>
              <a:grpSpLocks/>
            </p:cNvGrpSpPr>
            <p:nvPr/>
          </p:nvGrpSpPr>
          <p:grpSpPr bwMode="auto">
            <a:xfrm>
              <a:off x="1935" y="522"/>
              <a:ext cx="1633" cy="1214"/>
              <a:chOff x="1935" y="522"/>
              <a:chExt cx="1633" cy="1214"/>
            </a:xfrm>
          </p:grpSpPr>
          <p:pic>
            <p:nvPicPr>
              <p:cNvPr id="7" name="Picture 57" descr="featuredata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32" y="522"/>
                <a:ext cx="1078" cy="1035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</p:spPr>
          </p:pic>
          <p:sp>
            <p:nvSpPr>
              <p:cNvPr id="8" name="Text Box 58"/>
              <p:cNvSpPr txBox="1">
                <a:spLocks noChangeArrowheads="1"/>
              </p:cNvSpPr>
              <p:nvPr/>
            </p:nvSpPr>
            <p:spPr bwMode="auto">
              <a:xfrm>
                <a:off x="1935" y="1543"/>
                <a:ext cx="1633" cy="173"/>
              </a:xfrm>
              <a:prstGeom prst="rect">
                <a:avLst/>
              </a:prstGeom>
              <a:noFill/>
              <a:ln w="28575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algn="ctr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400" dirty="0" smtClean="0">
                    <a:latin typeface="Tahoma" pitchFamily="34" charset="0"/>
                  </a:rPr>
                  <a:t>African </a:t>
                </a:r>
                <a:r>
                  <a:rPr lang="en-GB" sz="400" dirty="0" smtClean="0">
                    <a:latin typeface="Tahoma" pitchFamily="34" charset="0"/>
                  </a:rPr>
                  <a:t>Centre</a:t>
                </a:r>
                <a:r>
                  <a:rPr lang="en-US" sz="400" dirty="0" smtClean="0">
                    <a:latin typeface="Tahoma" pitchFamily="34" charset="0"/>
                  </a:rPr>
                  <a:t> for Statistics</a:t>
                </a:r>
              </a:p>
            </p:txBody>
          </p:sp>
          <p:sp>
            <p:nvSpPr>
              <p:cNvPr id="9" name="Line 59"/>
              <p:cNvSpPr>
                <a:spLocks noChangeShapeType="1"/>
              </p:cNvSpPr>
              <p:nvPr/>
            </p:nvSpPr>
            <p:spPr bwMode="auto">
              <a:xfrm flipH="1">
                <a:off x="1967" y="1545"/>
                <a:ext cx="1538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pic>
            <p:nvPicPr>
              <p:cNvPr id="10" name="Picture 60" descr="acslogo3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E2E2E2"/>
                  </a:clrFrom>
                  <a:clrTo>
                    <a:srgbClr val="E2E2E2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14" y="1118"/>
                <a:ext cx="1113" cy="436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</p:pic>
          <p:grpSp>
            <p:nvGrpSpPr>
              <p:cNvPr id="11" name="Group 61"/>
              <p:cNvGrpSpPr>
                <a:grpSpLocks/>
              </p:cNvGrpSpPr>
              <p:nvPr/>
            </p:nvGrpSpPr>
            <p:grpSpPr bwMode="auto">
              <a:xfrm>
                <a:off x="2154" y="633"/>
                <a:ext cx="56" cy="1103"/>
                <a:chOff x="2199" y="633"/>
                <a:chExt cx="56" cy="1103"/>
              </a:xfrm>
            </p:grpSpPr>
            <p:sp>
              <p:nvSpPr>
                <p:cNvPr id="17" name="Line 62"/>
                <p:cNvSpPr>
                  <a:spLocks noChangeShapeType="1"/>
                </p:cNvSpPr>
                <p:nvPr/>
              </p:nvSpPr>
              <p:spPr bwMode="auto">
                <a:xfrm>
                  <a:off x="2199" y="633"/>
                  <a:ext cx="0" cy="1103"/>
                </a:xfrm>
                <a:prstGeom prst="line">
                  <a:avLst/>
                </a:prstGeom>
                <a:noFill/>
                <a:ln w="3175">
                  <a:solidFill>
                    <a:srgbClr val="CCEC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8" name="Line 63"/>
                <p:cNvSpPr>
                  <a:spLocks noChangeShapeType="1"/>
                </p:cNvSpPr>
                <p:nvPr/>
              </p:nvSpPr>
              <p:spPr bwMode="auto">
                <a:xfrm>
                  <a:off x="2206" y="921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9" name="Line 64"/>
                <p:cNvSpPr>
                  <a:spLocks noChangeShapeType="1"/>
                </p:cNvSpPr>
                <p:nvPr/>
              </p:nvSpPr>
              <p:spPr bwMode="auto">
                <a:xfrm>
                  <a:off x="2206" y="116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20" name="Line 65"/>
                <p:cNvSpPr>
                  <a:spLocks noChangeShapeType="1"/>
                </p:cNvSpPr>
                <p:nvPr/>
              </p:nvSpPr>
              <p:spPr bwMode="auto">
                <a:xfrm>
                  <a:off x="2206" y="140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</p:grpSp>
          <p:sp>
            <p:nvSpPr>
              <p:cNvPr id="12" name="Line 66"/>
              <p:cNvSpPr>
                <a:spLocks noChangeShapeType="1"/>
              </p:cNvSpPr>
              <p:nvPr/>
            </p:nvSpPr>
            <p:spPr bwMode="auto">
              <a:xfrm flipV="1">
                <a:off x="2303" y="1496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3" name="Line 67"/>
              <p:cNvSpPr>
                <a:spLocks noChangeShapeType="1"/>
              </p:cNvSpPr>
              <p:nvPr/>
            </p:nvSpPr>
            <p:spPr bwMode="auto">
              <a:xfrm>
                <a:off x="2303" y="1017"/>
                <a:ext cx="50" cy="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4" name="Line 68"/>
              <p:cNvSpPr>
                <a:spLocks noChangeShapeType="1"/>
              </p:cNvSpPr>
              <p:nvPr/>
            </p:nvSpPr>
            <p:spPr bwMode="auto">
              <a:xfrm flipV="1">
                <a:off x="3280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5" name="Line 69"/>
              <p:cNvSpPr>
                <a:spLocks noChangeShapeType="1"/>
              </p:cNvSpPr>
              <p:nvPr/>
            </p:nvSpPr>
            <p:spPr bwMode="auto">
              <a:xfrm flipV="1">
                <a:off x="2929" y="1520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6" name="Line 70"/>
              <p:cNvSpPr>
                <a:spLocks noChangeShapeType="1"/>
              </p:cNvSpPr>
              <p:nvPr/>
            </p:nvSpPr>
            <p:spPr bwMode="auto">
              <a:xfrm flipV="1">
                <a:off x="2561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</p:grpSp>
      </p:grpSp>
      <p:pic>
        <p:nvPicPr>
          <p:cNvPr id="21" name="Picture 2" descr="C:\Projects\ACS\StatCom\logo_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25" y="20638"/>
            <a:ext cx="706438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Straight Connector 43"/>
          <p:cNvCxnSpPr>
            <a:cxnSpLocks noChangeShapeType="1"/>
          </p:cNvCxnSpPr>
          <p:nvPr/>
        </p:nvCxnSpPr>
        <p:spPr bwMode="auto">
          <a:xfrm>
            <a:off x="6443663" y="20638"/>
            <a:ext cx="0" cy="6837362"/>
          </a:xfrm>
          <a:prstGeom prst="line">
            <a:avLst/>
          </a:prstGeom>
          <a:noFill/>
          <a:ln w="9525" algn="ctr">
            <a:solidFill>
              <a:srgbClr val="FF6600"/>
            </a:solidFill>
            <a:round/>
            <a:headEnd/>
            <a:tailEnd/>
          </a:ln>
          <a:effectLst/>
        </p:spPr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88641"/>
            <a:ext cx="1943100" cy="6528418"/>
          </a:xfrm>
          <a:solidFill>
            <a:schemeClr val="bg2"/>
          </a:solidFill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88641"/>
            <a:ext cx="5676900" cy="65284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042988" y="6308725"/>
            <a:ext cx="1838325" cy="349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54350" y="6308725"/>
            <a:ext cx="3636963" cy="349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43713" y="6308725"/>
            <a:ext cx="1905000" cy="349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764F2DC-C26A-499D-A833-62B3B228EC1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304925"/>
            <a:ext cx="7705725" cy="2371725"/>
          </a:xfrm>
        </p:spPr>
        <p:txBody>
          <a:bodyPr>
            <a:normAutofit/>
          </a:bodyPr>
          <a:lstStyle>
            <a:lvl1pPr>
              <a:buSzPct val="80000"/>
              <a:buFont typeface="Wingdings" pitchFamily="2" charset="2"/>
              <a:buChar char="q"/>
              <a:defRPr/>
            </a:lvl1pPr>
            <a:lvl2pPr>
              <a:buFont typeface="Wingdings" pitchFamily="2" charset="2"/>
              <a:buChar char="§"/>
              <a:defRPr/>
            </a:lvl2pPr>
            <a:lvl3pPr>
              <a:buFont typeface="Courier New" pitchFamily="49" charset="0"/>
              <a:buChar char="o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2988" y="3829050"/>
            <a:ext cx="7705725" cy="2371725"/>
          </a:xfrm>
        </p:spPr>
        <p:txBody>
          <a:bodyPr>
            <a:normAutofit/>
          </a:bodyPr>
          <a:lstStyle>
            <a:lvl1pPr>
              <a:buSzPct val="80000"/>
              <a:buFont typeface="Wingdings" pitchFamily="2" charset="2"/>
              <a:buChar char="q"/>
              <a:defRPr/>
            </a:lvl1pPr>
            <a:lvl2pPr>
              <a:buFont typeface="Wingdings" pitchFamily="2" charset="2"/>
              <a:buChar char="§"/>
              <a:defRPr/>
            </a:lvl2pPr>
            <a:lvl3pPr>
              <a:buFont typeface="Courier New" pitchFamily="49" charset="0"/>
              <a:buChar char="o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042988" y="6308725"/>
            <a:ext cx="1838325" cy="349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54350" y="6308725"/>
            <a:ext cx="3636963" cy="349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43713" y="6308725"/>
            <a:ext cx="1905000" cy="349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543670E-4EB3-435F-AD51-080D143C863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392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4"/>
          <p:cNvGrpSpPr>
            <a:grpSpLocks noChangeAspect="1"/>
          </p:cNvGrpSpPr>
          <p:nvPr/>
        </p:nvGrpSpPr>
        <p:grpSpPr bwMode="auto">
          <a:xfrm>
            <a:off x="8101013" y="6021388"/>
            <a:ext cx="911225" cy="723900"/>
            <a:chOff x="1824" y="398"/>
            <a:chExt cx="1824" cy="1674"/>
          </a:xfrm>
        </p:grpSpPr>
        <p:sp>
          <p:nvSpPr>
            <p:cNvPr id="5" name="Oval 55"/>
            <p:cNvSpPr>
              <a:spLocks noChangeArrowheads="1"/>
            </p:cNvSpPr>
            <p:nvPr/>
          </p:nvSpPr>
          <p:spPr bwMode="auto">
            <a:xfrm>
              <a:off x="1824" y="398"/>
              <a:ext cx="1824" cy="167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FFCC66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6" name="Group 56"/>
            <p:cNvGrpSpPr>
              <a:grpSpLocks/>
            </p:cNvGrpSpPr>
            <p:nvPr/>
          </p:nvGrpSpPr>
          <p:grpSpPr bwMode="auto">
            <a:xfrm>
              <a:off x="1935" y="522"/>
              <a:ext cx="1633" cy="1214"/>
              <a:chOff x="1935" y="522"/>
              <a:chExt cx="1633" cy="1214"/>
            </a:xfrm>
          </p:grpSpPr>
          <p:pic>
            <p:nvPicPr>
              <p:cNvPr id="7" name="Picture 57" descr="featuredata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32" y="522"/>
                <a:ext cx="1078" cy="1035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</p:spPr>
          </p:pic>
          <p:sp>
            <p:nvSpPr>
              <p:cNvPr id="8" name="Text Box 58"/>
              <p:cNvSpPr txBox="1">
                <a:spLocks noChangeArrowheads="1"/>
              </p:cNvSpPr>
              <p:nvPr/>
            </p:nvSpPr>
            <p:spPr bwMode="auto">
              <a:xfrm>
                <a:off x="1935" y="1529"/>
                <a:ext cx="1633" cy="180"/>
              </a:xfrm>
              <a:prstGeom prst="rect">
                <a:avLst/>
              </a:prstGeom>
              <a:noFill/>
              <a:ln w="28575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algn="ctr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400" dirty="0" smtClean="0">
                    <a:latin typeface="Tahoma" pitchFamily="34" charset="0"/>
                  </a:rPr>
                  <a:t>African </a:t>
                </a:r>
                <a:r>
                  <a:rPr lang="en-GB" sz="400" dirty="0" smtClean="0">
                    <a:latin typeface="Tahoma" pitchFamily="34" charset="0"/>
                  </a:rPr>
                  <a:t>Centre</a:t>
                </a:r>
                <a:r>
                  <a:rPr lang="en-US" sz="400" dirty="0" smtClean="0">
                    <a:latin typeface="Tahoma" pitchFamily="34" charset="0"/>
                  </a:rPr>
                  <a:t> for Statistics</a:t>
                </a:r>
              </a:p>
            </p:txBody>
          </p:sp>
          <p:sp>
            <p:nvSpPr>
              <p:cNvPr id="9" name="Line 59"/>
              <p:cNvSpPr>
                <a:spLocks noChangeShapeType="1"/>
              </p:cNvSpPr>
              <p:nvPr/>
            </p:nvSpPr>
            <p:spPr bwMode="auto">
              <a:xfrm flipH="1">
                <a:off x="1967" y="1545"/>
                <a:ext cx="1538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pic>
            <p:nvPicPr>
              <p:cNvPr id="10" name="Picture 60" descr="acslogo3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E2E2E2"/>
                  </a:clrFrom>
                  <a:clrTo>
                    <a:srgbClr val="E2E2E2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14" y="1118"/>
                <a:ext cx="1113" cy="436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</p:pic>
          <p:grpSp>
            <p:nvGrpSpPr>
              <p:cNvPr id="11" name="Group 61"/>
              <p:cNvGrpSpPr>
                <a:grpSpLocks/>
              </p:cNvGrpSpPr>
              <p:nvPr/>
            </p:nvGrpSpPr>
            <p:grpSpPr bwMode="auto">
              <a:xfrm>
                <a:off x="2154" y="633"/>
                <a:ext cx="56" cy="1103"/>
                <a:chOff x="2199" y="633"/>
                <a:chExt cx="56" cy="1103"/>
              </a:xfrm>
            </p:grpSpPr>
            <p:sp>
              <p:nvSpPr>
                <p:cNvPr id="17" name="Line 62"/>
                <p:cNvSpPr>
                  <a:spLocks noChangeShapeType="1"/>
                </p:cNvSpPr>
                <p:nvPr/>
              </p:nvSpPr>
              <p:spPr bwMode="auto">
                <a:xfrm>
                  <a:off x="2199" y="633"/>
                  <a:ext cx="0" cy="1103"/>
                </a:xfrm>
                <a:prstGeom prst="line">
                  <a:avLst/>
                </a:prstGeom>
                <a:noFill/>
                <a:ln w="3175">
                  <a:solidFill>
                    <a:srgbClr val="CCEC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8" name="Line 63"/>
                <p:cNvSpPr>
                  <a:spLocks noChangeShapeType="1"/>
                </p:cNvSpPr>
                <p:nvPr/>
              </p:nvSpPr>
              <p:spPr bwMode="auto">
                <a:xfrm>
                  <a:off x="2206" y="921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9" name="Line 64"/>
                <p:cNvSpPr>
                  <a:spLocks noChangeShapeType="1"/>
                </p:cNvSpPr>
                <p:nvPr/>
              </p:nvSpPr>
              <p:spPr bwMode="auto">
                <a:xfrm>
                  <a:off x="2206" y="116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20" name="Line 65"/>
                <p:cNvSpPr>
                  <a:spLocks noChangeShapeType="1"/>
                </p:cNvSpPr>
                <p:nvPr/>
              </p:nvSpPr>
              <p:spPr bwMode="auto">
                <a:xfrm>
                  <a:off x="2206" y="140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</p:grpSp>
          <p:sp>
            <p:nvSpPr>
              <p:cNvPr id="12" name="Line 66"/>
              <p:cNvSpPr>
                <a:spLocks noChangeShapeType="1"/>
              </p:cNvSpPr>
              <p:nvPr/>
            </p:nvSpPr>
            <p:spPr bwMode="auto">
              <a:xfrm flipV="1">
                <a:off x="2303" y="1496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3" name="Line 67"/>
              <p:cNvSpPr>
                <a:spLocks noChangeShapeType="1"/>
              </p:cNvSpPr>
              <p:nvPr/>
            </p:nvSpPr>
            <p:spPr bwMode="auto">
              <a:xfrm>
                <a:off x="2303" y="1017"/>
                <a:ext cx="50" cy="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4" name="Line 68"/>
              <p:cNvSpPr>
                <a:spLocks noChangeShapeType="1"/>
              </p:cNvSpPr>
              <p:nvPr/>
            </p:nvSpPr>
            <p:spPr bwMode="auto">
              <a:xfrm flipV="1">
                <a:off x="3280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5" name="Line 69"/>
              <p:cNvSpPr>
                <a:spLocks noChangeShapeType="1"/>
              </p:cNvSpPr>
              <p:nvPr/>
            </p:nvSpPr>
            <p:spPr bwMode="auto">
              <a:xfrm flipV="1">
                <a:off x="2929" y="1520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6" name="Line 70"/>
              <p:cNvSpPr>
                <a:spLocks noChangeShapeType="1"/>
              </p:cNvSpPr>
              <p:nvPr/>
            </p:nvSpPr>
            <p:spPr bwMode="auto">
              <a:xfrm flipV="1">
                <a:off x="2561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</p:grpSp>
      </p:grpSp>
      <p:pic>
        <p:nvPicPr>
          <p:cNvPr id="21" name="Picture 2" descr="C:\Projects\ACS\StatCom\logo_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134100"/>
            <a:ext cx="815975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Straight Connector 43"/>
          <p:cNvCxnSpPr>
            <a:cxnSpLocks noChangeShapeType="1"/>
          </p:cNvCxnSpPr>
          <p:nvPr/>
        </p:nvCxnSpPr>
        <p:spPr bwMode="auto">
          <a:xfrm>
            <a:off x="0" y="3284538"/>
            <a:ext cx="9144000" cy="0"/>
          </a:xfrm>
          <a:prstGeom prst="line">
            <a:avLst/>
          </a:prstGeom>
          <a:noFill/>
          <a:ln w="9525" algn="ctr">
            <a:solidFill>
              <a:srgbClr val="FF6600"/>
            </a:solidFill>
            <a:round/>
            <a:headEnd/>
            <a:tailEnd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640960" cy="2232248"/>
          </a:xfrm>
          <a:solidFill>
            <a:schemeClr val="accent1"/>
          </a:solidFill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>
              <a:defRPr lang="en-US" sz="3600" cap="small" baseline="0" dirty="0"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3356992"/>
            <a:ext cx="8640960" cy="2364283"/>
          </a:xfrm>
          <a:noFill/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600" b="1" i="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772816"/>
            <a:ext cx="4244280" cy="4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316288" cy="4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512" y="1772816"/>
            <a:ext cx="4317876" cy="4536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72816"/>
            <a:ext cx="4319463" cy="4536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4"/>
          <p:cNvGrpSpPr>
            <a:grpSpLocks noChangeAspect="1"/>
          </p:cNvGrpSpPr>
          <p:nvPr/>
        </p:nvGrpSpPr>
        <p:grpSpPr bwMode="auto">
          <a:xfrm>
            <a:off x="8101013" y="6021388"/>
            <a:ext cx="911225" cy="723900"/>
            <a:chOff x="1824" y="398"/>
            <a:chExt cx="1824" cy="1674"/>
          </a:xfrm>
        </p:grpSpPr>
        <p:sp>
          <p:nvSpPr>
            <p:cNvPr id="3" name="Oval 55"/>
            <p:cNvSpPr>
              <a:spLocks noChangeArrowheads="1"/>
            </p:cNvSpPr>
            <p:nvPr/>
          </p:nvSpPr>
          <p:spPr bwMode="auto">
            <a:xfrm>
              <a:off x="1824" y="398"/>
              <a:ext cx="1824" cy="167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FFCC66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4" name="Group 56"/>
            <p:cNvGrpSpPr>
              <a:grpSpLocks/>
            </p:cNvGrpSpPr>
            <p:nvPr/>
          </p:nvGrpSpPr>
          <p:grpSpPr bwMode="auto">
            <a:xfrm>
              <a:off x="1935" y="522"/>
              <a:ext cx="1633" cy="1214"/>
              <a:chOff x="1935" y="522"/>
              <a:chExt cx="1633" cy="1214"/>
            </a:xfrm>
          </p:grpSpPr>
          <p:pic>
            <p:nvPicPr>
              <p:cNvPr id="5" name="Picture 57" descr="featuredata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32" y="522"/>
                <a:ext cx="1078" cy="1035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</p:spPr>
          </p:pic>
          <p:sp>
            <p:nvSpPr>
              <p:cNvPr id="6" name="Text Box 58"/>
              <p:cNvSpPr txBox="1">
                <a:spLocks noChangeArrowheads="1"/>
              </p:cNvSpPr>
              <p:nvPr/>
            </p:nvSpPr>
            <p:spPr bwMode="auto">
              <a:xfrm>
                <a:off x="1935" y="1529"/>
                <a:ext cx="1633" cy="180"/>
              </a:xfrm>
              <a:prstGeom prst="rect">
                <a:avLst/>
              </a:prstGeom>
              <a:noFill/>
              <a:ln w="28575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algn="ctr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400" dirty="0" smtClean="0">
                    <a:latin typeface="Tahoma" pitchFamily="34" charset="0"/>
                  </a:rPr>
                  <a:t>African </a:t>
                </a:r>
                <a:r>
                  <a:rPr lang="en-GB" sz="400" dirty="0" smtClean="0">
                    <a:latin typeface="Tahoma" pitchFamily="34" charset="0"/>
                  </a:rPr>
                  <a:t>Centre</a:t>
                </a:r>
                <a:r>
                  <a:rPr lang="en-US" sz="400" dirty="0" smtClean="0">
                    <a:latin typeface="Tahoma" pitchFamily="34" charset="0"/>
                  </a:rPr>
                  <a:t> for Statistics</a:t>
                </a:r>
              </a:p>
            </p:txBody>
          </p:sp>
          <p:sp>
            <p:nvSpPr>
              <p:cNvPr id="7" name="Line 59"/>
              <p:cNvSpPr>
                <a:spLocks noChangeShapeType="1"/>
              </p:cNvSpPr>
              <p:nvPr/>
            </p:nvSpPr>
            <p:spPr bwMode="auto">
              <a:xfrm flipH="1">
                <a:off x="1967" y="1545"/>
                <a:ext cx="1538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pic>
            <p:nvPicPr>
              <p:cNvPr id="8" name="Picture 60" descr="acslogo3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E2E2E2"/>
                  </a:clrFrom>
                  <a:clrTo>
                    <a:srgbClr val="E2E2E2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14" y="1118"/>
                <a:ext cx="1113" cy="436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</p:pic>
          <p:grpSp>
            <p:nvGrpSpPr>
              <p:cNvPr id="9" name="Group 61"/>
              <p:cNvGrpSpPr>
                <a:grpSpLocks/>
              </p:cNvGrpSpPr>
              <p:nvPr/>
            </p:nvGrpSpPr>
            <p:grpSpPr bwMode="auto">
              <a:xfrm>
                <a:off x="2154" y="633"/>
                <a:ext cx="56" cy="1103"/>
                <a:chOff x="2199" y="633"/>
                <a:chExt cx="56" cy="1103"/>
              </a:xfrm>
            </p:grpSpPr>
            <p:sp>
              <p:nvSpPr>
                <p:cNvPr id="15" name="Line 62"/>
                <p:cNvSpPr>
                  <a:spLocks noChangeShapeType="1"/>
                </p:cNvSpPr>
                <p:nvPr/>
              </p:nvSpPr>
              <p:spPr bwMode="auto">
                <a:xfrm>
                  <a:off x="2199" y="633"/>
                  <a:ext cx="0" cy="1103"/>
                </a:xfrm>
                <a:prstGeom prst="line">
                  <a:avLst/>
                </a:prstGeom>
                <a:noFill/>
                <a:ln w="3175">
                  <a:solidFill>
                    <a:srgbClr val="CCEC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6" name="Line 63"/>
                <p:cNvSpPr>
                  <a:spLocks noChangeShapeType="1"/>
                </p:cNvSpPr>
                <p:nvPr/>
              </p:nvSpPr>
              <p:spPr bwMode="auto">
                <a:xfrm>
                  <a:off x="2206" y="921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7" name="Line 64"/>
                <p:cNvSpPr>
                  <a:spLocks noChangeShapeType="1"/>
                </p:cNvSpPr>
                <p:nvPr/>
              </p:nvSpPr>
              <p:spPr bwMode="auto">
                <a:xfrm>
                  <a:off x="2206" y="116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8" name="Line 65"/>
                <p:cNvSpPr>
                  <a:spLocks noChangeShapeType="1"/>
                </p:cNvSpPr>
                <p:nvPr/>
              </p:nvSpPr>
              <p:spPr bwMode="auto">
                <a:xfrm>
                  <a:off x="2206" y="140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</p:grpSp>
          <p:sp>
            <p:nvSpPr>
              <p:cNvPr id="10" name="Line 66"/>
              <p:cNvSpPr>
                <a:spLocks noChangeShapeType="1"/>
              </p:cNvSpPr>
              <p:nvPr/>
            </p:nvSpPr>
            <p:spPr bwMode="auto">
              <a:xfrm flipV="1">
                <a:off x="2303" y="1496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1" name="Line 67"/>
              <p:cNvSpPr>
                <a:spLocks noChangeShapeType="1"/>
              </p:cNvSpPr>
              <p:nvPr/>
            </p:nvSpPr>
            <p:spPr bwMode="auto">
              <a:xfrm>
                <a:off x="2303" y="1017"/>
                <a:ext cx="50" cy="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2" name="Line 68"/>
              <p:cNvSpPr>
                <a:spLocks noChangeShapeType="1"/>
              </p:cNvSpPr>
              <p:nvPr/>
            </p:nvSpPr>
            <p:spPr bwMode="auto">
              <a:xfrm flipV="1">
                <a:off x="3280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3" name="Line 69"/>
              <p:cNvSpPr>
                <a:spLocks noChangeShapeType="1"/>
              </p:cNvSpPr>
              <p:nvPr/>
            </p:nvSpPr>
            <p:spPr bwMode="auto">
              <a:xfrm flipV="1">
                <a:off x="2929" y="1520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4" name="Line 70"/>
              <p:cNvSpPr>
                <a:spLocks noChangeShapeType="1"/>
              </p:cNvSpPr>
              <p:nvPr/>
            </p:nvSpPr>
            <p:spPr bwMode="auto">
              <a:xfrm flipV="1">
                <a:off x="2561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</p:grpSp>
      </p:grpSp>
      <p:pic>
        <p:nvPicPr>
          <p:cNvPr id="19" name="Picture 2" descr="C:\Projects\ACS\StatCom\logo_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134100"/>
            <a:ext cx="815975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3629025" y="333375"/>
            <a:ext cx="5335588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 i="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400" dirty="0" smtClean="0"/>
              <a:t>Click to edit Master title style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3286001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28800"/>
            <a:ext cx="5389438" cy="47525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512" y="1690265"/>
            <a:ext cx="328600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4"/>
          <p:cNvGrpSpPr>
            <a:grpSpLocks noChangeAspect="1"/>
          </p:cNvGrpSpPr>
          <p:nvPr/>
        </p:nvGrpSpPr>
        <p:grpSpPr bwMode="auto">
          <a:xfrm>
            <a:off x="8101013" y="6021388"/>
            <a:ext cx="911225" cy="723900"/>
            <a:chOff x="1824" y="398"/>
            <a:chExt cx="1824" cy="1674"/>
          </a:xfrm>
        </p:grpSpPr>
        <p:sp>
          <p:nvSpPr>
            <p:cNvPr id="6" name="Oval 55"/>
            <p:cNvSpPr>
              <a:spLocks noChangeArrowheads="1"/>
            </p:cNvSpPr>
            <p:nvPr/>
          </p:nvSpPr>
          <p:spPr bwMode="auto">
            <a:xfrm>
              <a:off x="1824" y="398"/>
              <a:ext cx="1824" cy="167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FFCC66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7" name="Group 56"/>
            <p:cNvGrpSpPr>
              <a:grpSpLocks/>
            </p:cNvGrpSpPr>
            <p:nvPr/>
          </p:nvGrpSpPr>
          <p:grpSpPr bwMode="auto">
            <a:xfrm>
              <a:off x="1935" y="522"/>
              <a:ext cx="1633" cy="1214"/>
              <a:chOff x="1935" y="522"/>
              <a:chExt cx="1633" cy="1214"/>
            </a:xfrm>
          </p:grpSpPr>
          <p:pic>
            <p:nvPicPr>
              <p:cNvPr id="8" name="Picture 57" descr="featuredata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32" y="522"/>
                <a:ext cx="1078" cy="1035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</p:spPr>
          </p:pic>
          <p:sp>
            <p:nvSpPr>
              <p:cNvPr id="9" name="Text Box 58"/>
              <p:cNvSpPr txBox="1">
                <a:spLocks noChangeArrowheads="1"/>
              </p:cNvSpPr>
              <p:nvPr/>
            </p:nvSpPr>
            <p:spPr bwMode="auto">
              <a:xfrm>
                <a:off x="1935" y="1529"/>
                <a:ext cx="1633" cy="180"/>
              </a:xfrm>
              <a:prstGeom prst="rect">
                <a:avLst/>
              </a:prstGeom>
              <a:noFill/>
              <a:ln w="28575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algn="ctr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400" dirty="0" smtClean="0">
                    <a:latin typeface="Tahoma" pitchFamily="34" charset="0"/>
                  </a:rPr>
                  <a:t>African </a:t>
                </a:r>
                <a:r>
                  <a:rPr lang="en-GB" sz="400" dirty="0" smtClean="0">
                    <a:latin typeface="Tahoma" pitchFamily="34" charset="0"/>
                  </a:rPr>
                  <a:t>Centre</a:t>
                </a:r>
                <a:r>
                  <a:rPr lang="en-US" sz="400" dirty="0" smtClean="0">
                    <a:latin typeface="Tahoma" pitchFamily="34" charset="0"/>
                  </a:rPr>
                  <a:t> for Statistics</a:t>
                </a:r>
              </a:p>
            </p:txBody>
          </p:sp>
          <p:sp>
            <p:nvSpPr>
              <p:cNvPr id="10" name="Line 59"/>
              <p:cNvSpPr>
                <a:spLocks noChangeShapeType="1"/>
              </p:cNvSpPr>
              <p:nvPr/>
            </p:nvSpPr>
            <p:spPr bwMode="auto">
              <a:xfrm flipH="1">
                <a:off x="1967" y="1545"/>
                <a:ext cx="1538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pic>
            <p:nvPicPr>
              <p:cNvPr id="11" name="Picture 60" descr="acslogo3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E2E2E2"/>
                  </a:clrFrom>
                  <a:clrTo>
                    <a:srgbClr val="E2E2E2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14" y="1118"/>
                <a:ext cx="1113" cy="436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</p:pic>
          <p:grpSp>
            <p:nvGrpSpPr>
              <p:cNvPr id="12" name="Group 61"/>
              <p:cNvGrpSpPr>
                <a:grpSpLocks/>
              </p:cNvGrpSpPr>
              <p:nvPr/>
            </p:nvGrpSpPr>
            <p:grpSpPr bwMode="auto">
              <a:xfrm>
                <a:off x="2154" y="633"/>
                <a:ext cx="56" cy="1103"/>
                <a:chOff x="2199" y="633"/>
                <a:chExt cx="56" cy="1103"/>
              </a:xfrm>
            </p:grpSpPr>
            <p:sp>
              <p:nvSpPr>
                <p:cNvPr id="18" name="Line 62"/>
                <p:cNvSpPr>
                  <a:spLocks noChangeShapeType="1"/>
                </p:cNvSpPr>
                <p:nvPr/>
              </p:nvSpPr>
              <p:spPr bwMode="auto">
                <a:xfrm>
                  <a:off x="2199" y="633"/>
                  <a:ext cx="0" cy="1103"/>
                </a:xfrm>
                <a:prstGeom prst="line">
                  <a:avLst/>
                </a:prstGeom>
                <a:noFill/>
                <a:ln w="3175">
                  <a:solidFill>
                    <a:srgbClr val="CCEC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9" name="Line 63"/>
                <p:cNvSpPr>
                  <a:spLocks noChangeShapeType="1"/>
                </p:cNvSpPr>
                <p:nvPr/>
              </p:nvSpPr>
              <p:spPr bwMode="auto">
                <a:xfrm>
                  <a:off x="2206" y="921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20" name="Line 64"/>
                <p:cNvSpPr>
                  <a:spLocks noChangeShapeType="1"/>
                </p:cNvSpPr>
                <p:nvPr/>
              </p:nvSpPr>
              <p:spPr bwMode="auto">
                <a:xfrm>
                  <a:off x="2206" y="116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21" name="Line 65"/>
                <p:cNvSpPr>
                  <a:spLocks noChangeShapeType="1"/>
                </p:cNvSpPr>
                <p:nvPr/>
              </p:nvSpPr>
              <p:spPr bwMode="auto">
                <a:xfrm>
                  <a:off x="2206" y="140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</p:grpSp>
          <p:sp>
            <p:nvSpPr>
              <p:cNvPr id="13" name="Line 66"/>
              <p:cNvSpPr>
                <a:spLocks noChangeShapeType="1"/>
              </p:cNvSpPr>
              <p:nvPr/>
            </p:nvSpPr>
            <p:spPr bwMode="auto">
              <a:xfrm flipV="1">
                <a:off x="2303" y="1496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4" name="Line 67"/>
              <p:cNvSpPr>
                <a:spLocks noChangeShapeType="1"/>
              </p:cNvSpPr>
              <p:nvPr/>
            </p:nvSpPr>
            <p:spPr bwMode="auto">
              <a:xfrm>
                <a:off x="2303" y="1017"/>
                <a:ext cx="50" cy="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5" name="Line 68"/>
              <p:cNvSpPr>
                <a:spLocks noChangeShapeType="1"/>
              </p:cNvSpPr>
              <p:nvPr/>
            </p:nvSpPr>
            <p:spPr bwMode="auto">
              <a:xfrm flipV="1">
                <a:off x="3280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6" name="Line 69"/>
              <p:cNvSpPr>
                <a:spLocks noChangeShapeType="1"/>
              </p:cNvSpPr>
              <p:nvPr/>
            </p:nvSpPr>
            <p:spPr bwMode="auto">
              <a:xfrm flipV="1">
                <a:off x="2929" y="1520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7" name="Line 70"/>
              <p:cNvSpPr>
                <a:spLocks noChangeShapeType="1"/>
              </p:cNvSpPr>
              <p:nvPr/>
            </p:nvSpPr>
            <p:spPr bwMode="auto">
              <a:xfrm flipV="1">
                <a:off x="2561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</p:grpSp>
      </p:grpSp>
      <p:pic>
        <p:nvPicPr>
          <p:cNvPr id="22" name="Picture 2" descr="C:\Projects\ACS\StatCom\logo_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134100"/>
            <a:ext cx="815975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0"/>
            <a:ext cx="9132888" cy="1638300"/>
            <a:chOff x="0" y="0"/>
            <a:chExt cx="5753" cy="1032"/>
          </a:xfrm>
        </p:grpSpPr>
        <p:sp>
          <p:nvSpPr>
            <p:cNvPr id="10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53" cy="9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Rectangle 4"/>
            <p:cNvSpPr>
              <a:spLocks noChangeArrowheads="1"/>
            </p:cNvSpPr>
            <p:nvPr/>
          </p:nvSpPr>
          <p:spPr bwMode="auto">
            <a:xfrm>
              <a:off x="0" y="972"/>
              <a:ext cx="5753" cy="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Line 5"/>
            <p:cNvSpPr>
              <a:spLocks noChangeShapeType="1"/>
            </p:cNvSpPr>
            <p:nvPr/>
          </p:nvSpPr>
          <p:spPr bwMode="auto">
            <a:xfrm>
              <a:off x="0" y="1032"/>
              <a:ext cx="5753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342900"/>
            <a:ext cx="8758237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773238"/>
            <a:ext cx="8686800" cy="436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29" name="Group 54"/>
          <p:cNvGrpSpPr>
            <a:grpSpLocks noChangeAspect="1"/>
          </p:cNvGrpSpPr>
          <p:nvPr/>
        </p:nvGrpSpPr>
        <p:grpSpPr bwMode="auto">
          <a:xfrm>
            <a:off x="8101013" y="6021388"/>
            <a:ext cx="911225" cy="723900"/>
            <a:chOff x="1824" y="398"/>
            <a:chExt cx="1824" cy="1674"/>
          </a:xfrm>
        </p:grpSpPr>
        <p:sp>
          <p:nvSpPr>
            <p:cNvPr id="1031" name="Oval 55"/>
            <p:cNvSpPr>
              <a:spLocks noChangeArrowheads="1"/>
            </p:cNvSpPr>
            <p:nvPr/>
          </p:nvSpPr>
          <p:spPr bwMode="auto">
            <a:xfrm>
              <a:off x="1824" y="398"/>
              <a:ext cx="1824" cy="167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FFCC66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1032" name="Group 56"/>
            <p:cNvGrpSpPr>
              <a:grpSpLocks/>
            </p:cNvGrpSpPr>
            <p:nvPr/>
          </p:nvGrpSpPr>
          <p:grpSpPr bwMode="auto">
            <a:xfrm>
              <a:off x="1936" y="522"/>
              <a:ext cx="1631" cy="1214"/>
              <a:chOff x="1936" y="522"/>
              <a:chExt cx="1631" cy="1214"/>
            </a:xfrm>
          </p:grpSpPr>
          <p:pic>
            <p:nvPicPr>
              <p:cNvPr id="1033" name="Picture 57" descr="featuredata"/>
              <p:cNvPicPr>
                <a:picLocks noChangeAspect="1" noChangeArrowheads="1"/>
              </p:cNvPicPr>
              <p:nvPr/>
            </p:nvPicPr>
            <p:blipFill>
              <a:blip r:embed="rId1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32" y="522"/>
                <a:ext cx="1078" cy="1035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</p:spPr>
          </p:pic>
          <p:sp>
            <p:nvSpPr>
              <p:cNvPr id="15" name="Text Box 58"/>
              <p:cNvSpPr txBox="1">
                <a:spLocks noChangeArrowheads="1"/>
              </p:cNvSpPr>
              <p:nvPr/>
            </p:nvSpPr>
            <p:spPr bwMode="auto">
              <a:xfrm>
                <a:off x="1935" y="1529"/>
                <a:ext cx="1633" cy="180"/>
              </a:xfrm>
              <a:prstGeom prst="rect">
                <a:avLst/>
              </a:prstGeom>
              <a:noFill/>
              <a:ln w="28575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algn="ctr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400" dirty="0" smtClean="0">
                    <a:latin typeface="Tahoma" pitchFamily="34" charset="0"/>
                  </a:rPr>
                  <a:t>African </a:t>
                </a:r>
                <a:r>
                  <a:rPr lang="en-GB" sz="400" dirty="0" smtClean="0">
                    <a:latin typeface="Tahoma" pitchFamily="34" charset="0"/>
                  </a:rPr>
                  <a:t>Centre</a:t>
                </a:r>
                <a:r>
                  <a:rPr lang="en-US" sz="400" dirty="0" smtClean="0">
                    <a:latin typeface="Tahoma" pitchFamily="34" charset="0"/>
                  </a:rPr>
                  <a:t> for Statistics</a:t>
                </a:r>
              </a:p>
            </p:txBody>
          </p:sp>
          <p:sp>
            <p:nvSpPr>
              <p:cNvPr id="1035" name="Line 59"/>
              <p:cNvSpPr>
                <a:spLocks noChangeShapeType="1"/>
              </p:cNvSpPr>
              <p:nvPr/>
            </p:nvSpPr>
            <p:spPr bwMode="auto">
              <a:xfrm flipH="1">
                <a:off x="1967" y="1545"/>
                <a:ext cx="1538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pic>
            <p:nvPicPr>
              <p:cNvPr id="1036" name="Picture 60" descr="acslogo3"/>
              <p:cNvPicPr>
                <a:picLocks noChangeAspect="1" noChangeArrowheads="1"/>
              </p:cNvPicPr>
              <p:nvPr/>
            </p:nvPicPr>
            <p:blipFill>
              <a:blip r:embed="rId16">
                <a:clrChange>
                  <a:clrFrom>
                    <a:srgbClr val="E2E2E2"/>
                  </a:clrFrom>
                  <a:clrTo>
                    <a:srgbClr val="E2E2E2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14" y="1118"/>
                <a:ext cx="1113" cy="436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</p:pic>
          <p:grpSp>
            <p:nvGrpSpPr>
              <p:cNvPr id="1037" name="Group 61"/>
              <p:cNvGrpSpPr>
                <a:grpSpLocks/>
              </p:cNvGrpSpPr>
              <p:nvPr/>
            </p:nvGrpSpPr>
            <p:grpSpPr bwMode="auto">
              <a:xfrm>
                <a:off x="2154" y="633"/>
                <a:ext cx="56" cy="1103"/>
                <a:chOff x="2199" y="633"/>
                <a:chExt cx="56" cy="1103"/>
              </a:xfrm>
            </p:grpSpPr>
            <p:sp>
              <p:nvSpPr>
                <p:cNvPr id="1043" name="Line 62"/>
                <p:cNvSpPr>
                  <a:spLocks noChangeShapeType="1"/>
                </p:cNvSpPr>
                <p:nvPr/>
              </p:nvSpPr>
              <p:spPr bwMode="auto">
                <a:xfrm>
                  <a:off x="2199" y="633"/>
                  <a:ext cx="0" cy="1103"/>
                </a:xfrm>
                <a:prstGeom prst="line">
                  <a:avLst/>
                </a:prstGeom>
                <a:noFill/>
                <a:ln w="3175">
                  <a:solidFill>
                    <a:srgbClr val="CCEC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044" name="Line 63"/>
                <p:cNvSpPr>
                  <a:spLocks noChangeShapeType="1"/>
                </p:cNvSpPr>
                <p:nvPr/>
              </p:nvSpPr>
              <p:spPr bwMode="auto">
                <a:xfrm>
                  <a:off x="2206" y="921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045" name="Line 64"/>
                <p:cNvSpPr>
                  <a:spLocks noChangeShapeType="1"/>
                </p:cNvSpPr>
                <p:nvPr/>
              </p:nvSpPr>
              <p:spPr bwMode="auto">
                <a:xfrm>
                  <a:off x="2206" y="116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046" name="Line 65"/>
                <p:cNvSpPr>
                  <a:spLocks noChangeShapeType="1"/>
                </p:cNvSpPr>
                <p:nvPr/>
              </p:nvSpPr>
              <p:spPr bwMode="auto">
                <a:xfrm>
                  <a:off x="2206" y="140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</p:grpSp>
          <p:sp>
            <p:nvSpPr>
              <p:cNvPr id="1038" name="Line 66"/>
              <p:cNvSpPr>
                <a:spLocks noChangeShapeType="1"/>
              </p:cNvSpPr>
              <p:nvPr/>
            </p:nvSpPr>
            <p:spPr bwMode="auto">
              <a:xfrm flipV="1">
                <a:off x="2303" y="1496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039" name="Line 67"/>
              <p:cNvSpPr>
                <a:spLocks noChangeShapeType="1"/>
              </p:cNvSpPr>
              <p:nvPr/>
            </p:nvSpPr>
            <p:spPr bwMode="auto">
              <a:xfrm>
                <a:off x="2303" y="1017"/>
                <a:ext cx="50" cy="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040" name="Line 68"/>
              <p:cNvSpPr>
                <a:spLocks noChangeShapeType="1"/>
              </p:cNvSpPr>
              <p:nvPr/>
            </p:nvSpPr>
            <p:spPr bwMode="auto">
              <a:xfrm flipV="1">
                <a:off x="3280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041" name="Line 69"/>
              <p:cNvSpPr>
                <a:spLocks noChangeShapeType="1"/>
              </p:cNvSpPr>
              <p:nvPr/>
            </p:nvSpPr>
            <p:spPr bwMode="auto">
              <a:xfrm flipV="1">
                <a:off x="2929" y="1520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042" name="Line 70"/>
              <p:cNvSpPr>
                <a:spLocks noChangeShapeType="1"/>
              </p:cNvSpPr>
              <p:nvPr/>
            </p:nvSpPr>
            <p:spPr bwMode="auto">
              <a:xfrm flipV="1">
                <a:off x="2561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</p:grpSp>
      </p:grpSp>
      <p:pic>
        <p:nvPicPr>
          <p:cNvPr id="1030" name="Picture 2" descr="C:\Projects\ACS\StatCom\logo_1.gif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0" y="6134100"/>
            <a:ext cx="815975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024" r:id="rId1"/>
    <p:sldLayoutId id="2147484020" r:id="rId2"/>
    <p:sldLayoutId id="2147484025" r:id="rId3"/>
    <p:sldLayoutId id="2147484021" r:id="rId4"/>
    <p:sldLayoutId id="2147484026" r:id="rId5"/>
    <p:sldLayoutId id="2147484022" r:id="rId6"/>
    <p:sldLayoutId id="2147484027" r:id="rId7"/>
    <p:sldLayoutId id="2147484028" r:id="rId8"/>
    <p:sldLayoutId id="2147484029" r:id="rId9"/>
    <p:sldLayoutId id="2147484023" r:id="rId10"/>
    <p:sldLayoutId id="2147484030" r:id="rId11"/>
    <p:sldLayoutId id="2147484031" r:id="rId12"/>
    <p:sldLayoutId id="2147484032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»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xgong@uneca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castats.uneca.org/acsweb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50825" y="2070100"/>
            <a:ext cx="8642350" cy="1143000"/>
          </a:xfrm>
        </p:spPr>
        <p:txBody>
          <a:bodyPr>
            <a:normAutofit/>
          </a:bodyPr>
          <a:lstStyle/>
          <a:p>
            <a:r>
              <a:rPr lang="fr-FR" sz="3200" dirty="0" smtClean="0"/>
              <a:t>Mise en œuvre du SCN 2008: Adaptation des classifications internationales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3850" y="3886200"/>
            <a:ext cx="8569325" cy="1752600"/>
          </a:xfrm>
        </p:spPr>
        <p:txBody>
          <a:bodyPr/>
          <a:lstStyle/>
          <a:p>
            <a:r>
              <a:rPr lang="en-US" sz="2400" dirty="0" smtClean="0"/>
              <a:t>Steve Loris Gui-Diby</a:t>
            </a:r>
            <a:endParaRPr lang="en-US" sz="2400" dirty="0" smtClean="0">
              <a:hlinkClick r:id="rId3"/>
            </a:endParaRPr>
          </a:p>
          <a:p>
            <a:r>
              <a:rPr lang="fr-FR" sz="2400" i="1" dirty="0" smtClean="0"/>
              <a:t>Statisticien Associé</a:t>
            </a:r>
          </a:p>
          <a:p>
            <a:r>
              <a:rPr lang="fr-FR" sz="2400" b="1" i="1" dirty="0" smtClean="0">
                <a:solidFill>
                  <a:schemeClr val="bg2">
                    <a:lumMod val="75000"/>
                  </a:schemeClr>
                </a:solidFill>
              </a:rPr>
              <a:t>Centre Africain pour la Statistique </a:t>
            </a:r>
            <a:r>
              <a:rPr lang="en-US" sz="2400" b="1" i="1" dirty="0" smtClean="0">
                <a:solidFill>
                  <a:schemeClr val="bg2">
                    <a:lumMod val="75000"/>
                  </a:schemeClr>
                </a:solidFill>
              </a:rPr>
              <a:t>(CAS)</a:t>
            </a:r>
            <a:endParaRPr lang="fr-FR" sz="2400" b="1" i="1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fr-FR" sz="2400" b="1" i="1" dirty="0" smtClean="0">
                <a:solidFill>
                  <a:schemeClr val="bg2">
                    <a:lumMod val="75000"/>
                  </a:schemeClr>
                </a:solidFill>
              </a:rPr>
              <a:t>Commission Economique des Nations Unies pour l’Afrique (CEA)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773238"/>
            <a:ext cx="8713788" cy="4392612"/>
          </a:xfrm>
        </p:spPr>
        <p:txBody>
          <a:bodyPr/>
          <a:lstStyle/>
          <a:p>
            <a:r>
              <a:rPr lang="fr-FR" sz="3600" dirty="0" smtClean="0"/>
              <a:t>Contexte</a:t>
            </a:r>
          </a:p>
          <a:p>
            <a:r>
              <a:rPr lang="fr-FR" sz="3600" dirty="0" smtClean="0"/>
              <a:t>Statut de la mise en œuvre des classifications</a:t>
            </a:r>
          </a:p>
          <a:p>
            <a:r>
              <a:rPr lang="fr-FR" sz="3600" dirty="0" smtClean="0"/>
              <a:t>Comparabilité CITI </a:t>
            </a:r>
            <a:r>
              <a:rPr lang="fr-FR" sz="3600" dirty="0" err="1" smtClean="0"/>
              <a:t>Rev</a:t>
            </a:r>
            <a:r>
              <a:rPr lang="fr-FR" sz="3600" dirty="0" smtClean="0"/>
              <a:t>. 4 &amp; NAEMA</a:t>
            </a:r>
          </a:p>
          <a:p>
            <a:r>
              <a:rPr lang="fr-FR" sz="3600" dirty="0" smtClean="0"/>
              <a:t>Conclusion</a:t>
            </a:r>
          </a:p>
          <a:p>
            <a:endParaRPr lang="fr-FR" sz="24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CONTEXTE</a:t>
            </a:r>
            <a:endParaRPr lang="en-US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4000" dirty="0" smtClean="0"/>
              <a:t>Mise en œuvre du SCN 2008 dans la région</a:t>
            </a:r>
          </a:p>
          <a:p>
            <a:r>
              <a:rPr lang="fr-FR" sz="4000" dirty="0" smtClean="0"/>
              <a:t>Développement de méthodologies</a:t>
            </a:r>
          </a:p>
          <a:p>
            <a:r>
              <a:rPr lang="fr-FR" sz="4000" dirty="0" smtClean="0"/>
              <a:t>Adaptation et adoption des classifications internationales</a:t>
            </a:r>
          </a:p>
          <a:p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 smtClean="0"/>
              <a:t>« CITI »</a:t>
            </a:r>
            <a:r>
              <a:rPr lang="fr-FR" dirty="0" smtClean="0"/>
              <a:t> EN AFRIQUE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968613"/>
              </p:ext>
            </p:extLst>
          </p:nvPr>
        </p:nvGraphicFramePr>
        <p:xfrm>
          <a:off x="381000" y="1981200"/>
          <a:ext cx="8534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8098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« </a:t>
            </a:r>
            <a:r>
              <a:rPr lang="fr-FR" i="1" dirty="0" smtClean="0"/>
              <a:t>CPC</a:t>
            </a:r>
            <a:r>
              <a:rPr lang="fr-FR" dirty="0" smtClean="0"/>
              <a:t> » EN AFRIQUE</a:t>
            </a:r>
            <a:endParaRPr lang="fr-FR" i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3248251"/>
              </p:ext>
            </p:extLst>
          </p:nvPr>
        </p:nvGraphicFramePr>
        <p:xfrm>
          <a:off x="250825" y="1773238"/>
          <a:ext cx="8713788" cy="4392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5825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CITI ET NAEMA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977343"/>
              </p:ext>
            </p:extLst>
          </p:nvPr>
        </p:nvGraphicFramePr>
        <p:xfrm>
          <a:off x="250825" y="1773238"/>
          <a:ext cx="8588377" cy="363696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20775"/>
                <a:gridCol w="762000"/>
                <a:gridCol w="1066800"/>
                <a:gridCol w="1676400"/>
                <a:gridCol w="914400"/>
                <a:gridCol w="1066800"/>
                <a:gridCol w="1981202"/>
              </a:tblGrid>
              <a:tr h="109630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CITI </a:t>
                      </a:r>
                      <a:r>
                        <a:rPr lang="fr-FR" dirty="0" err="1" smtClean="0"/>
                        <a:t>rev</a:t>
                      </a:r>
                      <a:r>
                        <a:rPr lang="fr-FR" dirty="0" smtClean="0"/>
                        <a:t>. 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NAEMA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Comparabilité (en %)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CITI </a:t>
                      </a:r>
                      <a:r>
                        <a:rPr lang="fr-FR" dirty="0" err="1" smtClean="0"/>
                        <a:t>rev</a:t>
                      </a:r>
                      <a:r>
                        <a:rPr lang="fr-FR" dirty="0" smtClean="0"/>
                        <a:t>. 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NAEMA </a:t>
                      </a:r>
                      <a:r>
                        <a:rPr lang="fr-FR" dirty="0" err="1" smtClean="0"/>
                        <a:t>rev</a:t>
                      </a:r>
                      <a:r>
                        <a:rPr lang="fr-FR" dirty="0" smtClean="0"/>
                        <a:t>.</a:t>
                      </a:r>
                      <a:r>
                        <a:rPr lang="fr-FR" baseline="0" dirty="0" smtClean="0"/>
                        <a:t> 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Comparabilité </a:t>
                      </a:r>
                    </a:p>
                    <a:p>
                      <a:r>
                        <a:rPr lang="fr-FR" dirty="0" smtClean="0"/>
                        <a:t>(en %)</a:t>
                      </a:r>
                      <a:endParaRPr lang="fr-FR" dirty="0"/>
                    </a:p>
                  </a:txBody>
                  <a:tcPr anchor="ctr"/>
                </a:tc>
              </a:tr>
              <a:tr h="635163">
                <a:tc>
                  <a:txBody>
                    <a:bodyPr/>
                    <a:lstStyle/>
                    <a:p>
                      <a:r>
                        <a:rPr lang="fr-FR" dirty="0" smtClean="0"/>
                        <a:t>Sections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100</a:t>
                      </a:r>
                      <a:endParaRPr lang="fr-FR" dirty="0"/>
                    </a:p>
                  </a:txBody>
                  <a:tcPr/>
                </a:tc>
              </a:tr>
              <a:tr h="635163">
                <a:tc>
                  <a:txBody>
                    <a:bodyPr/>
                    <a:lstStyle/>
                    <a:p>
                      <a:r>
                        <a:rPr lang="fr-FR" dirty="0" smtClean="0"/>
                        <a:t>Divisions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100</a:t>
                      </a:r>
                      <a:endParaRPr lang="fr-FR" dirty="0"/>
                    </a:p>
                  </a:txBody>
                  <a:tcPr/>
                </a:tc>
              </a:tr>
              <a:tr h="635163">
                <a:tc>
                  <a:txBody>
                    <a:bodyPr/>
                    <a:lstStyle/>
                    <a:p>
                      <a:r>
                        <a:rPr lang="fr-FR" dirty="0" smtClean="0"/>
                        <a:t>Groupes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161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149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238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159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67 </a:t>
                      </a:r>
                      <a:endParaRPr lang="fr-FR" dirty="0"/>
                    </a:p>
                  </a:txBody>
                  <a:tcPr/>
                </a:tc>
              </a:tr>
              <a:tr h="635163">
                <a:tc>
                  <a:txBody>
                    <a:bodyPr/>
                    <a:lstStyle/>
                    <a:p>
                      <a:r>
                        <a:rPr lang="fr-FR" dirty="0" smtClean="0"/>
                        <a:t>Classes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292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262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419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284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68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4366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Pertinence de l’exercice d’adaptation des nomenclatures au niveau d’AFRISTAT</a:t>
            </a:r>
          </a:p>
          <a:p>
            <a:r>
              <a:rPr lang="fr-FR" dirty="0" smtClean="0"/>
              <a:t>Expérience à capitaliser au niveau régional</a:t>
            </a:r>
          </a:p>
          <a:p>
            <a:r>
              <a:rPr lang="fr-FR" dirty="0" smtClean="0"/>
              <a:t>Nécessité d’inclure certains éléments de la CITI </a:t>
            </a:r>
            <a:r>
              <a:rPr lang="fr-FR" dirty="0" err="1" smtClean="0"/>
              <a:t>Rev</a:t>
            </a:r>
            <a:r>
              <a:rPr lang="fr-FR" dirty="0" smtClean="0"/>
              <a:t>. 4 </a:t>
            </a:r>
            <a:r>
              <a:rPr lang="fr-FR" dirty="0" smtClean="0"/>
              <a:t>: par ex. </a:t>
            </a:r>
            <a:r>
              <a:rPr lang="fr-FR" smtClean="0"/>
              <a:t>les principes </a:t>
            </a:r>
            <a:r>
              <a:rPr lang="fr-FR" dirty="0" smtClean="0"/>
              <a:t>d’affectation des unités statistiques au sein de la NAEMA </a:t>
            </a:r>
            <a:r>
              <a:rPr lang="fr-FR" dirty="0" err="1" smtClean="0"/>
              <a:t>rev</a:t>
            </a:r>
            <a:r>
              <a:rPr lang="fr-FR" dirty="0" smtClean="0"/>
              <a:t>. 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9737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4"/>
          <p:cNvSpPr>
            <a:spLocks noGrp="1"/>
          </p:cNvSpPr>
          <p:nvPr>
            <p:ph type="ctrTitle" sz="quarter"/>
          </p:nvPr>
        </p:nvSpPr>
        <p:spPr>
          <a:xfrm>
            <a:off x="250825" y="2070100"/>
            <a:ext cx="8642350" cy="1143000"/>
          </a:xfrm>
        </p:spPr>
        <p:txBody>
          <a:bodyPr/>
          <a:lstStyle/>
          <a:p>
            <a:r>
              <a:rPr lang="en-US" dirty="0" smtClean="0"/>
              <a:t>Merci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3850" y="3886200"/>
            <a:ext cx="8569325" cy="1752600"/>
          </a:xfrm>
        </p:spPr>
        <p:txBody>
          <a:bodyPr/>
          <a:lstStyle/>
          <a:p>
            <a:r>
              <a:rPr lang="en-US" i="1" dirty="0" err="1" smtClean="0"/>
              <a:t>Visitez</a:t>
            </a:r>
            <a:r>
              <a:rPr lang="en-US" i="1" dirty="0" smtClean="0"/>
              <a:t> </a:t>
            </a:r>
            <a:r>
              <a:rPr lang="en-US" i="1" dirty="0" err="1" smtClean="0"/>
              <a:t>notre</a:t>
            </a:r>
            <a:r>
              <a:rPr lang="en-US" i="1" dirty="0" smtClean="0"/>
              <a:t> site web :</a:t>
            </a:r>
            <a:r>
              <a:rPr lang="en-US" dirty="0" smtClean="0"/>
              <a:t>                      </a:t>
            </a:r>
          </a:p>
          <a:p>
            <a:r>
              <a:rPr lang="en-US" dirty="0" smtClean="0"/>
              <a:t>                       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1600200" y="4670398"/>
            <a:ext cx="62924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hlinkClick r:id="rId2"/>
              </a:rPr>
              <a:t>http://ecastats.uneca.org/acsweb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S Template">
  <a:themeElements>
    <a:clrScheme name="Custom 1">
      <a:dk1>
        <a:srgbClr val="0070C0"/>
      </a:dk1>
      <a:lt1>
        <a:srgbClr val="000000"/>
      </a:lt1>
      <a:dk2>
        <a:srgbClr val="FFFFFF"/>
      </a:dk2>
      <a:lt2>
        <a:srgbClr val="000000"/>
      </a:lt2>
      <a:accent1>
        <a:srgbClr val="0070C0"/>
      </a:accent1>
      <a:accent2>
        <a:srgbClr val="FF9900"/>
      </a:accent2>
      <a:accent3>
        <a:srgbClr val="002060"/>
      </a:accent3>
      <a:accent4>
        <a:srgbClr val="FF0000"/>
      </a:accent4>
      <a:accent5>
        <a:srgbClr val="FFE2CA"/>
      </a:accent5>
      <a:accent6>
        <a:srgbClr val="E78A00"/>
      </a:accent6>
      <a:hlink>
        <a:srgbClr val="FF6633"/>
      </a:hlink>
      <a:folHlink>
        <a:srgbClr val="00CCCC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4646"/>
        </a:dk1>
        <a:lt1>
          <a:srgbClr val="DDDDDD"/>
        </a:lt1>
        <a:dk2>
          <a:srgbClr val="008080"/>
        </a:dk2>
        <a:lt2>
          <a:srgbClr val="000000"/>
        </a:lt2>
        <a:accent1>
          <a:srgbClr val="FFCC99"/>
        </a:accent1>
        <a:accent2>
          <a:srgbClr val="FF9900"/>
        </a:accent2>
        <a:accent3>
          <a:srgbClr val="AAC0C0"/>
        </a:accent3>
        <a:accent4>
          <a:srgbClr val="BDBDBD"/>
        </a:accent4>
        <a:accent5>
          <a:srgbClr val="FFE2CA"/>
        </a:accent5>
        <a:accent6>
          <a:srgbClr val="E78A00"/>
        </a:accent6>
        <a:hlink>
          <a:srgbClr val="FF6633"/>
        </a:hlink>
        <a:folHlink>
          <a:srgbClr val="00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CC"/>
        </a:lt1>
        <a:dk2>
          <a:srgbClr val="000000"/>
        </a:dk2>
        <a:lt2>
          <a:srgbClr val="CC9900"/>
        </a:lt2>
        <a:accent1>
          <a:srgbClr val="FFCC99"/>
        </a:accent1>
        <a:accent2>
          <a:srgbClr val="FF9900"/>
        </a:accent2>
        <a:accent3>
          <a:srgbClr val="FFFFE2"/>
        </a:accent3>
        <a:accent4>
          <a:srgbClr val="000000"/>
        </a:accent4>
        <a:accent5>
          <a:srgbClr val="FFE2CA"/>
        </a:accent5>
        <a:accent6>
          <a:srgbClr val="E78A00"/>
        </a:accent6>
        <a:hlink>
          <a:srgbClr val="FF6633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EAEAEA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A1A1A1"/>
        </a:accent6>
        <a:hlink>
          <a:srgbClr val="5F5F5F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ACS Presentation Template1</Template>
  <TotalTime>4252</TotalTime>
  <Words>182</Words>
  <Application>Microsoft Office PowerPoint</Application>
  <PresentationFormat>Affichage à l'écran (4:3)</PresentationFormat>
  <Paragraphs>69</Paragraphs>
  <Slides>8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ACS Template</vt:lpstr>
      <vt:lpstr>Mise en œuvre du SCN 2008: Adaptation des classifications internationales</vt:lpstr>
      <vt:lpstr>PLAN</vt:lpstr>
      <vt:lpstr>CONTEXTE</vt:lpstr>
      <vt:lpstr>« CITI » EN AFRIQUE</vt:lpstr>
      <vt:lpstr>« CPC » EN AFRIQUE</vt:lpstr>
      <vt:lpstr>CITI ET NAEMA</vt:lpstr>
      <vt:lpstr>CONCLUSION</vt:lpstr>
      <vt:lpstr>Merci</vt:lpstr>
    </vt:vector>
  </TitlesOfParts>
  <Company>UNECA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Steve Gui-Diby</cp:lastModifiedBy>
  <cp:revision>226</cp:revision>
  <dcterms:created xsi:type="dcterms:W3CDTF">2010-12-07T09:50:13Z</dcterms:created>
  <dcterms:modified xsi:type="dcterms:W3CDTF">2011-09-10T15:58:23Z</dcterms:modified>
</cp:coreProperties>
</file>