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2"/>
  </p:notesMasterIdLst>
  <p:handoutMasterIdLst>
    <p:handoutMasterId r:id="rId13"/>
  </p:handoutMasterIdLst>
  <p:sldIdLst>
    <p:sldId id="298" r:id="rId2"/>
    <p:sldId id="306" r:id="rId3"/>
    <p:sldId id="307" r:id="rId4"/>
    <p:sldId id="291" r:id="rId5"/>
    <p:sldId id="303" r:id="rId6"/>
    <p:sldId id="310" r:id="rId7"/>
    <p:sldId id="304" r:id="rId8"/>
    <p:sldId id="308" r:id="rId9"/>
    <p:sldId id="309" r:id="rId10"/>
    <p:sldId id="302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urgmaj" initials="b" lastIdx="0" clrIdx="0"/>
  <p:cmAuthor id="1" name="emetreau" initials="em" lastIdx="1" clrIdx="1"/>
  <p:cmAuthor id="2" name="jledem" initials="j" lastIdx="8" clrIdx="2"/>
  <p:cmAuthor id="3" name="apegoue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D243"/>
    <a:srgbClr val="E5E5E9"/>
    <a:srgbClr val="E6E7E8"/>
    <a:srgbClr val="C9C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80500" autoAdjust="0"/>
  </p:normalViewPr>
  <p:slideViewPr>
    <p:cSldViewPr>
      <p:cViewPr>
        <p:scale>
          <a:sx n="90" d="100"/>
          <a:sy n="90" d="100"/>
        </p:scale>
        <p:origin x="-144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84" y="-11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kodjo\Desktop\CO%20April%202013\Master%20Tableau%20d%20execution%20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Graph!$B$183</c:f>
              <c:strCache>
                <c:ptCount val="1"/>
                <c:pt idx="0">
                  <c:v>Prévu 2013</c:v>
                </c:pt>
              </c:strCache>
            </c:strRef>
          </c:tx>
          <c:cat>
            <c:strRef>
              <c:f>Graph!$A$184:$A$195</c:f>
              <c:strCache>
                <c:ptCount val="12"/>
                <c:pt idx="0">
                  <c:v>Bénin</c:v>
                </c:pt>
                <c:pt idx="1">
                  <c:v>Burkina Faso</c:v>
                </c:pt>
                <c:pt idx="2">
                  <c:v>Côte d'Ivoire</c:v>
                </c:pt>
                <c:pt idx="3">
                  <c:v>Guinée</c:v>
                </c:pt>
                <c:pt idx="4">
                  <c:v>Guinée-Bissau</c:v>
                </c:pt>
                <c:pt idx="5">
                  <c:v>Mali</c:v>
                </c:pt>
                <c:pt idx="6">
                  <c:v>Mauritanie</c:v>
                </c:pt>
                <c:pt idx="7">
                  <c:v>Niger</c:v>
                </c:pt>
                <c:pt idx="8">
                  <c:v>Sénégal</c:v>
                </c:pt>
                <c:pt idx="9">
                  <c:v>Togo</c:v>
                </c:pt>
                <c:pt idx="10">
                  <c:v>Org. régionales</c:v>
                </c:pt>
                <c:pt idx="11">
                  <c:v>Séminaires</c:v>
                </c:pt>
              </c:strCache>
            </c:strRef>
          </c:cat>
          <c:val>
            <c:numRef>
              <c:f>Graph!$B$184:$B$195</c:f>
              <c:numCache>
                <c:formatCode>0</c:formatCode>
                <c:ptCount val="12"/>
                <c:pt idx="0">
                  <c:v>38</c:v>
                </c:pt>
                <c:pt idx="1">
                  <c:v>50</c:v>
                </c:pt>
                <c:pt idx="2">
                  <c:v>49.5</c:v>
                </c:pt>
                <c:pt idx="3">
                  <c:v>50</c:v>
                </c:pt>
                <c:pt idx="4">
                  <c:v>28</c:v>
                </c:pt>
                <c:pt idx="5">
                  <c:v>59</c:v>
                </c:pt>
                <c:pt idx="6">
                  <c:v>51</c:v>
                </c:pt>
                <c:pt idx="7">
                  <c:v>33</c:v>
                </c:pt>
                <c:pt idx="8">
                  <c:v>38.5</c:v>
                </c:pt>
                <c:pt idx="9">
                  <c:v>38</c:v>
                </c:pt>
                <c:pt idx="10">
                  <c:v>37</c:v>
                </c:pt>
                <c:pt idx="11">
                  <c:v>44</c:v>
                </c:pt>
              </c:numCache>
            </c:numRef>
          </c:val>
        </c:ser>
        <c:ser>
          <c:idx val="1"/>
          <c:order val="1"/>
          <c:tx>
            <c:strRef>
              <c:f>Graph!$C$183</c:f>
              <c:strCache>
                <c:ptCount val="1"/>
                <c:pt idx="0">
                  <c:v>Réalisé 2013</c:v>
                </c:pt>
              </c:strCache>
            </c:strRef>
          </c:tx>
          <c:cat>
            <c:strRef>
              <c:f>Graph!$A$184:$A$195</c:f>
              <c:strCache>
                <c:ptCount val="12"/>
                <c:pt idx="0">
                  <c:v>Bénin</c:v>
                </c:pt>
                <c:pt idx="1">
                  <c:v>Burkina Faso</c:v>
                </c:pt>
                <c:pt idx="2">
                  <c:v>Côte d'Ivoire</c:v>
                </c:pt>
                <c:pt idx="3">
                  <c:v>Guinée</c:v>
                </c:pt>
                <c:pt idx="4">
                  <c:v>Guinée-Bissau</c:v>
                </c:pt>
                <c:pt idx="5">
                  <c:v>Mali</c:v>
                </c:pt>
                <c:pt idx="6">
                  <c:v>Mauritanie</c:v>
                </c:pt>
                <c:pt idx="7">
                  <c:v>Niger</c:v>
                </c:pt>
                <c:pt idx="8">
                  <c:v>Sénégal</c:v>
                </c:pt>
                <c:pt idx="9">
                  <c:v>Togo</c:v>
                </c:pt>
                <c:pt idx="10">
                  <c:v>Org. régionales</c:v>
                </c:pt>
                <c:pt idx="11">
                  <c:v>Séminaires</c:v>
                </c:pt>
              </c:strCache>
            </c:strRef>
          </c:cat>
          <c:val>
            <c:numRef>
              <c:f>Graph!$C$184:$C$195</c:f>
              <c:numCache>
                <c:formatCode>0</c:formatCode>
                <c:ptCount val="12"/>
                <c:pt idx="0">
                  <c:v>39</c:v>
                </c:pt>
                <c:pt idx="1">
                  <c:v>47</c:v>
                </c:pt>
                <c:pt idx="2">
                  <c:v>81.5</c:v>
                </c:pt>
                <c:pt idx="3">
                  <c:v>34</c:v>
                </c:pt>
                <c:pt idx="4">
                  <c:v>8</c:v>
                </c:pt>
                <c:pt idx="5">
                  <c:v>9</c:v>
                </c:pt>
                <c:pt idx="6">
                  <c:v>58</c:v>
                </c:pt>
                <c:pt idx="7">
                  <c:v>22</c:v>
                </c:pt>
                <c:pt idx="8">
                  <c:v>40</c:v>
                </c:pt>
                <c:pt idx="9">
                  <c:v>41</c:v>
                </c:pt>
                <c:pt idx="10">
                  <c:v>26</c:v>
                </c:pt>
                <c:pt idx="11">
                  <c:v>46</c:v>
                </c:pt>
              </c:numCache>
            </c:numRef>
          </c:val>
        </c:ser>
        <c:axId val="150519168"/>
        <c:axId val="150520960"/>
      </c:barChart>
      <c:catAx>
        <c:axId val="15051916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50520960"/>
        <c:crosses val="autoZero"/>
        <c:auto val="1"/>
        <c:lblAlgn val="ctr"/>
        <c:lblOffset val="100"/>
      </c:catAx>
      <c:valAx>
        <c:axId val="15052096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505191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fr-FR"/>
        </a:p>
      </c:txPr>
    </c:legend>
    <c:plotVisOnly val="1"/>
    <c:dispBlanksAs val="gap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D3DA1-8CF1-436D-BAD3-0617914409C6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3625B9F-281C-49C3-8ADB-AD1098E4A1EB}">
      <dgm:prSet phldrT="[Text]"/>
      <dgm:spPr/>
      <dgm:t>
        <a:bodyPr/>
        <a:lstStyle/>
        <a:p>
          <a:r>
            <a:rPr lang="fr-FR" noProof="0" smtClean="0"/>
            <a:t>AFW: Renforcer </a:t>
          </a:r>
          <a:r>
            <a:rPr lang="fr-FR" noProof="0" dirty="0" smtClean="0"/>
            <a:t>les capacités de gestion macroéconomique et financière des Etats et l'intégration régionale afin d'accélérer la croissance économique et réduire la pauvreté</a:t>
          </a:r>
          <a:endParaRPr lang="fr-FR" noProof="0" dirty="0"/>
        </a:p>
      </dgm:t>
    </dgm:pt>
    <dgm:pt modelId="{CBC6984E-BDD2-4CC5-A845-59DA8F7F5DC4}" type="parTrans" cxnId="{B6E5D93A-4393-405F-8484-12699DCA0F21}">
      <dgm:prSet/>
      <dgm:spPr/>
      <dgm:t>
        <a:bodyPr/>
        <a:lstStyle/>
        <a:p>
          <a:endParaRPr lang="en-US"/>
        </a:p>
      </dgm:t>
    </dgm:pt>
    <dgm:pt modelId="{98FDC9AF-02DA-45DC-B087-6531E67D5077}" type="sibTrans" cxnId="{B6E5D93A-4393-405F-8484-12699DCA0F21}">
      <dgm:prSet/>
      <dgm:spPr/>
      <dgm:t>
        <a:bodyPr/>
        <a:lstStyle/>
        <a:p>
          <a:endParaRPr lang="en-US"/>
        </a:p>
      </dgm:t>
    </dgm:pt>
    <dgm:pt modelId="{5D8F65F9-55E4-4221-B7B5-25B08E39014B}">
      <dgm:prSet phldrT="[Text]"/>
      <dgm:spPr/>
      <dgm:t>
        <a:bodyPr/>
        <a:lstStyle/>
        <a:p>
          <a:r>
            <a:rPr lang="fr-FR" b="0" i="0" u="none" strike="noStrike" noProof="0" dirty="0" smtClean="0">
              <a:solidFill>
                <a:srgbClr val="000000"/>
              </a:solidFill>
              <a:latin typeface="Times New Roman"/>
            </a:rPr>
            <a:t>Administration douanière:</a:t>
          </a:r>
        </a:p>
        <a:p>
          <a:r>
            <a:rPr lang="fr-FR" noProof="0" dirty="0" smtClean="0"/>
            <a:t>Gestion </a:t>
          </a:r>
          <a:r>
            <a:rPr lang="fr-FR" noProof="0" dirty="0" smtClean="0"/>
            <a:t>automatisée du risque en douane opérationnelle (CIV, MLI, SEN)</a:t>
          </a:r>
          <a:endParaRPr lang="fr-FR" noProof="0" dirty="0"/>
        </a:p>
      </dgm:t>
    </dgm:pt>
    <dgm:pt modelId="{97279111-B269-4454-B78D-62A4C215C4D3}" type="parTrans" cxnId="{F0B9ACD2-716F-449E-BA65-8DBB557FD0BF}">
      <dgm:prSet/>
      <dgm:spPr/>
      <dgm:t>
        <a:bodyPr/>
        <a:lstStyle/>
        <a:p>
          <a:endParaRPr lang="en-US"/>
        </a:p>
      </dgm:t>
    </dgm:pt>
    <dgm:pt modelId="{BD7A6716-CE2F-4305-8F5F-FBCF2A3C1385}" type="sibTrans" cxnId="{F0B9ACD2-716F-449E-BA65-8DBB557FD0BF}">
      <dgm:prSet/>
      <dgm:spPr/>
      <dgm:t>
        <a:bodyPr/>
        <a:lstStyle/>
        <a:p>
          <a:endParaRPr lang="en-US"/>
        </a:p>
      </dgm:t>
    </dgm:pt>
    <dgm:pt modelId="{CEC41DF3-78B2-4CE6-AD21-F70F31C890E0}">
      <dgm:prSet phldrT="[Text]"/>
      <dgm:spPr/>
      <dgm:t>
        <a:bodyPr/>
        <a:lstStyle/>
        <a:p>
          <a:r>
            <a:rPr lang="fr-FR" b="0" i="0" u="none" strike="noStrike" dirty="0" smtClean="0">
              <a:solidFill>
                <a:srgbClr val="000000"/>
              </a:solidFill>
              <a:latin typeface="Times New Roman"/>
            </a:rPr>
            <a:t>Gestion des dépenses publiques:</a:t>
          </a:r>
        </a:p>
        <a:p>
          <a:r>
            <a:rPr lang="fr-FR" noProof="0" dirty="0" smtClean="0"/>
            <a:t>Projet </a:t>
          </a:r>
          <a:r>
            <a:rPr lang="fr-FR" noProof="0" dirty="0" smtClean="0"/>
            <a:t>de budget 2015 format programme (BFA)</a:t>
          </a:r>
          <a:endParaRPr lang="fr-FR" noProof="0" dirty="0"/>
        </a:p>
      </dgm:t>
    </dgm:pt>
    <dgm:pt modelId="{6AD80970-E762-4C33-AEBA-3534C148C5B6}" type="parTrans" cxnId="{97EE9E63-F764-4787-836E-ACA307E9D936}">
      <dgm:prSet/>
      <dgm:spPr/>
      <dgm:t>
        <a:bodyPr/>
        <a:lstStyle/>
        <a:p>
          <a:endParaRPr lang="en-US"/>
        </a:p>
      </dgm:t>
    </dgm:pt>
    <dgm:pt modelId="{3805932E-6ACC-450E-804F-1957FAD5A45E}" type="sibTrans" cxnId="{97EE9E63-F764-4787-836E-ACA307E9D936}">
      <dgm:prSet/>
      <dgm:spPr/>
      <dgm:t>
        <a:bodyPr/>
        <a:lstStyle/>
        <a:p>
          <a:endParaRPr lang="en-US"/>
        </a:p>
      </dgm:t>
    </dgm:pt>
    <dgm:pt modelId="{36D52B32-4E5F-46B1-BEE4-3B8667F76701}">
      <dgm:prSet phldrT="[Text]"/>
      <dgm:spPr/>
      <dgm:t>
        <a:bodyPr/>
        <a:lstStyle/>
        <a:p>
          <a:r>
            <a:rPr lang="fr-FR" b="0" i="0" u="none" strike="noStrike" dirty="0" smtClean="0">
              <a:solidFill>
                <a:srgbClr val="000000"/>
              </a:solidFill>
              <a:latin typeface="Times New Roman"/>
            </a:rPr>
            <a:t>Gestion des dépenses publiques:</a:t>
          </a:r>
        </a:p>
        <a:p>
          <a:r>
            <a:rPr lang="fr-FR" noProof="0" dirty="0" smtClean="0"/>
            <a:t>Balance </a:t>
          </a:r>
          <a:r>
            <a:rPr lang="fr-FR" noProof="0" dirty="0" smtClean="0"/>
            <a:t>mensuelle des comptes (GB, MLI) </a:t>
          </a:r>
        </a:p>
        <a:p>
          <a:r>
            <a:rPr lang="fr-FR" noProof="0" dirty="0" smtClean="0"/>
            <a:t>Plans de trésorerie (MRT, NER)</a:t>
          </a:r>
          <a:endParaRPr lang="fr-FR" noProof="0" dirty="0"/>
        </a:p>
      </dgm:t>
    </dgm:pt>
    <dgm:pt modelId="{6A07E75C-160E-4711-AF48-1EFAB81A9195}" type="parTrans" cxnId="{E48FA36B-8013-4507-9677-110EEFC47DE1}">
      <dgm:prSet/>
      <dgm:spPr/>
      <dgm:t>
        <a:bodyPr/>
        <a:lstStyle/>
        <a:p>
          <a:endParaRPr lang="en-US"/>
        </a:p>
      </dgm:t>
    </dgm:pt>
    <dgm:pt modelId="{FE658015-557C-4A27-B82B-17D19F746893}" type="sibTrans" cxnId="{E48FA36B-8013-4507-9677-110EEFC47DE1}">
      <dgm:prSet/>
      <dgm:spPr/>
      <dgm:t>
        <a:bodyPr/>
        <a:lstStyle/>
        <a:p>
          <a:endParaRPr lang="en-US"/>
        </a:p>
      </dgm:t>
    </dgm:pt>
    <dgm:pt modelId="{28B47C7C-4BE7-484A-845A-3F134069D888}">
      <dgm:prSet/>
      <dgm:spPr/>
      <dgm:t>
        <a:bodyPr/>
        <a:lstStyle/>
        <a:p>
          <a:r>
            <a:rPr lang="fr-FR" b="0" i="0" u="none" strike="noStrike" dirty="0" smtClean="0">
              <a:solidFill>
                <a:srgbClr val="000000"/>
              </a:solidFill>
              <a:latin typeface="Times New Roman"/>
            </a:rPr>
            <a:t>Administration </a:t>
          </a:r>
          <a:r>
            <a:rPr lang="fr-FR" b="0" i="0" u="none" strike="noStrike" noProof="0" dirty="0" smtClean="0">
              <a:solidFill>
                <a:srgbClr val="000000"/>
              </a:solidFill>
              <a:latin typeface="Times New Roman"/>
            </a:rPr>
            <a:t>fiscale;</a:t>
          </a:r>
        </a:p>
        <a:p>
          <a:r>
            <a:rPr lang="fr-FR" noProof="0" dirty="0" smtClean="0"/>
            <a:t>Lancement </a:t>
          </a:r>
          <a:r>
            <a:rPr lang="fr-FR" noProof="0" dirty="0" smtClean="0"/>
            <a:t>de deux DME (BFA, CIV)</a:t>
          </a:r>
          <a:endParaRPr lang="fr-FR" noProof="0" dirty="0"/>
        </a:p>
      </dgm:t>
    </dgm:pt>
    <dgm:pt modelId="{5A90759F-B1C4-4289-847D-880BCA2937A9}" type="parTrans" cxnId="{1C3A77A3-4D6A-4C5E-89B1-D8CCAE2D1A4A}">
      <dgm:prSet/>
      <dgm:spPr/>
      <dgm:t>
        <a:bodyPr/>
        <a:lstStyle/>
        <a:p>
          <a:endParaRPr lang="en-US"/>
        </a:p>
      </dgm:t>
    </dgm:pt>
    <dgm:pt modelId="{CCCF4BE2-FC41-40C3-BDF0-AC4CB950CC5B}" type="sibTrans" cxnId="{1C3A77A3-4D6A-4C5E-89B1-D8CCAE2D1A4A}">
      <dgm:prSet/>
      <dgm:spPr/>
      <dgm:t>
        <a:bodyPr/>
        <a:lstStyle/>
        <a:p>
          <a:endParaRPr lang="en-US"/>
        </a:p>
      </dgm:t>
    </dgm:pt>
    <dgm:pt modelId="{0C13E175-14AF-4908-AB20-514C43EF3B43}">
      <dgm:prSet/>
      <dgm:spPr/>
      <dgm:t>
        <a:bodyPr/>
        <a:lstStyle/>
        <a:p>
          <a:r>
            <a:rPr lang="fr-FR" b="0" i="0" u="none" strike="noStrike" dirty="0" smtClean="0">
              <a:solidFill>
                <a:srgbClr val="000000"/>
              </a:solidFill>
              <a:latin typeface="Times New Roman"/>
            </a:rPr>
            <a:t>Statistiques des finances publiques:</a:t>
          </a:r>
        </a:p>
        <a:p>
          <a:r>
            <a:rPr lang="fr-FR" noProof="0" dirty="0" smtClean="0"/>
            <a:t>TOFE </a:t>
          </a:r>
          <a:r>
            <a:rPr lang="fr-FR" noProof="0" dirty="0" smtClean="0"/>
            <a:t>:3/4 tableaux directive UEMOA de 2009 (CIV)</a:t>
          </a:r>
          <a:endParaRPr lang="fr-FR" noProof="0" dirty="0"/>
        </a:p>
      </dgm:t>
    </dgm:pt>
    <dgm:pt modelId="{DE0FB158-2165-4A6C-BF66-CC9F2ED27D25}" type="parTrans" cxnId="{93CCCECE-4AC3-4B6C-8949-BF58378D3C49}">
      <dgm:prSet/>
      <dgm:spPr/>
      <dgm:t>
        <a:bodyPr/>
        <a:lstStyle/>
        <a:p>
          <a:endParaRPr lang="en-US"/>
        </a:p>
      </dgm:t>
    </dgm:pt>
    <dgm:pt modelId="{9FEB9220-BEA5-4657-AEF8-06071DA4B519}" type="sibTrans" cxnId="{93CCCECE-4AC3-4B6C-8949-BF58378D3C49}">
      <dgm:prSet/>
      <dgm:spPr/>
      <dgm:t>
        <a:bodyPr/>
        <a:lstStyle/>
        <a:p>
          <a:endParaRPr lang="en-US"/>
        </a:p>
      </dgm:t>
    </dgm:pt>
    <dgm:pt modelId="{D3BA8959-B013-4673-AB0F-47E3E32EBCB7}">
      <dgm:prSet/>
      <dgm:spPr/>
      <dgm:t>
        <a:bodyPr/>
        <a:lstStyle/>
        <a:p>
          <a:r>
            <a:rPr lang="fr-FR" b="0" i="0" u="none" strike="noStrike" dirty="0" smtClean="0">
              <a:solidFill>
                <a:srgbClr val="000000"/>
              </a:solidFill>
              <a:latin typeface="Times New Roman"/>
            </a:rPr>
            <a:t>Statistiques du secteur réel:</a:t>
          </a:r>
        </a:p>
        <a:p>
          <a:r>
            <a:rPr lang="fr-FR" noProof="0" dirty="0" smtClean="0"/>
            <a:t>PIB </a:t>
          </a:r>
          <a:r>
            <a:rPr lang="fr-FR" noProof="0" dirty="0" smtClean="0"/>
            <a:t>trimestriel en volume (BFA, CIV)</a:t>
          </a:r>
          <a:endParaRPr lang="fr-FR" noProof="0" dirty="0"/>
        </a:p>
      </dgm:t>
    </dgm:pt>
    <dgm:pt modelId="{F56DF1A3-F59D-4DF8-85DA-6C2F68EC2B2F}" type="parTrans" cxnId="{DBE240AB-0DA8-4315-BC54-362C4CD06460}">
      <dgm:prSet/>
      <dgm:spPr/>
      <dgm:t>
        <a:bodyPr/>
        <a:lstStyle/>
        <a:p>
          <a:endParaRPr lang="en-US"/>
        </a:p>
      </dgm:t>
    </dgm:pt>
    <dgm:pt modelId="{1BE5A9C1-BBAA-4947-8C8C-9EF89AAE34EC}" type="sibTrans" cxnId="{DBE240AB-0DA8-4315-BC54-362C4CD06460}">
      <dgm:prSet/>
      <dgm:spPr/>
      <dgm:t>
        <a:bodyPr/>
        <a:lstStyle/>
        <a:p>
          <a:endParaRPr lang="en-US"/>
        </a:p>
      </dgm:t>
    </dgm:pt>
    <dgm:pt modelId="{13532E3F-66B9-4FDE-8BE2-3BDFEC9BB6F3}">
      <dgm:prSet custT="1"/>
      <dgm:spPr/>
      <dgm:t>
        <a:bodyPr lIns="27432" anchor="ctr" anchorCtr="0"/>
        <a:lstStyle/>
        <a:p>
          <a:r>
            <a:rPr lang="fr-FR" sz="1600" noProof="0" dirty="0" smtClean="0">
              <a:solidFill>
                <a:schemeClr val="tx1"/>
              </a:solidFill>
            </a:rPr>
            <a:t>Dette</a:t>
          </a:r>
          <a:r>
            <a:rPr lang="fr-FR" sz="1600" noProof="0" dirty="0" smtClean="0"/>
            <a:t>: stratégie  </a:t>
          </a:r>
          <a:r>
            <a:rPr lang="en-US" sz="1600" dirty="0" smtClean="0"/>
            <a:t>(6 pays) et</a:t>
          </a:r>
        </a:p>
        <a:p>
          <a:r>
            <a:rPr lang="en-US" sz="1600" dirty="0" smtClean="0"/>
            <a:t>AVD (8 pays)</a:t>
          </a:r>
          <a:endParaRPr lang="en-US" sz="1600" dirty="0"/>
        </a:p>
      </dgm:t>
    </dgm:pt>
    <dgm:pt modelId="{E7A2DD00-DD86-4693-813A-2C2A4AD7D92E}" type="parTrans" cxnId="{F9274F88-54BC-4BC7-B9A3-084C9E5DDF1E}">
      <dgm:prSet/>
      <dgm:spPr/>
      <dgm:t>
        <a:bodyPr/>
        <a:lstStyle/>
        <a:p>
          <a:endParaRPr lang="en-US"/>
        </a:p>
      </dgm:t>
    </dgm:pt>
    <dgm:pt modelId="{681C9C4F-77E0-4F4E-9392-94B129C8351A}" type="sibTrans" cxnId="{F9274F88-54BC-4BC7-B9A3-084C9E5DDF1E}">
      <dgm:prSet/>
      <dgm:spPr/>
      <dgm:t>
        <a:bodyPr/>
        <a:lstStyle/>
        <a:p>
          <a:endParaRPr lang="en-US"/>
        </a:p>
      </dgm:t>
    </dgm:pt>
    <dgm:pt modelId="{9DAEC6FE-8478-4843-9814-85E6208F0416}">
      <dgm:prSet custT="1"/>
      <dgm:spPr/>
      <dgm:t>
        <a:bodyPr/>
        <a:lstStyle/>
        <a:p>
          <a:r>
            <a:rPr lang="fr-FR" sz="1400" b="0" i="0" u="none" strike="noStrike" dirty="0" smtClean="0">
              <a:solidFill>
                <a:srgbClr val="000000"/>
              </a:solidFill>
              <a:latin typeface="Times New Roman"/>
            </a:rPr>
            <a:t>Supervision </a:t>
          </a:r>
          <a:r>
            <a:rPr lang="fr-FR" sz="1400" b="0" i="0" u="none" strike="noStrike" noProof="0" dirty="0" smtClean="0">
              <a:solidFill>
                <a:srgbClr val="000000"/>
              </a:solidFill>
              <a:latin typeface="Times New Roman"/>
            </a:rPr>
            <a:t>bancaire:</a:t>
          </a:r>
        </a:p>
        <a:p>
          <a:r>
            <a:rPr lang="fr-FR" sz="1400" noProof="0" dirty="0" smtClean="0"/>
            <a:t>Instruments </a:t>
          </a:r>
          <a:r>
            <a:rPr lang="fr-FR" sz="1400" noProof="0" dirty="0" smtClean="0"/>
            <a:t>de gestion de la supervision basée sur les risques (GIN, MRT)</a:t>
          </a:r>
          <a:endParaRPr lang="fr-FR" sz="1400" noProof="0" dirty="0"/>
        </a:p>
      </dgm:t>
    </dgm:pt>
    <dgm:pt modelId="{47DE73FC-861F-4F2F-8906-AE493049ACD9}" type="parTrans" cxnId="{BED353F2-D5E7-411B-811A-DB939B09A286}">
      <dgm:prSet/>
      <dgm:spPr/>
      <dgm:t>
        <a:bodyPr/>
        <a:lstStyle/>
        <a:p>
          <a:endParaRPr lang="en-US"/>
        </a:p>
      </dgm:t>
    </dgm:pt>
    <dgm:pt modelId="{A852CF94-D4D6-47C9-9E6B-9C989E1AF454}" type="sibTrans" cxnId="{BED353F2-D5E7-411B-811A-DB939B09A286}">
      <dgm:prSet/>
      <dgm:spPr/>
      <dgm:t>
        <a:bodyPr/>
        <a:lstStyle/>
        <a:p>
          <a:endParaRPr lang="en-US"/>
        </a:p>
      </dgm:t>
    </dgm:pt>
    <dgm:pt modelId="{F91227CA-F747-4870-A4BD-AB605095F358}" type="pres">
      <dgm:prSet presAssocID="{61DD3DA1-8CF1-436D-BAD3-0617914409C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45CF2A-34AA-44B9-B632-ABC100C0DA62}" type="pres">
      <dgm:prSet presAssocID="{E3625B9F-281C-49C3-8ADB-AD1098E4A1EB}" presName="centerShape" presStyleLbl="node0" presStyleIdx="0" presStyleCnt="1" custScaleX="128617" custScaleY="126764"/>
      <dgm:spPr/>
      <dgm:t>
        <a:bodyPr/>
        <a:lstStyle/>
        <a:p>
          <a:endParaRPr lang="en-US"/>
        </a:p>
      </dgm:t>
    </dgm:pt>
    <dgm:pt modelId="{F2461A3B-296A-431B-86A5-1E392DE5EF3C}" type="pres">
      <dgm:prSet presAssocID="{97279111-B269-4454-B78D-62A4C215C4D3}" presName="parTrans" presStyleLbl="bgSibTrans2D1" presStyleIdx="0" presStyleCnt="8" custAng="10800000" custScaleX="26160" custScaleY="98445" custLinFactNeighborX="20020" custLinFactNeighborY="57158"/>
      <dgm:spPr/>
      <dgm:t>
        <a:bodyPr/>
        <a:lstStyle/>
        <a:p>
          <a:endParaRPr lang="en-US"/>
        </a:p>
      </dgm:t>
    </dgm:pt>
    <dgm:pt modelId="{17DE91D7-24C8-42C7-AE8A-2CC459FE5EF6}" type="pres">
      <dgm:prSet presAssocID="{5D8F65F9-55E4-4221-B7B5-25B08E39014B}" presName="node" presStyleLbl="node1" presStyleIdx="0" presStyleCnt="8" custScaleX="133754" custScaleY="120035" custRadScaleRad="92675" custRadScaleInc="-21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28945-8926-4D64-94E7-9A6500462F1F}" type="pres">
      <dgm:prSet presAssocID="{5A90759F-B1C4-4289-847D-880BCA2937A9}" presName="parTrans" presStyleLbl="bgSibTrans2D1" presStyleIdx="1" presStyleCnt="8" custAng="10556747" custScaleX="30690" custScaleY="111051" custLinFactNeighborX="17177" custLinFactNeighborY="66572"/>
      <dgm:spPr/>
      <dgm:t>
        <a:bodyPr/>
        <a:lstStyle/>
        <a:p>
          <a:endParaRPr lang="en-US"/>
        </a:p>
      </dgm:t>
    </dgm:pt>
    <dgm:pt modelId="{7B5F6623-DEF9-425B-ABAD-198C39CEE98F}" type="pres">
      <dgm:prSet presAssocID="{28B47C7C-4BE7-484A-845A-3F134069D888}" presName="node" presStyleLbl="node1" presStyleIdx="1" presStyleCnt="8" custScaleX="140428" custScaleY="107399" custRadScaleRad="98453" custRadScaleInc="-27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7D4DC-4FB9-4492-89A8-9576B04386BD}" type="pres">
      <dgm:prSet presAssocID="{6AD80970-E762-4C33-AEBA-3534C148C5B6}" presName="parTrans" presStyleLbl="bgSibTrans2D1" presStyleIdx="2" presStyleCnt="8" custAng="10800000" custScaleX="32594" custScaleY="106131" custLinFactNeighborX="7565" custLinFactNeighborY="79417"/>
      <dgm:spPr/>
      <dgm:t>
        <a:bodyPr/>
        <a:lstStyle/>
        <a:p>
          <a:endParaRPr lang="en-US"/>
        </a:p>
      </dgm:t>
    </dgm:pt>
    <dgm:pt modelId="{F5FEAB5F-3DA7-495F-AED4-424E8F76F70B}" type="pres">
      <dgm:prSet presAssocID="{CEC41DF3-78B2-4CE6-AD21-F70F31C890E0}" presName="node" presStyleLbl="node1" presStyleIdx="2" presStyleCnt="8" custScaleX="139905" custScaleY="113587" custRadScaleRad="103342" custRadScaleInc="-45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0EFA7-B24B-4D4A-A998-24F9C657EA5E}" type="pres">
      <dgm:prSet presAssocID="{6A07E75C-160E-4711-AF48-1EFAB81A9195}" presName="parTrans" presStyleLbl="bgSibTrans2D1" presStyleIdx="3" presStyleCnt="8" custAng="11126770" custScaleX="34534" custScaleY="99735" custLinFactNeighborX="-12147" custLinFactNeighborY="91931"/>
      <dgm:spPr/>
      <dgm:t>
        <a:bodyPr/>
        <a:lstStyle/>
        <a:p>
          <a:endParaRPr lang="en-US"/>
        </a:p>
      </dgm:t>
    </dgm:pt>
    <dgm:pt modelId="{57E1D5AF-511D-434D-BD00-3F070882F621}" type="pres">
      <dgm:prSet presAssocID="{36D52B32-4E5F-46B1-BEE4-3B8667F76701}" presName="node" presStyleLbl="node1" presStyleIdx="3" presStyleCnt="8" custScaleX="132566" custScaleY="149731" custRadScaleRad="96065" custRadScaleInc="-14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A9C2C-F059-495C-B3B9-8FDA279B6E0D}" type="pres">
      <dgm:prSet presAssocID="{DE0FB158-2165-4A6C-BF66-CC9F2ED27D25}" presName="parTrans" presStyleLbl="bgSibTrans2D1" presStyleIdx="4" presStyleCnt="8" custAng="10800000" custScaleX="38876" custScaleY="107901" custLinFactNeighborX="-21564" custLinFactNeighborY="74241"/>
      <dgm:spPr/>
      <dgm:t>
        <a:bodyPr/>
        <a:lstStyle/>
        <a:p>
          <a:endParaRPr lang="en-US"/>
        </a:p>
      </dgm:t>
    </dgm:pt>
    <dgm:pt modelId="{021CD6FF-939C-4F92-907E-46FBC7A69F9E}" type="pres">
      <dgm:prSet presAssocID="{0C13E175-14AF-4908-AB20-514C43EF3B43}" presName="node" presStyleLbl="node1" presStyleIdx="4" presStyleCnt="8" custScaleX="113227" custScaleY="127942" custRadScaleRad="93925" custRadScaleInc="3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F56245-9A9E-4E32-A21A-D0F7E38E6D0F}" type="pres">
      <dgm:prSet presAssocID="{F56DF1A3-F59D-4DF8-85DA-6C2F68EC2B2F}" presName="parTrans" presStyleLbl="bgSibTrans2D1" presStyleIdx="5" presStyleCnt="8" custAng="10800000" custScaleX="40628" custLinFactNeighborX="-25367" custLinFactNeighborY="28921"/>
      <dgm:spPr/>
      <dgm:t>
        <a:bodyPr/>
        <a:lstStyle/>
        <a:p>
          <a:endParaRPr lang="en-US"/>
        </a:p>
      </dgm:t>
    </dgm:pt>
    <dgm:pt modelId="{6E59A1D2-6C60-4001-B3CF-73F1E572AFBF}" type="pres">
      <dgm:prSet presAssocID="{D3BA8959-B013-4673-AB0F-47E3E32EBCB7}" presName="node" presStyleLbl="node1" presStyleIdx="5" presStyleCnt="8" custScaleX="121549" custScaleY="131687" custRadScaleRad="102721" custRadScaleInc="16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5A300-A908-4B75-803C-EB463388D0CE}" type="pres">
      <dgm:prSet presAssocID="{E7A2DD00-DD86-4693-813A-2C2A4AD7D92E}" presName="parTrans" presStyleLbl="bgSibTrans2D1" presStyleIdx="6" presStyleCnt="8" custAng="10800000" custScaleX="44926" custLinFactNeighborX="-19001" custLinFactNeighborY="21015"/>
      <dgm:spPr/>
      <dgm:t>
        <a:bodyPr/>
        <a:lstStyle/>
        <a:p>
          <a:endParaRPr lang="en-US"/>
        </a:p>
      </dgm:t>
    </dgm:pt>
    <dgm:pt modelId="{E5957969-888F-47E7-B2F1-1FF96687E2B8}" type="pres">
      <dgm:prSet presAssocID="{13532E3F-66B9-4FDE-8BE2-3BDFEC9BB6F3}" presName="node" presStyleLbl="node1" presStyleIdx="6" presStyleCnt="8" custScaleX="115766" custScaleY="120390" custRadScaleRad="97551" custRadScaleInc="14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AB1EB4-C68B-4FA8-A583-A12DDDB54B82}" type="pres">
      <dgm:prSet presAssocID="{47DE73FC-861F-4F2F-8906-AE493049ACD9}" presName="parTrans" presStyleLbl="bgSibTrans2D1" presStyleIdx="7" presStyleCnt="8" custAng="10800000" custScaleX="39027" custLinFactNeighborX="-22589" custLinFactNeighborY="48416"/>
      <dgm:spPr/>
      <dgm:t>
        <a:bodyPr/>
        <a:lstStyle/>
        <a:p>
          <a:endParaRPr lang="en-US"/>
        </a:p>
      </dgm:t>
    </dgm:pt>
    <dgm:pt modelId="{FF35584F-9DC3-4B74-B684-378613388BEE}" type="pres">
      <dgm:prSet presAssocID="{9DAEC6FE-8478-4843-9814-85E6208F0416}" presName="node" presStyleLbl="node1" presStyleIdx="7" presStyleCnt="8" custScaleX="132661" custScaleY="128968" custRadScaleRad="91981" custRadScaleInc="58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504D8A-C24F-4799-A45A-3133CCC75509}" type="presOf" srcId="{5A90759F-B1C4-4289-847D-880BCA2937A9}" destId="{62B28945-8926-4D64-94E7-9A6500462F1F}" srcOrd="0" destOrd="0" presId="urn:microsoft.com/office/officeart/2005/8/layout/radial4"/>
    <dgm:cxn modelId="{190BCD65-CA0A-41D0-B68F-B19568B528D4}" type="presOf" srcId="{5D8F65F9-55E4-4221-B7B5-25B08E39014B}" destId="{17DE91D7-24C8-42C7-AE8A-2CC459FE5EF6}" srcOrd="0" destOrd="0" presId="urn:microsoft.com/office/officeart/2005/8/layout/radial4"/>
    <dgm:cxn modelId="{08DA8C7F-5B37-4D1D-926E-3D1147FBB86E}" type="presOf" srcId="{D3BA8959-B013-4673-AB0F-47E3E32EBCB7}" destId="{6E59A1D2-6C60-4001-B3CF-73F1E572AFBF}" srcOrd="0" destOrd="0" presId="urn:microsoft.com/office/officeart/2005/8/layout/radial4"/>
    <dgm:cxn modelId="{922B46AB-AB76-4310-BE07-D4585E4033D9}" type="presOf" srcId="{47DE73FC-861F-4F2F-8906-AE493049ACD9}" destId="{BCAB1EB4-C68B-4FA8-A583-A12DDDB54B82}" srcOrd="0" destOrd="0" presId="urn:microsoft.com/office/officeart/2005/8/layout/radial4"/>
    <dgm:cxn modelId="{E48FA36B-8013-4507-9677-110EEFC47DE1}" srcId="{E3625B9F-281C-49C3-8ADB-AD1098E4A1EB}" destId="{36D52B32-4E5F-46B1-BEE4-3B8667F76701}" srcOrd="3" destOrd="0" parTransId="{6A07E75C-160E-4711-AF48-1EFAB81A9195}" sibTransId="{FE658015-557C-4A27-B82B-17D19F746893}"/>
    <dgm:cxn modelId="{019EBBC5-7CC3-471B-AC00-7D6A89F37894}" type="presOf" srcId="{61DD3DA1-8CF1-436D-BAD3-0617914409C6}" destId="{F91227CA-F747-4870-A4BD-AB605095F358}" srcOrd="0" destOrd="0" presId="urn:microsoft.com/office/officeart/2005/8/layout/radial4"/>
    <dgm:cxn modelId="{93CCCECE-4AC3-4B6C-8949-BF58378D3C49}" srcId="{E3625B9F-281C-49C3-8ADB-AD1098E4A1EB}" destId="{0C13E175-14AF-4908-AB20-514C43EF3B43}" srcOrd="4" destOrd="0" parTransId="{DE0FB158-2165-4A6C-BF66-CC9F2ED27D25}" sibTransId="{9FEB9220-BEA5-4657-AEF8-06071DA4B519}"/>
    <dgm:cxn modelId="{E9CA2DEC-C222-4CC0-9E31-EC47E717394E}" type="presOf" srcId="{97279111-B269-4454-B78D-62A4C215C4D3}" destId="{F2461A3B-296A-431B-86A5-1E392DE5EF3C}" srcOrd="0" destOrd="0" presId="urn:microsoft.com/office/officeart/2005/8/layout/radial4"/>
    <dgm:cxn modelId="{A1ABE0C5-3886-4337-85FD-E6A47D6F3511}" type="presOf" srcId="{F56DF1A3-F59D-4DF8-85DA-6C2F68EC2B2F}" destId="{40F56245-9A9E-4E32-A21A-D0F7E38E6D0F}" srcOrd="0" destOrd="0" presId="urn:microsoft.com/office/officeart/2005/8/layout/radial4"/>
    <dgm:cxn modelId="{40D2B5A6-FEB4-462E-8F30-248F292AB9EA}" type="presOf" srcId="{28B47C7C-4BE7-484A-845A-3F134069D888}" destId="{7B5F6623-DEF9-425B-ABAD-198C39CEE98F}" srcOrd="0" destOrd="0" presId="urn:microsoft.com/office/officeart/2005/8/layout/radial4"/>
    <dgm:cxn modelId="{97EE9E63-F764-4787-836E-ACA307E9D936}" srcId="{E3625B9F-281C-49C3-8ADB-AD1098E4A1EB}" destId="{CEC41DF3-78B2-4CE6-AD21-F70F31C890E0}" srcOrd="2" destOrd="0" parTransId="{6AD80970-E762-4C33-AEBA-3534C148C5B6}" sibTransId="{3805932E-6ACC-450E-804F-1957FAD5A45E}"/>
    <dgm:cxn modelId="{1E6B4123-7743-4AA3-8990-62CD311F8DB5}" type="presOf" srcId="{36D52B32-4E5F-46B1-BEE4-3B8667F76701}" destId="{57E1D5AF-511D-434D-BD00-3F070882F621}" srcOrd="0" destOrd="0" presId="urn:microsoft.com/office/officeart/2005/8/layout/radial4"/>
    <dgm:cxn modelId="{1C3A77A3-4D6A-4C5E-89B1-D8CCAE2D1A4A}" srcId="{E3625B9F-281C-49C3-8ADB-AD1098E4A1EB}" destId="{28B47C7C-4BE7-484A-845A-3F134069D888}" srcOrd="1" destOrd="0" parTransId="{5A90759F-B1C4-4289-847D-880BCA2937A9}" sibTransId="{CCCF4BE2-FC41-40C3-BDF0-AC4CB950CC5B}"/>
    <dgm:cxn modelId="{F874DAE4-3712-4DC3-8698-C3BB0345C4E3}" type="presOf" srcId="{E3625B9F-281C-49C3-8ADB-AD1098E4A1EB}" destId="{4445CF2A-34AA-44B9-B632-ABC100C0DA62}" srcOrd="0" destOrd="0" presId="urn:microsoft.com/office/officeart/2005/8/layout/radial4"/>
    <dgm:cxn modelId="{EE8212FA-DF0C-4BDA-B8AF-ACD891B3EC06}" type="presOf" srcId="{9DAEC6FE-8478-4843-9814-85E6208F0416}" destId="{FF35584F-9DC3-4B74-B684-378613388BEE}" srcOrd="0" destOrd="0" presId="urn:microsoft.com/office/officeart/2005/8/layout/radial4"/>
    <dgm:cxn modelId="{DBE240AB-0DA8-4315-BC54-362C4CD06460}" srcId="{E3625B9F-281C-49C3-8ADB-AD1098E4A1EB}" destId="{D3BA8959-B013-4673-AB0F-47E3E32EBCB7}" srcOrd="5" destOrd="0" parTransId="{F56DF1A3-F59D-4DF8-85DA-6C2F68EC2B2F}" sibTransId="{1BE5A9C1-BBAA-4947-8C8C-9EF89AAE34EC}"/>
    <dgm:cxn modelId="{D21B0E5E-B8AA-4B04-A78B-94CFA20D11EF}" type="presOf" srcId="{13532E3F-66B9-4FDE-8BE2-3BDFEC9BB6F3}" destId="{E5957969-888F-47E7-B2F1-1FF96687E2B8}" srcOrd="0" destOrd="0" presId="urn:microsoft.com/office/officeart/2005/8/layout/radial4"/>
    <dgm:cxn modelId="{90834E24-F56C-48CF-A1DB-0BF9C6663534}" type="presOf" srcId="{0C13E175-14AF-4908-AB20-514C43EF3B43}" destId="{021CD6FF-939C-4F92-907E-46FBC7A69F9E}" srcOrd="0" destOrd="0" presId="urn:microsoft.com/office/officeart/2005/8/layout/radial4"/>
    <dgm:cxn modelId="{C7C04F8D-FF6E-48A4-B41C-FDEB10A6C48D}" type="presOf" srcId="{E7A2DD00-DD86-4693-813A-2C2A4AD7D92E}" destId="{4045A300-A908-4B75-803C-EB463388D0CE}" srcOrd="0" destOrd="0" presId="urn:microsoft.com/office/officeart/2005/8/layout/radial4"/>
    <dgm:cxn modelId="{20625E5C-6071-4AD5-B787-778955682EDC}" type="presOf" srcId="{6AD80970-E762-4C33-AEBA-3534C148C5B6}" destId="{6237D4DC-4FB9-4492-89A8-9576B04386BD}" srcOrd="0" destOrd="0" presId="urn:microsoft.com/office/officeart/2005/8/layout/radial4"/>
    <dgm:cxn modelId="{0BA89603-BDC4-4706-A1E5-8FE9C5EFF168}" type="presOf" srcId="{DE0FB158-2165-4A6C-BF66-CC9F2ED27D25}" destId="{CC5A9C2C-F059-495C-B3B9-8FDA279B6E0D}" srcOrd="0" destOrd="0" presId="urn:microsoft.com/office/officeart/2005/8/layout/radial4"/>
    <dgm:cxn modelId="{070224B2-6750-4850-B425-6F4CDEE09C28}" type="presOf" srcId="{CEC41DF3-78B2-4CE6-AD21-F70F31C890E0}" destId="{F5FEAB5F-3DA7-495F-AED4-424E8F76F70B}" srcOrd="0" destOrd="0" presId="urn:microsoft.com/office/officeart/2005/8/layout/radial4"/>
    <dgm:cxn modelId="{55371726-01B9-47EF-B11D-0FE1277CE98D}" type="presOf" srcId="{6A07E75C-160E-4711-AF48-1EFAB81A9195}" destId="{E410EFA7-B24B-4D4A-A998-24F9C657EA5E}" srcOrd="0" destOrd="0" presId="urn:microsoft.com/office/officeart/2005/8/layout/radial4"/>
    <dgm:cxn modelId="{F9274F88-54BC-4BC7-B9A3-084C9E5DDF1E}" srcId="{E3625B9F-281C-49C3-8ADB-AD1098E4A1EB}" destId="{13532E3F-66B9-4FDE-8BE2-3BDFEC9BB6F3}" srcOrd="6" destOrd="0" parTransId="{E7A2DD00-DD86-4693-813A-2C2A4AD7D92E}" sibTransId="{681C9C4F-77E0-4F4E-9392-94B129C8351A}"/>
    <dgm:cxn modelId="{B6E5D93A-4393-405F-8484-12699DCA0F21}" srcId="{61DD3DA1-8CF1-436D-BAD3-0617914409C6}" destId="{E3625B9F-281C-49C3-8ADB-AD1098E4A1EB}" srcOrd="0" destOrd="0" parTransId="{CBC6984E-BDD2-4CC5-A845-59DA8F7F5DC4}" sibTransId="{98FDC9AF-02DA-45DC-B087-6531E67D5077}"/>
    <dgm:cxn modelId="{BED353F2-D5E7-411B-811A-DB939B09A286}" srcId="{E3625B9F-281C-49C3-8ADB-AD1098E4A1EB}" destId="{9DAEC6FE-8478-4843-9814-85E6208F0416}" srcOrd="7" destOrd="0" parTransId="{47DE73FC-861F-4F2F-8906-AE493049ACD9}" sibTransId="{A852CF94-D4D6-47C9-9E6B-9C989E1AF454}"/>
    <dgm:cxn modelId="{F0B9ACD2-716F-449E-BA65-8DBB557FD0BF}" srcId="{E3625B9F-281C-49C3-8ADB-AD1098E4A1EB}" destId="{5D8F65F9-55E4-4221-B7B5-25B08E39014B}" srcOrd="0" destOrd="0" parTransId="{97279111-B269-4454-B78D-62A4C215C4D3}" sibTransId="{BD7A6716-CE2F-4305-8F5F-FBCF2A3C1385}"/>
    <dgm:cxn modelId="{E9C6F7BB-ADDF-42E1-8C43-E904D25EB3B0}" type="presParOf" srcId="{F91227CA-F747-4870-A4BD-AB605095F358}" destId="{4445CF2A-34AA-44B9-B632-ABC100C0DA62}" srcOrd="0" destOrd="0" presId="urn:microsoft.com/office/officeart/2005/8/layout/radial4"/>
    <dgm:cxn modelId="{FA66B197-D2FA-4E3B-9F42-18247CA27545}" type="presParOf" srcId="{F91227CA-F747-4870-A4BD-AB605095F358}" destId="{F2461A3B-296A-431B-86A5-1E392DE5EF3C}" srcOrd="1" destOrd="0" presId="urn:microsoft.com/office/officeart/2005/8/layout/radial4"/>
    <dgm:cxn modelId="{EE2066E8-18C0-4D40-8FD4-4DBF714A07F6}" type="presParOf" srcId="{F91227CA-F747-4870-A4BD-AB605095F358}" destId="{17DE91D7-24C8-42C7-AE8A-2CC459FE5EF6}" srcOrd="2" destOrd="0" presId="urn:microsoft.com/office/officeart/2005/8/layout/radial4"/>
    <dgm:cxn modelId="{04875D30-2496-48E2-9539-434F795BC78B}" type="presParOf" srcId="{F91227CA-F747-4870-A4BD-AB605095F358}" destId="{62B28945-8926-4D64-94E7-9A6500462F1F}" srcOrd="3" destOrd="0" presId="urn:microsoft.com/office/officeart/2005/8/layout/radial4"/>
    <dgm:cxn modelId="{3D2381BB-D981-4505-87B7-BCE5F94B2B2F}" type="presParOf" srcId="{F91227CA-F747-4870-A4BD-AB605095F358}" destId="{7B5F6623-DEF9-425B-ABAD-198C39CEE98F}" srcOrd="4" destOrd="0" presId="urn:microsoft.com/office/officeart/2005/8/layout/radial4"/>
    <dgm:cxn modelId="{5E23F913-3DA1-4FD8-A87E-6B9187434E25}" type="presParOf" srcId="{F91227CA-F747-4870-A4BD-AB605095F358}" destId="{6237D4DC-4FB9-4492-89A8-9576B04386BD}" srcOrd="5" destOrd="0" presId="urn:microsoft.com/office/officeart/2005/8/layout/radial4"/>
    <dgm:cxn modelId="{C9F9BF75-59CB-48C7-8F50-8814E1988314}" type="presParOf" srcId="{F91227CA-F747-4870-A4BD-AB605095F358}" destId="{F5FEAB5F-3DA7-495F-AED4-424E8F76F70B}" srcOrd="6" destOrd="0" presId="urn:microsoft.com/office/officeart/2005/8/layout/radial4"/>
    <dgm:cxn modelId="{6FE364E9-5064-446A-A823-60823A015F68}" type="presParOf" srcId="{F91227CA-F747-4870-A4BD-AB605095F358}" destId="{E410EFA7-B24B-4D4A-A998-24F9C657EA5E}" srcOrd="7" destOrd="0" presId="urn:microsoft.com/office/officeart/2005/8/layout/radial4"/>
    <dgm:cxn modelId="{03DEC177-C52B-4EFB-A1C8-A986F9686296}" type="presParOf" srcId="{F91227CA-F747-4870-A4BD-AB605095F358}" destId="{57E1D5AF-511D-434D-BD00-3F070882F621}" srcOrd="8" destOrd="0" presId="urn:microsoft.com/office/officeart/2005/8/layout/radial4"/>
    <dgm:cxn modelId="{D6C788BE-301F-47F1-8123-EE8F3ABED6C4}" type="presParOf" srcId="{F91227CA-F747-4870-A4BD-AB605095F358}" destId="{CC5A9C2C-F059-495C-B3B9-8FDA279B6E0D}" srcOrd="9" destOrd="0" presId="urn:microsoft.com/office/officeart/2005/8/layout/radial4"/>
    <dgm:cxn modelId="{B2049F76-BC95-463E-9698-76B344B44910}" type="presParOf" srcId="{F91227CA-F747-4870-A4BD-AB605095F358}" destId="{021CD6FF-939C-4F92-907E-46FBC7A69F9E}" srcOrd="10" destOrd="0" presId="urn:microsoft.com/office/officeart/2005/8/layout/radial4"/>
    <dgm:cxn modelId="{7E5BB134-5189-4494-BCAD-48D02575E2C8}" type="presParOf" srcId="{F91227CA-F747-4870-A4BD-AB605095F358}" destId="{40F56245-9A9E-4E32-A21A-D0F7E38E6D0F}" srcOrd="11" destOrd="0" presId="urn:microsoft.com/office/officeart/2005/8/layout/radial4"/>
    <dgm:cxn modelId="{6BAB3006-CA34-442E-9EA3-D8BB39C2A06A}" type="presParOf" srcId="{F91227CA-F747-4870-A4BD-AB605095F358}" destId="{6E59A1D2-6C60-4001-B3CF-73F1E572AFBF}" srcOrd="12" destOrd="0" presId="urn:microsoft.com/office/officeart/2005/8/layout/radial4"/>
    <dgm:cxn modelId="{3F880B59-829C-4A84-90A4-AD4965FE0286}" type="presParOf" srcId="{F91227CA-F747-4870-A4BD-AB605095F358}" destId="{4045A300-A908-4B75-803C-EB463388D0CE}" srcOrd="13" destOrd="0" presId="urn:microsoft.com/office/officeart/2005/8/layout/radial4"/>
    <dgm:cxn modelId="{D96AA258-8748-4A30-89A3-A5BCF06726C4}" type="presParOf" srcId="{F91227CA-F747-4870-A4BD-AB605095F358}" destId="{E5957969-888F-47E7-B2F1-1FF96687E2B8}" srcOrd="14" destOrd="0" presId="urn:microsoft.com/office/officeart/2005/8/layout/radial4"/>
    <dgm:cxn modelId="{4CC5B017-20AA-48F2-885F-B6EECB7E4DF5}" type="presParOf" srcId="{F91227CA-F747-4870-A4BD-AB605095F358}" destId="{BCAB1EB4-C68B-4FA8-A583-A12DDDB54B82}" srcOrd="15" destOrd="0" presId="urn:microsoft.com/office/officeart/2005/8/layout/radial4"/>
    <dgm:cxn modelId="{22BBFD1E-D224-49B5-84BE-B70EEB3B94CF}" type="presParOf" srcId="{F91227CA-F747-4870-A4BD-AB605095F358}" destId="{FF35584F-9DC3-4B74-B684-378613388BEE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394B5E-E7A1-4948-B141-BF4B61D353E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M"/>
        </a:p>
      </dgm:t>
    </dgm:pt>
    <dgm:pt modelId="{DCFC8AE5-DFEB-4E7B-A3C6-F8380CBF0EAD}">
      <dgm:prSet phldrT="[Text]" custT="1"/>
      <dgm:spPr/>
      <dgm:t>
        <a:bodyPr/>
        <a:lstStyle/>
        <a:p>
          <a:r>
            <a:rPr lang="fr-CM" sz="1400" b="1" dirty="0" smtClean="0"/>
            <a:t>Statistiques</a:t>
          </a:r>
          <a:endParaRPr lang="fr-CM" sz="1400" dirty="0"/>
        </a:p>
      </dgm:t>
    </dgm:pt>
    <dgm:pt modelId="{C82596D7-5F4A-4A7B-8B42-C98428A49C59}" type="parTrans" cxnId="{4AFB58F9-D102-415E-82E7-1E85367FC124}">
      <dgm:prSet/>
      <dgm:spPr/>
      <dgm:t>
        <a:bodyPr/>
        <a:lstStyle/>
        <a:p>
          <a:endParaRPr lang="fr-CM"/>
        </a:p>
      </dgm:t>
    </dgm:pt>
    <dgm:pt modelId="{A0317342-BE63-4013-82DB-76CF5F667829}" type="sibTrans" cxnId="{4AFB58F9-D102-415E-82E7-1E85367FC124}">
      <dgm:prSet/>
      <dgm:spPr/>
      <dgm:t>
        <a:bodyPr/>
        <a:lstStyle/>
        <a:p>
          <a:endParaRPr lang="fr-CM"/>
        </a:p>
      </dgm:t>
    </dgm:pt>
    <dgm:pt modelId="{0FAFFF40-6711-4BF9-B092-D05E69AA2FC3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M" sz="1200" b="1" dirty="0" smtClean="0"/>
            <a:t>Statistiques  du  Secteur réel limitée aux Comptes nationaux et des prix</a:t>
          </a:r>
          <a:endParaRPr lang="fr-CM" sz="1200" dirty="0"/>
        </a:p>
      </dgm:t>
    </dgm:pt>
    <dgm:pt modelId="{7D804586-CD43-45E9-86D5-C81D00E4330C}" type="parTrans" cxnId="{40025FD4-9472-4AE5-BDA3-C7B12C7EC8FC}">
      <dgm:prSet/>
      <dgm:spPr/>
      <dgm:t>
        <a:bodyPr/>
        <a:lstStyle/>
        <a:p>
          <a:endParaRPr lang="fr-CM" dirty="0"/>
        </a:p>
      </dgm:t>
    </dgm:pt>
    <dgm:pt modelId="{6AC05C03-96EC-42E4-A2CA-33A9B7F1690B}" type="sibTrans" cxnId="{40025FD4-9472-4AE5-BDA3-C7B12C7EC8FC}">
      <dgm:prSet/>
      <dgm:spPr/>
      <dgm:t>
        <a:bodyPr/>
        <a:lstStyle/>
        <a:p>
          <a:endParaRPr lang="fr-CM" dirty="0"/>
        </a:p>
      </dgm:t>
    </dgm:pt>
    <dgm:pt modelId="{D376968F-E044-4836-A2C8-59ABE40CE8DE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M" sz="1200" b="1" dirty="0" smtClean="0"/>
            <a:t>Statistiques des finances publiques</a:t>
          </a:r>
          <a:endParaRPr lang="fr-CM" sz="1200" dirty="0"/>
        </a:p>
      </dgm:t>
    </dgm:pt>
    <dgm:pt modelId="{4550450D-EFD6-45FC-ABEB-51F1665FE314}" type="parTrans" cxnId="{E05CE146-1D65-43C4-B892-3442B0136592}">
      <dgm:prSet/>
      <dgm:spPr/>
      <dgm:t>
        <a:bodyPr/>
        <a:lstStyle/>
        <a:p>
          <a:endParaRPr lang="fr-CM" dirty="0"/>
        </a:p>
      </dgm:t>
    </dgm:pt>
    <dgm:pt modelId="{4209BBE1-202C-4330-BAD1-C096B8B58139}" type="sibTrans" cxnId="{E05CE146-1D65-43C4-B892-3442B0136592}">
      <dgm:prSet/>
      <dgm:spPr/>
      <dgm:t>
        <a:bodyPr/>
        <a:lstStyle/>
        <a:p>
          <a:endParaRPr lang="fr-CM" dirty="0"/>
        </a:p>
      </dgm:t>
    </dgm:pt>
    <dgm:pt modelId="{C6F387B1-BED1-4B23-A216-6658E0406412}">
      <dgm:prSet custT="1"/>
      <dgm:spPr/>
      <dgm:t>
        <a:bodyPr/>
        <a:lstStyle/>
        <a:p>
          <a:r>
            <a:rPr lang="fr-FR" sz="1200" dirty="0" smtClean="0"/>
            <a:t>Fournir </a:t>
          </a:r>
          <a:r>
            <a:rPr lang="fr-FR" sz="1200" dirty="0"/>
            <a:t>une aide </a:t>
          </a:r>
          <a:r>
            <a:rPr lang="fr-FR" sz="1200" dirty="0" smtClean="0"/>
            <a:t>pour améliorer </a:t>
          </a:r>
          <a:r>
            <a:rPr lang="fr-FR" sz="1200" dirty="0"/>
            <a:t>les statistiques de </a:t>
          </a:r>
          <a:r>
            <a:rPr lang="fr-FR" sz="1200" dirty="0" smtClean="0"/>
            <a:t>CN (annuels et trimestriels) et </a:t>
          </a:r>
          <a:r>
            <a:rPr lang="fr-FR" sz="1200" dirty="0"/>
            <a:t>de prix </a:t>
          </a:r>
          <a:r>
            <a:rPr lang="fr-FR" sz="1200" dirty="0" smtClean="0"/>
            <a:t>conformes  aux standards dans le cadre du SGDD.</a:t>
          </a:r>
          <a:endParaRPr lang="fr-FR" sz="1200" dirty="0"/>
        </a:p>
      </dgm:t>
    </dgm:pt>
    <dgm:pt modelId="{4A4BB50B-B1F4-478D-9814-CEBE6AD60144}" type="parTrans" cxnId="{C51C5504-AAD0-4490-BBFD-8EE7C82D70A9}">
      <dgm:prSet/>
      <dgm:spPr/>
      <dgm:t>
        <a:bodyPr/>
        <a:lstStyle/>
        <a:p>
          <a:endParaRPr lang="fr-FR" dirty="0"/>
        </a:p>
      </dgm:t>
    </dgm:pt>
    <dgm:pt modelId="{9855EA3B-E99B-4C0D-AB76-0A1774C0DD7D}" type="sibTrans" cxnId="{C51C5504-AAD0-4490-BBFD-8EE7C82D70A9}">
      <dgm:prSet/>
      <dgm:spPr/>
      <dgm:t>
        <a:bodyPr/>
        <a:lstStyle/>
        <a:p>
          <a:endParaRPr lang="fr-FR"/>
        </a:p>
      </dgm:t>
    </dgm:pt>
    <dgm:pt modelId="{1DA38D7E-F040-4D96-9FC1-6F0F01FF4711}">
      <dgm:prSet custT="1"/>
      <dgm:spPr/>
      <dgm:t>
        <a:bodyPr/>
        <a:lstStyle/>
        <a:p>
          <a:r>
            <a:rPr lang="fr-FR" sz="1200" dirty="0" smtClean="0"/>
            <a:t>Aider les INS à produire des statistiques fiables et à les diffuser de manière régulière et en temps utile.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</a:r>
          <a:endParaRPr lang="fr-FR" sz="1200" dirty="0"/>
        </a:p>
      </dgm:t>
    </dgm:pt>
    <dgm:pt modelId="{2A340C5F-95F5-4A4A-A757-40EF200C2ACD}" type="parTrans" cxnId="{A8652248-6AFC-4967-AF09-A564971D6E10}">
      <dgm:prSet/>
      <dgm:spPr/>
      <dgm:t>
        <a:bodyPr/>
        <a:lstStyle/>
        <a:p>
          <a:endParaRPr lang="fr-FR" dirty="0"/>
        </a:p>
      </dgm:t>
    </dgm:pt>
    <dgm:pt modelId="{2C2CD958-F612-48FF-AFC9-1310E754012A}" type="sibTrans" cxnId="{A8652248-6AFC-4967-AF09-A564971D6E10}">
      <dgm:prSet/>
      <dgm:spPr/>
      <dgm:t>
        <a:bodyPr/>
        <a:lstStyle/>
        <a:p>
          <a:endParaRPr lang="fr-FR"/>
        </a:p>
      </dgm:t>
    </dgm:pt>
    <dgm:pt modelId="{56946AA0-4574-4A39-8E64-55BB6E082DCB}">
      <dgm:prSet custT="1"/>
      <dgm:spPr/>
      <dgm:t>
        <a:bodyPr/>
        <a:lstStyle/>
        <a:p>
          <a:r>
            <a:rPr lang="fr-FR" sz="1200" dirty="0" smtClean="0"/>
            <a:t>Encourager la diffusion de la documentation  relative aux sources de données et aux méthodes. </a:t>
          </a:r>
          <a:endParaRPr lang="fr-FR" sz="1200" dirty="0"/>
        </a:p>
      </dgm:t>
    </dgm:pt>
    <dgm:pt modelId="{6FDD30D2-AAEB-4662-ACF5-3C126203854E}" type="parTrans" cxnId="{2E6B40AC-48B7-4BD5-8437-8D35619E8442}">
      <dgm:prSet/>
      <dgm:spPr/>
      <dgm:t>
        <a:bodyPr/>
        <a:lstStyle/>
        <a:p>
          <a:endParaRPr lang="fr-FR" dirty="0"/>
        </a:p>
      </dgm:t>
    </dgm:pt>
    <dgm:pt modelId="{D11EEDF1-771E-4285-9CE2-E71EC054EFAC}" type="sibTrans" cxnId="{2E6B40AC-48B7-4BD5-8437-8D35619E8442}">
      <dgm:prSet/>
      <dgm:spPr/>
      <dgm:t>
        <a:bodyPr/>
        <a:lstStyle/>
        <a:p>
          <a:endParaRPr lang="fr-FR"/>
        </a:p>
      </dgm:t>
    </dgm:pt>
    <dgm:pt modelId="{CE4BE30B-6806-4B65-8C4E-B776BC69A00C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1200" dirty="0" smtClean="0"/>
            <a:t> Améliorer la qualité des statistiques de finances publiques et leur conformité MSFP2001</a:t>
          </a:r>
          <a:endParaRPr lang="fr-CM" sz="1200" dirty="0"/>
        </a:p>
      </dgm:t>
    </dgm:pt>
    <dgm:pt modelId="{969A837E-989E-44C3-BC8A-2C55E8FEC3B7}" type="parTrans" cxnId="{21C772E6-3673-4255-862C-EB377ACE17D4}">
      <dgm:prSet/>
      <dgm:spPr/>
      <dgm:t>
        <a:bodyPr/>
        <a:lstStyle/>
        <a:p>
          <a:endParaRPr lang="fr-FR" dirty="0"/>
        </a:p>
      </dgm:t>
    </dgm:pt>
    <dgm:pt modelId="{6CC52B3B-1B55-4BC5-82CA-E393CABA24FD}" type="sibTrans" cxnId="{21C772E6-3673-4255-862C-EB377ACE17D4}">
      <dgm:prSet/>
      <dgm:spPr/>
      <dgm:t>
        <a:bodyPr/>
        <a:lstStyle/>
        <a:p>
          <a:endParaRPr lang="fr-FR"/>
        </a:p>
      </dgm:t>
    </dgm:pt>
    <dgm:pt modelId="{37D9B222-0951-42B0-8868-B4C7458EC0EA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CM" sz="1200" dirty="0" smtClean="0"/>
            <a:t>Renforcer l’application de la directive </a:t>
          </a:r>
          <a:r>
            <a:rPr lang="fr-FR" sz="1200" dirty="0" smtClean="0"/>
            <a:t>no 10/2009/CM/ UEMOA portant TOFE du 26 juin 2009</a:t>
          </a:r>
          <a:endParaRPr lang="fr-CM" sz="1200" dirty="0"/>
        </a:p>
      </dgm:t>
    </dgm:pt>
    <dgm:pt modelId="{AD3F2AAB-FDAE-4456-A53C-B88BCAA33F6A}" type="parTrans" cxnId="{4627D796-956C-4B62-A983-9DC8DF7503F9}">
      <dgm:prSet/>
      <dgm:spPr/>
      <dgm:t>
        <a:bodyPr/>
        <a:lstStyle/>
        <a:p>
          <a:endParaRPr lang="fr-FR" dirty="0"/>
        </a:p>
      </dgm:t>
    </dgm:pt>
    <dgm:pt modelId="{A27C5CE0-399D-45EC-A70A-1331E814B880}" type="sibTrans" cxnId="{4627D796-956C-4B62-A983-9DC8DF7503F9}">
      <dgm:prSet/>
      <dgm:spPr/>
      <dgm:t>
        <a:bodyPr/>
        <a:lstStyle/>
        <a:p>
          <a:endParaRPr lang="fr-FR"/>
        </a:p>
      </dgm:t>
    </dgm:pt>
    <dgm:pt modelId="{1CCB8A6C-F573-4D61-8148-E2D6EA1FF9E5}">
      <dgm:prSet custT="1"/>
      <dgm:spPr/>
      <dgm:t>
        <a:bodyPr/>
        <a:lstStyle/>
        <a:p>
          <a:r>
            <a:rPr lang="fr-FR" sz="1200" dirty="0" smtClean="0"/>
            <a:t>Très peu d’activités sur les prix: AFRISTAT+UEMOA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</a:r>
          <a:endParaRPr lang="fr-FR" sz="1200" dirty="0"/>
        </a:p>
      </dgm:t>
    </dgm:pt>
    <dgm:pt modelId="{1EBA3451-314F-4095-91E9-7E0E89EDAA0F}" type="parTrans" cxnId="{42E0D584-53B0-4F3D-ACF3-DC1873ABF85B}">
      <dgm:prSet/>
      <dgm:spPr/>
      <dgm:t>
        <a:bodyPr/>
        <a:lstStyle/>
        <a:p>
          <a:endParaRPr lang="fr-FR"/>
        </a:p>
      </dgm:t>
    </dgm:pt>
    <dgm:pt modelId="{40B4CB0B-B223-4C0F-906C-69EF3B56D733}" type="sibTrans" cxnId="{42E0D584-53B0-4F3D-ACF3-DC1873ABF85B}">
      <dgm:prSet/>
      <dgm:spPr/>
      <dgm:t>
        <a:bodyPr/>
        <a:lstStyle/>
        <a:p>
          <a:endParaRPr lang="fr-FR"/>
        </a:p>
      </dgm:t>
    </dgm:pt>
    <dgm:pt modelId="{B7AE148A-1D43-4F78-AE40-5C468CC820F6}" type="pres">
      <dgm:prSet presAssocID="{3A394B5E-E7A1-4948-B141-BF4B61D353E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FC28C6-C09F-4EAA-B2ED-31C02FA6EDA4}" type="pres">
      <dgm:prSet presAssocID="{DCFC8AE5-DFEB-4E7B-A3C6-F8380CBF0EAD}" presName="root1" presStyleCnt="0"/>
      <dgm:spPr/>
    </dgm:pt>
    <dgm:pt modelId="{205C82D6-F10D-4A50-8D41-819397A38A8B}" type="pres">
      <dgm:prSet presAssocID="{DCFC8AE5-DFEB-4E7B-A3C6-F8380CBF0EA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5ABD00B-CD10-4440-8AF1-B47AA2961FED}" type="pres">
      <dgm:prSet presAssocID="{DCFC8AE5-DFEB-4E7B-A3C6-F8380CBF0EAD}" presName="level2hierChild" presStyleCnt="0"/>
      <dgm:spPr/>
    </dgm:pt>
    <dgm:pt modelId="{410A9509-CEB8-4C41-AF53-2F8BB48D1465}" type="pres">
      <dgm:prSet presAssocID="{7D804586-CD43-45E9-86D5-C81D00E4330C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1271A31D-6F05-4184-B001-810F92DF2FE1}" type="pres">
      <dgm:prSet presAssocID="{7D804586-CD43-45E9-86D5-C81D00E4330C}" presName="connTx" presStyleLbl="parChTrans1D2" presStyleIdx="0" presStyleCnt="2"/>
      <dgm:spPr/>
      <dgm:t>
        <a:bodyPr/>
        <a:lstStyle/>
        <a:p>
          <a:endParaRPr lang="fr-FR"/>
        </a:p>
      </dgm:t>
    </dgm:pt>
    <dgm:pt modelId="{8F0C0EA0-8EC6-41B7-B3A5-9957C53DD230}" type="pres">
      <dgm:prSet presAssocID="{0FAFFF40-6711-4BF9-B092-D05E69AA2FC3}" presName="root2" presStyleCnt="0"/>
      <dgm:spPr/>
    </dgm:pt>
    <dgm:pt modelId="{0FD47A0D-660C-474A-9E9D-1D25B97D6C30}" type="pres">
      <dgm:prSet presAssocID="{0FAFFF40-6711-4BF9-B092-D05E69AA2FC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F7C2D9-4412-4375-9AF3-04904E4DC06A}" type="pres">
      <dgm:prSet presAssocID="{0FAFFF40-6711-4BF9-B092-D05E69AA2FC3}" presName="level3hierChild" presStyleCnt="0"/>
      <dgm:spPr/>
    </dgm:pt>
    <dgm:pt modelId="{E38EA1C5-C1BC-492F-93F0-A18FA7114787}" type="pres">
      <dgm:prSet presAssocID="{4A4BB50B-B1F4-478D-9814-CEBE6AD60144}" presName="conn2-1" presStyleLbl="parChTrans1D3" presStyleIdx="0" presStyleCnt="6"/>
      <dgm:spPr/>
      <dgm:t>
        <a:bodyPr/>
        <a:lstStyle/>
        <a:p>
          <a:endParaRPr lang="fr-FR"/>
        </a:p>
      </dgm:t>
    </dgm:pt>
    <dgm:pt modelId="{357CEC5C-E7BD-4D51-A680-8DA024C98754}" type="pres">
      <dgm:prSet presAssocID="{4A4BB50B-B1F4-478D-9814-CEBE6AD60144}" presName="connTx" presStyleLbl="parChTrans1D3" presStyleIdx="0" presStyleCnt="6"/>
      <dgm:spPr/>
      <dgm:t>
        <a:bodyPr/>
        <a:lstStyle/>
        <a:p>
          <a:endParaRPr lang="fr-FR"/>
        </a:p>
      </dgm:t>
    </dgm:pt>
    <dgm:pt modelId="{CA4C8B86-91B9-4D74-95FE-CA8739552F99}" type="pres">
      <dgm:prSet presAssocID="{C6F387B1-BED1-4B23-A216-6658E0406412}" presName="root2" presStyleCnt="0"/>
      <dgm:spPr/>
    </dgm:pt>
    <dgm:pt modelId="{E0473B87-B811-4F3A-BB3C-A982A5DF510B}" type="pres">
      <dgm:prSet presAssocID="{C6F387B1-BED1-4B23-A216-6658E0406412}" presName="LevelTwoTextNode" presStyleLbl="node3" presStyleIdx="0" presStyleCnt="6" custScaleX="214475" custLinFactNeighborX="-2680" custLinFactNeighborY="379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0A6AF7-5D27-49B7-8161-007C4F5DAA3F}" type="pres">
      <dgm:prSet presAssocID="{C6F387B1-BED1-4B23-A216-6658E0406412}" presName="level3hierChild" presStyleCnt="0"/>
      <dgm:spPr/>
    </dgm:pt>
    <dgm:pt modelId="{506CA1A8-F615-40FE-9B9A-8AB61CA0E419}" type="pres">
      <dgm:prSet presAssocID="{2A340C5F-95F5-4A4A-A757-40EF200C2ACD}" presName="conn2-1" presStyleLbl="parChTrans1D3" presStyleIdx="1" presStyleCnt="6"/>
      <dgm:spPr/>
      <dgm:t>
        <a:bodyPr/>
        <a:lstStyle/>
        <a:p>
          <a:endParaRPr lang="fr-FR"/>
        </a:p>
      </dgm:t>
    </dgm:pt>
    <dgm:pt modelId="{45EB342B-54DA-4E8F-BAFB-1C63930417B0}" type="pres">
      <dgm:prSet presAssocID="{2A340C5F-95F5-4A4A-A757-40EF200C2ACD}" presName="connTx" presStyleLbl="parChTrans1D3" presStyleIdx="1" presStyleCnt="6"/>
      <dgm:spPr/>
      <dgm:t>
        <a:bodyPr/>
        <a:lstStyle/>
        <a:p>
          <a:endParaRPr lang="fr-FR"/>
        </a:p>
      </dgm:t>
    </dgm:pt>
    <dgm:pt modelId="{6C98377B-B6A9-4EEA-A8EE-5C97914ADED4}" type="pres">
      <dgm:prSet presAssocID="{1DA38D7E-F040-4D96-9FC1-6F0F01FF4711}" presName="root2" presStyleCnt="0"/>
      <dgm:spPr/>
    </dgm:pt>
    <dgm:pt modelId="{9917CA8B-62A6-42F0-89B8-2C2E45A7D4EC}" type="pres">
      <dgm:prSet presAssocID="{1DA38D7E-F040-4D96-9FC1-6F0F01FF4711}" presName="LevelTwoTextNode" presStyleLbl="node3" presStyleIdx="1" presStyleCnt="6" custScaleX="200907" custScaleY="1156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657D95-1FE6-414D-ABD0-1C971348F63C}" type="pres">
      <dgm:prSet presAssocID="{1DA38D7E-F040-4D96-9FC1-6F0F01FF4711}" presName="level3hierChild" presStyleCnt="0"/>
      <dgm:spPr/>
    </dgm:pt>
    <dgm:pt modelId="{2C1E793E-794D-45A8-949B-C4DBE0B598C4}" type="pres">
      <dgm:prSet presAssocID="{6FDD30D2-AAEB-4662-ACF5-3C126203854E}" presName="conn2-1" presStyleLbl="parChTrans1D3" presStyleIdx="2" presStyleCnt="6"/>
      <dgm:spPr/>
      <dgm:t>
        <a:bodyPr/>
        <a:lstStyle/>
        <a:p>
          <a:endParaRPr lang="fr-FR"/>
        </a:p>
      </dgm:t>
    </dgm:pt>
    <dgm:pt modelId="{17ABA15F-23C7-4741-A59B-D17E7BBDD85E}" type="pres">
      <dgm:prSet presAssocID="{6FDD30D2-AAEB-4662-ACF5-3C126203854E}" presName="connTx" presStyleLbl="parChTrans1D3" presStyleIdx="2" presStyleCnt="6"/>
      <dgm:spPr/>
      <dgm:t>
        <a:bodyPr/>
        <a:lstStyle/>
        <a:p>
          <a:endParaRPr lang="fr-FR"/>
        </a:p>
      </dgm:t>
    </dgm:pt>
    <dgm:pt modelId="{E6D8001F-8837-44DE-B0FD-29E6C5FDD341}" type="pres">
      <dgm:prSet presAssocID="{56946AA0-4574-4A39-8E64-55BB6E082DCB}" presName="root2" presStyleCnt="0"/>
      <dgm:spPr/>
    </dgm:pt>
    <dgm:pt modelId="{B67BFE7D-E389-471D-9A9F-1D130C8C847D}" type="pres">
      <dgm:prSet presAssocID="{56946AA0-4574-4A39-8E64-55BB6E082DCB}" presName="LevelTwoTextNode" presStyleLbl="node3" presStyleIdx="2" presStyleCnt="6" custScaleX="219769" custScaleY="7560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609358-7A1F-461A-987F-9A9A4B05F7F0}" type="pres">
      <dgm:prSet presAssocID="{56946AA0-4574-4A39-8E64-55BB6E082DCB}" presName="level3hierChild" presStyleCnt="0"/>
      <dgm:spPr/>
    </dgm:pt>
    <dgm:pt modelId="{43B2E843-9595-40E9-A6D5-43AEF194679A}" type="pres">
      <dgm:prSet presAssocID="{1EBA3451-314F-4095-91E9-7E0E89EDAA0F}" presName="conn2-1" presStyleLbl="parChTrans1D3" presStyleIdx="3" presStyleCnt="6"/>
      <dgm:spPr/>
      <dgm:t>
        <a:bodyPr/>
        <a:lstStyle/>
        <a:p>
          <a:endParaRPr lang="fr-FR"/>
        </a:p>
      </dgm:t>
    </dgm:pt>
    <dgm:pt modelId="{F76DA5B3-428B-40A6-966A-F088FE91F8D7}" type="pres">
      <dgm:prSet presAssocID="{1EBA3451-314F-4095-91E9-7E0E89EDAA0F}" presName="connTx" presStyleLbl="parChTrans1D3" presStyleIdx="3" presStyleCnt="6"/>
      <dgm:spPr/>
      <dgm:t>
        <a:bodyPr/>
        <a:lstStyle/>
        <a:p>
          <a:endParaRPr lang="fr-FR"/>
        </a:p>
      </dgm:t>
    </dgm:pt>
    <dgm:pt modelId="{7F18D27F-702F-45C8-B98B-D6F686F41B5C}" type="pres">
      <dgm:prSet presAssocID="{1CCB8A6C-F573-4D61-8148-E2D6EA1FF9E5}" presName="root2" presStyleCnt="0"/>
      <dgm:spPr/>
    </dgm:pt>
    <dgm:pt modelId="{DAC2E306-50FC-4C35-82EE-5E4F60621043}" type="pres">
      <dgm:prSet presAssocID="{1CCB8A6C-F573-4D61-8148-E2D6EA1FF9E5}" presName="LevelTwoTextNode" presStyleLbl="node3" presStyleIdx="3" presStyleCnt="6" custScaleX="199056" custScaleY="5795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08263EF-DF51-4745-9566-F826CF6471BF}" type="pres">
      <dgm:prSet presAssocID="{1CCB8A6C-F573-4D61-8148-E2D6EA1FF9E5}" presName="level3hierChild" presStyleCnt="0"/>
      <dgm:spPr/>
    </dgm:pt>
    <dgm:pt modelId="{CA71F1FD-07D3-42F1-B84D-05B682A272EA}" type="pres">
      <dgm:prSet presAssocID="{4550450D-EFD6-45FC-ABEB-51F1665FE314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0C78A488-F1B6-45AE-A0E0-51012F12FEEF}" type="pres">
      <dgm:prSet presAssocID="{4550450D-EFD6-45FC-ABEB-51F1665FE314}" presName="connTx" presStyleLbl="parChTrans1D2" presStyleIdx="1" presStyleCnt="2"/>
      <dgm:spPr/>
      <dgm:t>
        <a:bodyPr/>
        <a:lstStyle/>
        <a:p>
          <a:endParaRPr lang="fr-FR"/>
        </a:p>
      </dgm:t>
    </dgm:pt>
    <dgm:pt modelId="{A6AC25BB-42C4-44F4-971A-461EC2C6A152}" type="pres">
      <dgm:prSet presAssocID="{D376968F-E044-4836-A2C8-59ABE40CE8DE}" presName="root2" presStyleCnt="0"/>
      <dgm:spPr/>
    </dgm:pt>
    <dgm:pt modelId="{056AC50D-E23D-4E1B-B931-5A44AADA4783}" type="pres">
      <dgm:prSet presAssocID="{D376968F-E044-4836-A2C8-59ABE40CE8D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56E63AF-E641-4E2F-BB00-9C7D5C853579}" type="pres">
      <dgm:prSet presAssocID="{D376968F-E044-4836-A2C8-59ABE40CE8DE}" presName="level3hierChild" presStyleCnt="0"/>
      <dgm:spPr/>
    </dgm:pt>
    <dgm:pt modelId="{B85DE32A-1DB4-41E9-A7EF-200B54082BB6}" type="pres">
      <dgm:prSet presAssocID="{969A837E-989E-44C3-BC8A-2C55E8FEC3B7}" presName="conn2-1" presStyleLbl="parChTrans1D3" presStyleIdx="4" presStyleCnt="6"/>
      <dgm:spPr/>
      <dgm:t>
        <a:bodyPr/>
        <a:lstStyle/>
        <a:p>
          <a:endParaRPr lang="fr-FR"/>
        </a:p>
      </dgm:t>
    </dgm:pt>
    <dgm:pt modelId="{753D5F77-F8A8-4AC4-B993-5FF68FE50D5B}" type="pres">
      <dgm:prSet presAssocID="{969A837E-989E-44C3-BC8A-2C55E8FEC3B7}" presName="connTx" presStyleLbl="parChTrans1D3" presStyleIdx="4" presStyleCnt="6"/>
      <dgm:spPr/>
      <dgm:t>
        <a:bodyPr/>
        <a:lstStyle/>
        <a:p>
          <a:endParaRPr lang="fr-FR"/>
        </a:p>
      </dgm:t>
    </dgm:pt>
    <dgm:pt modelId="{DB565516-44D5-4FF8-8F54-6FF9438CA5C5}" type="pres">
      <dgm:prSet presAssocID="{CE4BE30B-6806-4B65-8C4E-B776BC69A00C}" presName="root2" presStyleCnt="0"/>
      <dgm:spPr/>
    </dgm:pt>
    <dgm:pt modelId="{D2279BE7-C6F6-442D-A325-F94E31AF1A09}" type="pres">
      <dgm:prSet presAssocID="{CE4BE30B-6806-4B65-8C4E-B776BC69A00C}" presName="LevelTwoTextNode" presStyleLbl="node3" presStyleIdx="4" presStyleCnt="6" custScaleX="21356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EBAF6E7-3DA6-4988-B362-DC6434984DDE}" type="pres">
      <dgm:prSet presAssocID="{CE4BE30B-6806-4B65-8C4E-B776BC69A00C}" presName="level3hierChild" presStyleCnt="0"/>
      <dgm:spPr/>
    </dgm:pt>
    <dgm:pt modelId="{F9FD4F97-1DD3-451D-8839-10929E6B34F6}" type="pres">
      <dgm:prSet presAssocID="{AD3F2AAB-FDAE-4456-A53C-B88BCAA33F6A}" presName="conn2-1" presStyleLbl="parChTrans1D3" presStyleIdx="5" presStyleCnt="6"/>
      <dgm:spPr/>
      <dgm:t>
        <a:bodyPr/>
        <a:lstStyle/>
        <a:p>
          <a:endParaRPr lang="fr-FR"/>
        </a:p>
      </dgm:t>
    </dgm:pt>
    <dgm:pt modelId="{69FF4093-DB2F-4C14-A042-6C66A2676C5C}" type="pres">
      <dgm:prSet presAssocID="{AD3F2AAB-FDAE-4456-A53C-B88BCAA33F6A}" presName="connTx" presStyleLbl="parChTrans1D3" presStyleIdx="5" presStyleCnt="6"/>
      <dgm:spPr/>
      <dgm:t>
        <a:bodyPr/>
        <a:lstStyle/>
        <a:p>
          <a:endParaRPr lang="fr-FR"/>
        </a:p>
      </dgm:t>
    </dgm:pt>
    <dgm:pt modelId="{EC827644-E9E4-4CA7-8121-47142E516DE5}" type="pres">
      <dgm:prSet presAssocID="{37D9B222-0951-42B0-8868-B4C7458EC0EA}" presName="root2" presStyleCnt="0"/>
      <dgm:spPr/>
    </dgm:pt>
    <dgm:pt modelId="{092A2B5F-F0FC-4F42-8447-A4B6771BEEBE}" type="pres">
      <dgm:prSet presAssocID="{37D9B222-0951-42B0-8868-B4C7458EC0EA}" presName="LevelTwoTextNode" presStyleLbl="node3" presStyleIdx="5" presStyleCnt="6" custScaleX="20682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BAE548A-0415-4FFA-9D43-77B98FE66B93}" type="pres">
      <dgm:prSet presAssocID="{37D9B222-0951-42B0-8868-B4C7458EC0EA}" presName="level3hierChild" presStyleCnt="0"/>
      <dgm:spPr/>
    </dgm:pt>
  </dgm:ptLst>
  <dgm:cxnLst>
    <dgm:cxn modelId="{B9EE7B38-5A1C-4E51-86D3-ADB21FA03BFC}" type="presOf" srcId="{4550450D-EFD6-45FC-ABEB-51F1665FE314}" destId="{CA71F1FD-07D3-42F1-B84D-05B682A272EA}" srcOrd="0" destOrd="0" presId="urn:microsoft.com/office/officeart/2005/8/layout/hierarchy2"/>
    <dgm:cxn modelId="{AC01394A-F2FA-4AE9-B8AD-707137BAD730}" type="presOf" srcId="{4A4BB50B-B1F4-478D-9814-CEBE6AD60144}" destId="{357CEC5C-E7BD-4D51-A680-8DA024C98754}" srcOrd="1" destOrd="0" presId="urn:microsoft.com/office/officeart/2005/8/layout/hierarchy2"/>
    <dgm:cxn modelId="{C98B1E4D-A01A-431D-A723-23BB22811ECA}" type="presOf" srcId="{D376968F-E044-4836-A2C8-59ABE40CE8DE}" destId="{056AC50D-E23D-4E1B-B931-5A44AADA4783}" srcOrd="0" destOrd="0" presId="urn:microsoft.com/office/officeart/2005/8/layout/hierarchy2"/>
    <dgm:cxn modelId="{5CB1D435-DE1D-4393-BE91-646D50F240E7}" type="presOf" srcId="{2A340C5F-95F5-4A4A-A757-40EF200C2ACD}" destId="{45EB342B-54DA-4E8F-BAFB-1C63930417B0}" srcOrd="1" destOrd="0" presId="urn:microsoft.com/office/officeart/2005/8/layout/hierarchy2"/>
    <dgm:cxn modelId="{40025FD4-9472-4AE5-BDA3-C7B12C7EC8FC}" srcId="{DCFC8AE5-DFEB-4E7B-A3C6-F8380CBF0EAD}" destId="{0FAFFF40-6711-4BF9-B092-D05E69AA2FC3}" srcOrd="0" destOrd="0" parTransId="{7D804586-CD43-45E9-86D5-C81D00E4330C}" sibTransId="{6AC05C03-96EC-42E4-A2CA-33A9B7F1690B}"/>
    <dgm:cxn modelId="{6AC4A243-0C5A-498B-8641-C5717E328949}" type="presOf" srcId="{969A837E-989E-44C3-BC8A-2C55E8FEC3B7}" destId="{753D5F77-F8A8-4AC4-B993-5FF68FE50D5B}" srcOrd="1" destOrd="0" presId="urn:microsoft.com/office/officeart/2005/8/layout/hierarchy2"/>
    <dgm:cxn modelId="{21C772E6-3673-4255-862C-EB377ACE17D4}" srcId="{D376968F-E044-4836-A2C8-59ABE40CE8DE}" destId="{CE4BE30B-6806-4B65-8C4E-B776BC69A00C}" srcOrd="0" destOrd="0" parTransId="{969A837E-989E-44C3-BC8A-2C55E8FEC3B7}" sibTransId="{6CC52B3B-1B55-4BC5-82CA-E393CABA24FD}"/>
    <dgm:cxn modelId="{4627D796-956C-4B62-A983-9DC8DF7503F9}" srcId="{D376968F-E044-4836-A2C8-59ABE40CE8DE}" destId="{37D9B222-0951-42B0-8868-B4C7458EC0EA}" srcOrd="1" destOrd="0" parTransId="{AD3F2AAB-FDAE-4456-A53C-B88BCAA33F6A}" sibTransId="{A27C5CE0-399D-45EC-A70A-1331E814B880}"/>
    <dgm:cxn modelId="{6EF5EB1A-6B7E-42D1-841D-A7C5AE0D2107}" type="presOf" srcId="{7D804586-CD43-45E9-86D5-C81D00E4330C}" destId="{1271A31D-6F05-4184-B001-810F92DF2FE1}" srcOrd="1" destOrd="0" presId="urn:microsoft.com/office/officeart/2005/8/layout/hierarchy2"/>
    <dgm:cxn modelId="{E563518F-B538-415F-A008-FAE0331E6E04}" type="presOf" srcId="{6FDD30D2-AAEB-4662-ACF5-3C126203854E}" destId="{2C1E793E-794D-45A8-949B-C4DBE0B598C4}" srcOrd="0" destOrd="0" presId="urn:microsoft.com/office/officeart/2005/8/layout/hierarchy2"/>
    <dgm:cxn modelId="{4AFB58F9-D102-415E-82E7-1E85367FC124}" srcId="{3A394B5E-E7A1-4948-B141-BF4B61D353E8}" destId="{DCFC8AE5-DFEB-4E7B-A3C6-F8380CBF0EAD}" srcOrd="0" destOrd="0" parTransId="{C82596D7-5F4A-4A7B-8B42-C98428A49C59}" sibTransId="{A0317342-BE63-4013-82DB-76CF5F667829}"/>
    <dgm:cxn modelId="{627B0EE1-1DC7-4C40-AED4-DD5F7DC9C20B}" type="presOf" srcId="{1EBA3451-314F-4095-91E9-7E0E89EDAA0F}" destId="{43B2E843-9595-40E9-A6D5-43AEF194679A}" srcOrd="0" destOrd="0" presId="urn:microsoft.com/office/officeart/2005/8/layout/hierarchy2"/>
    <dgm:cxn modelId="{42E0D584-53B0-4F3D-ACF3-DC1873ABF85B}" srcId="{0FAFFF40-6711-4BF9-B092-D05E69AA2FC3}" destId="{1CCB8A6C-F573-4D61-8148-E2D6EA1FF9E5}" srcOrd="3" destOrd="0" parTransId="{1EBA3451-314F-4095-91E9-7E0E89EDAA0F}" sibTransId="{40B4CB0B-B223-4C0F-906C-69EF3B56D733}"/>
    <dgm:cxn modelId="{280F6EB0-3881-4D4A-A73E-4C632EFA5353}" type="presOf" srcId="{C6F387B1-BED1-4B23-A216-6658E0406412}" destId="{E0473B87-B811-4F3A-BB3C-A982A5DF510B}" srcOrd="0" destOrd="0" presId="urn:microsoft.com/office/officeart/2005/8/layout/hierarchy2"/>
    <dgm:cxn modelId="{539E57A3-CDA7-4F8C-93E2-9A74601EA79E}" type="presOf" srcId="{7D804586-CD43-45E9-86D5-C81D00E4330C}" destId="{410A9509-CEB8-4C41-AF53-2F8BB48D1465}" srcOrd="0" destOrd="0" presId="urn:microsoft.com/office/officeart/2005/8/layout/hierarchy2"/>
    <dgm:cxn modelId="{467CA033-F2EF-43CE-B33D-D8A998075956}" type="presOf" srcId="{37D9B222-0951-42B0-8868-B4C7458EC0EA}" destId="{092A2B5F-F0FC-4F42-8447-A4B6771BEEBE}" srcOrd="0" destOrd="0" presId="urn:microsoft.com/office/officeart/2005/8/layout/hierarchy2"/>
    <dgm:cxn modelId="{5DA20373-BD56-40D6-9B76-FF4AB8C00B3F}" type="presOf" srcId="{969A837E-989E-44C3-BC8A-2C55E8FEC3B7}" destId="{B85DE32A-1DB4-41E9-A7EF-200B54082BB6}" srcOrd="0" destOrd="0" presId="urn:microsoft.com/office/officeart/2005/8/layout/hierarchy2"/>
    <dgm:cxn modelId="{A8652248-6AFC-4967-AF09-A564971D6E10}" srcId="{0FAFFF40-6711-4BF9-B092-D05E69AA2FC3}" destId="{1DA38D7E-F040-4D96-9FC1-6F0F01FF4711}" srcOrd="1" destOrd="0" parTransId="{2A340C5F-95F5-4A4A-A757-40EF200C2ACD}" sibTransId="{2C2CD958-F612-48FF-AFC9-1310E754012A}"/>
    <dgm:cxn modelId="{FB7D144C-213B-44A6-B0C6-7EB63E813455}" type="presOf" srcId="{CE4BE30B-6806-4B65-8C4E-B776BC69A00C}" destId="{D2279BE7-C6F6-442D-A325-F94E31AF1A09}" srcOrd="0" destOrd="0" presId="urn:microsoft.com/office/officeart/2005/8/layout/hierarchy2"/>
    <dgm:cxn modelId="{3D57C248-03A1-444F-9360-300EBAC0A6B0}" type="presOf" srcId="{1CCB8A6C-F573-4D61-8148-E2D6EA1FF9E5}" destId="{DAC2E306-50FC-4C35-82EE-5E4F60621043}" srcOrd="0" destOrd="0" presId="urn:microsoft.com/office/officeart/2005/8/layout/hierarchy2"/>
    <dgm:cxn modelId="{0BD1E0A3-4A17-4757-87A5-9B4F06341405}" type="presOf" srcId="{1EBA3451-314F-4095-91E9-7E0E89EDAA0F}" destId="{F76DA5B3-428B-40A6-966A-F088FE91F8D7}" srcOrd="1" destOrd="0" presId="urn:microsoft.com/office/officeart/2005/8/layout/hierarchy2"/>
    <dgm:cxn modelId="{B90F373C-38AA-4D45-8359-8FEB31E9CB95}" type="presOf" srcId="{1DA38D7E-F040-4D96-9FC1-6F0F01FF4711}" destId="{9917CA8B-62A6-42F0-89B8-2C2E45A7D4EC}" srcOrd="0" destOrd="0" presId="urn:microsoft.com/office/officeart/2005/8/layout/hierarchy2"/>
    <dgm:cxn modelId="{2E6B40AC-48B7-4BD5-8437-8D35619E8442}" srcId="{0FAFFF40-6711-4BF9-B092-D05E69AA2FC3}" destId="{56946AA0-4574-4A39-8E64-55BB6E082DCB}" srcOrd="2" destOrd="0" parTransId="{6FDD30D2-AAEB-4662-ACF5-3C126203854E}" sibTransId="{D11EEDF1-771E-4285-9CE2-E71EC054EFAC}"/>
    <dgm:cxn modelId="{B44870F5-D053-4EAE-9E74-7A60ED09E0AE}" type="presOf" srcId="{AD3F2AAB-FDAE-4456-A53C-B88BCAA33F6A}" destId="{69FF4093-DB2F-4C14-A042-6C66A2676C5C}" srcOrd="1" destOrd="0" presId="urn:microsoft.com/office/officeart/2005/8/layout/hierarchy2"/>
    <dgm:cxn modelId="{9E4E111D-CB8A-4B6D-9F90-5B7690862F26}" type="presOf" srcId="{4550450D-EFD6-45FC-ABEB-51F1665FE314}" destId="{0C78A488-F1B6-45AE-A0E0-51012F12FEEF}" srcOrd="1" destOrd="0" presId="urn:microsoft.com/office/officeart/2005/8/layout/hierarchy2"/>
    <dgm:cxn modelId="{B4CE19B6-2F9E-408F-8FC8-BA402B0BF740}" type="presOf" srcId="{56946AA0-4574-4A39-8E64-55BB6E082DCB}" destId="{B67BFE7D-E389-471D-9A9F-1D130C8C847D}" srcOrd="0" destOrd="0" presId="urn:microsoft.com/office/officeart/2005/8/layout/hierarchy2"/>
    <dgm:cxn modelId="{E05CE146-1D65-43C4-B892-3442B0136592}" srcId="{DCFC8AE5-DFEB-4E7B-A3C6-F8380CBF0EAD}" destId="{D376968F-E044-4836-A2C8-59ABE40CE8DE}" srcOrd="1" destOrd="0" parTransId="{4550450D-EFD6-45FC-ABEB-51F1665FE314}" sibTransId="{4209BBE1-202C-4330-BAD1-C096B8B58139}"/>
    <dgm:cxn modelId="{29A32844-E047-4D7F-838F-561B444711FF}" type="presOf" srcId="{0FAFFF40-6711-4BF9-B092-D05E69AA2FC3}" destId="{0FD47A0D-660C-474A-9E9D-1D25B97D6C30}" srcOrd="0" destOrd="0" presId="urn:microsoft.com/office/officeart/2005/8/layout/hierarchy2"/>
    <dgm:cxn modelId="{C51C5504-AAD0-4490-BBFD-8EE7C82D70A9}" srcId="{0FAFFF40-6711-4BF9-B092-D05E69AA2FC3}" destId="{C6F387B1-BED1-4B23-A216-6658E0406412}" srcOrd="0" destOrd="0" parTransId="{4A4BB50B-B1F4-478D-9814-CEBE6AD60144}" sibTransId="{9855EA3B-E99B-4C0D-AB76-0A1774C0DD7D}"/>
    <dgm:cxn modelId="{3BD667A8-6459-47AC-BEFA-894FB1B0EC30}" type="presOf" srcId="{DCFC8AE5-DFEB-4E7B-A3C6-F8380CBF0EAD}" destId="{205C82D6-F10D-4A50-8D41-819397A38A8B}" srcOrd="0" destOrd="0" presId="urn:microsoft.com/office/officeart/2005/8/layout/hierarchy2"/>
    <dgm:cxn modelId="{666F591E-F758-4075-B00D-87D128606CD0}" type="presOf" srcId="{3A394B5E-E7A1-4948-B141-BF4B61D353E8}" destId="{B7AE148A-1D43-4F78-AE40-5C468CC820F6}" srcOrd="0" destOrd="0" presId="urn:microsoft.com/office/officeart/2005/8/layout/hierarchy2"/>
    <dgm:cxn modelId="{D055A378-7EDD-44DE-9724-A0C8630573DD}" type="presOf" srcId="{AD3F2AAB-FDAE-4456-A53C-B88BCAA33F6A}" destId="{F9FD4F97-1DD3-451D-8839-10929E6B34F6}" srcOrd="0" destOrd="0" presId="urn:microsoft.com/office/officeart/2005/8/layout/hierarchy2"/>
    <dgm:cxn modelId="{A049979F-A15C-4074-A14B-CF9713C66855}" type="presOf" srcId="{4A4BB50B-B1F4-478D-9814-CEBE6AD60144}" destId="{E38EA1C5-C1BC-492F-93F0-A18FA7114787}" srcOrd="0" destOrd="0" presId="urn:microsoft.com/office/officeart/2005/8/layout/hierarchy2"/>
    <dgm:cxn modelId="{478CA459-CE9F-4F28-85DA-29A07F80B15A}" type="presOf" srcId="{6FDD30D2-AAEB-4662-ACF5-3C126203854E}" destId="{17ABA15F-23C7-4741-A59B-D17E7BBDD85E}" srcOrd="1" destOrd="0" presId="urn:microsoft.com/office/officeart/2005/8/layout/hierarchy2"/>
    <dgm:cxn modelId="{9EC54A7C-C0B6-40B3-865E-18BBB5F3E1B8}" type="presOf" srcId="{2A340C5F-95F5-4A4A-A757-40EF200C2ACD}" destId="{506CA1A8-F615-40FE-9B9A-8AB61CA0E419}" srcOrd="0" destOrd="0" presId="urn:microsoft.com/office/officeart/2005/8/layout/hierarchy2"/>
    <dgm:cxn modelId="{79EFD0B5-7897-4716-A7D8-ADCAAF920946}" type="presParOf" srcId="{B7AE148A-1D43-4F78-AE40-5C468CC820F6}" destId="{2BFC28C6-C09F-4EAA-B2ED-31C02FA6EDA4}" srcOrd="0" destOrd="0" presId="urn:microsoft.com/office/officeart/2005/8/layout/hierarchy2"/>
    <dgm:cxn modelId="{BAA433C0-3784-428D-9659-B48EF1C1E234}" type="presParOf" srcId="{2BFC28C6-C09F-4EAA-B2ED-31C02FA6EDA4}" destId="{205C82D6-F10D-4A50-8D41-819397A38A8B}" srcOrd="0" destOrd="0" presId="urn:microsoft.com/office/officeart/2005/8/layout/hierarchy2"/>
    <dgm:cxn modelId="{13E5E158-A133-441F-BA2E-6E4D1AB90EE8}" type="presParOf" srcId="{2BFC28C6-C09F-4EAA-B2ED-31C02FA6EDA4}" destId="{85ABD00B-CD10-4440-8AF1-B47AA2961FED}" srcOrd="1" destOrd="0" presId="urn:microsoft.com/office/officeart/2005/8/layout/hierarchy2"/>
    <dgm:cxn modelId="{89E27EB1-73FB-4666-9BA4-3A31C6715BA2}" type="presParOf" srcId="{85ABD00B-CD10-4440-8AF1-B47AA2961FED}" destId="{410A9509-CEB8-4C41-AF53-2F8BB48D1465}" srcOrd="0" destOrd="0" presId="urn:microsoft.com/office/officeart/2005/8/layout/hierarchy2"/>
    <dgm:cxn modelId="{1111EDE5-4453-44FE-9A30-C1362B1861BB}" type="presParOf" srcId="{410A9509-CEB8-4C41-AF53-2F8BB48D1465}" destId="{1271A31D-6F05-4184-B001-810F92DF2FE1}" srcOrd="0" destOrd="0" presId="urn:microsoft.com/office/officeart/2005/8/layout/hierarchy2"/>
    <dgm:cxn modelId="{36F3F70A-0056-4D94-8AB1-FE7FCA8A0470}" type="presParOf" srcId="{85ABD00B-CD10-4440-8AF1-B47AA2961FED}" destId="{8F0C0EA0-8EC6-41B7-B3A5-9957C53DD230}" srcOrd="1" destOrd="0" presId="urn:microsoft.com/office/officeart/2005/8/layout/hierarchy2"/>
    <dgm:cxn modelId="{3F64D775-76CA-4399-9626-74F178C71D06}" type="presParOf" srcId="{8F0C0EA0-8EC6-41B7-B3A5-9957C53DD230}" destId="{0FD47A0D-660C-474A-9E9D-1D25B97D6C30}" srcOrd="0" destOrd="0" presId="urn:microsoft.com/office/officeart/2005/8/layout/hierarchy2"/>
    <dgm:cxn modelId="{9D6E2C25-AD1F-4F15-96CE-EC0D166FB26A}" type="presParOf" srcId="{8F0C0EA0-8EC6-41B7-B3A5-9957C53DD230}" destId="{9FF7C2D9-4412-4375-9AF3-04904E4DC06A}" srcOrd="1" destOrd="0" presId="urn:microsoft.com/office/officeart/2005/8/layout/hierarchy2"/>
    <dgm:cxn modelId="{0776CB35-5DB9-4F0C-ABB7-D60FDB63A55C}" type="presParOf" srcId="{9FF7C2D9-4412-4375-9AF3-04904E4DC06A}" destId="{E38EA1C5-C1BC-492F-93F0-A18FA7114787}" srcOrd="0" destOrd="0" presId="urn:microsoft.com/office/officeart/2005/8/layout/hierarchy2"/>
    <dgm:cxn modelId="{984F66F0-039A-4FBE-AA30-4739FF4651FF}" type="presParOf" srcId="{E38EA1C5-C1BC-492F-93F0-A18FA7114787}" destId="{357CEC5C-E7BD-4D51-A680-8DA024C98754}" srcOrd="0" destOrd="0" presId="urn:microsoft.com/office/officeart/2005/8/layout/hierarchy2"/>
    <dgm:cxn modelId="{224E1E0A-CC5F-49F6-BAFA-8C79D7F8E0AB}" type="presParOf" srcId="{9FF7C2D9-4412-4375-9AF3-04904E4DC06A}" destId="{CA4C8B86-91B9-4D74-95FE-CA8739552F99}" srcOrd="1" destOrd="0" presId="urn:microsoft.com/office/officeart/2005/8/layout/hierarchy2"/>
    <dgm:cxn modelId="{25074DC0-5530-41A8-81B7-547CE33E62BF}" type="presParOf" srcId="{CA4C8B86-91B9-4D74-95FE-CA8739552F99}" destId="{E0473B87-B811-4F3A-BB3C-A982A5DF510B}" srcOrd="0" destOrd="0" presId="urn:microsoft.com/office/officeart/2005/8/layout/hierarchy2"/>
    <dgm:cxn modelId="{8CDA5D25-0252-49E0-BBA5-349CC00C6D4A}" type="presParOf" srcId="{CA4C8B86-91B9-4D74-95FE-CA8739552F99}" destId="{FE0A6AF7-5D27-49B7-8161-007C4F5DAA3F}" srcOrd="1" destOrd="0" presId="urn:microsoft.com/office/officeart/2005/8/layout/hierarchy2"/>
    <dgm:cxn modelId="{E19AAF1B-921E-4FDD-889F-8654E46BE415}" type="presParOf" srcId="{9FF7C2D9-4412-4375-9AF3-04904E4DC06A}" destId="{506CA1A8-F615-40FE-9B9A-8AB61CA0E419}" srcOrd="2" destOrd="0" presId="urn:microsoft.com/office/officeart/2005/8/layout/hierarchy2"/>
    <dgm:cxn modelId="{13065F2C-0647-4E31-8C8C-A419DC7781DE}" type="presParOf" srcId="{506CA1A8-F615-40FE-9B9A-8AB61CA0E419}" destId="{45EB342B-54DA-4E8F-BAFB-1C63930417B0}" srcOrd="0" destOrd="0" presId="urn:microsoft.com/office/officeart/2005/8/layout/hierarchy2"/>
    <dgm:cxn modelId="{9CE447B7-D8EA-44D2-BA56-1A41618F69AC}" type="presParOf" srcId="{9FF7C2D9-4412-4375-9AF3-04904E4DC06A}" destId="{6C98377B-B6A9-4EEA-A8EE-5C97914ADED4}" srcOrd="3" destOrd="0" presId="urn:microsoft.com/office/officeart/2005/8/layout/hierarchy2"/>
    <dgm:cxn modelId="{52275AAE-5D5E-48B0-A355-EAB851E98BB0}" type="presParOf" srcId="{6C98377B-B6A9-4EEA-A8EE-5C97914ADED4}" destId="{9917CA8B-62A6-42F0-89B8-2C2E45A7D4EC}" srcOrd="0" destOrd="0" presId="urn:microsoft.com/office/officeart/2005/8/layout/hierarchy2"/>
    <dgm:cxn modelId="{B6820E99-C541-4B4F-9927-5E0BCC5822D8}" type="presParOf" srcId="{6C98377B-B6A9-4EEA-A8EE-5C97914ADED4}" destId="{0C657D95-1FE6-414D-ABD0-1C971348F63C}" srcOrd="1" destOrd="0" presId="urn:microsoft.com/office/officeart/2005/8/layout/hierarchy2"/>
    <dgm:cxn modelId="{7B00FA51-9056-4559-8349-8F1B6A1DAF3C}" type="presParOf" srcId="{9FF7C2D9-4412-4375-9AF3-04904E4DC06A}" destId="{2C1E793E-794D-45A8-949B-C4DBE0B598C4}" srcOrd="4" destOrd="0" presId="urn:microsoft.com/office/officeart/2005/8/layout/hierarchy2"/>
    <dgm:cxn modelId="{7DF479D9-4113-4390-92AD-815EE7EA274F}" type="presParOf" srcId="{2C1E793E-794D-45A8-949B-C4DBE0B598C4}" destId="{17ABA15F-23C7-4741-A59B-D17E7BBDD85E}" srcOrd="0" destOrd="0" presId="urn:microsoft.com/office/officeart/2005/8/layout/hierarchy2"/>
    <dgm:cxn modelId="{EA550FC5-8DAD-40AD-B976-D07DD6ACC569}" type="presParOf" srcId="{9FF7C2D9-4412-4375-9AF3-04904E4DC06A}" destId="{E6D8001F-8837-44DE-B0FD-29E6C5FDD341}" srcOrd="5" destOrd="0" presId="urn:microsoft.com/office/officeart/2005/8/layout/hierarchy2"/>
    <dgm:cxn modelId="{478D2BB0-F044-42BD-B81A-BA5FEC034B27}" type="presParOf" srcId="{E6D8001F-8837-44DE-B0FD-29E6C5FDD341}" destId="{B67BFE7D-E389-471D-9A9F-1D130C8C847D}" srcOrd="0" destOrd="0" presId="urn:microsoft.com/office/officeart/2005/8/layout/hierarchy2"/>
    <dgm:cxn modelId="{40F58A26-4E25-4D74-9519-ACB9D8C68EE9}" type="presParOf" srcId="{E6D8001F-8837-44DE-B0FD-29E6C5FDD341}" destId="{F7609358-7A1F-461A-987F-9A9A4B05F7F0}" srcOrd="1" destOrd="0" presId="urn:microsoft.com/office/officeart/2005/8/layout/hierarchy2"/>
    <dgm:cxn modelId="{C93ADD44-2682-4588-AFA0-8A370695BE0A}" type="presParOf" srcId="{9FF7C2D9-4412-4375-9AF3-04904E4DC06A}" destId="{43B2E843-9595-40E9-A6D5-43AEF194679A}" srcOrd="6" destOrd="0" presId="urn:microsoft.com/office/officeart/2005/8/layout/hierarchy2"/>
    <dgm:cxn modelId="{AD6022D9-9600-4ED5-B920-E480ADBE3E1B}" type="presParOf" srcId="{43B2E843-9595-40E9-A6D5-43AEF194679A}" destId="{F76DA5B3-428B-40A6-966A-F088FE91F8D7}" srcOrd="0" destOrd="0" presId="urn:microsoft.com/office/officeart/2005/8/layout/hierarchy2"/>
    <dgm:cxn modelId="{37F92EFE-10AC-4F89-9785-F7E79CE2C8E5}" type="presParOf" srcId="{9FF7C2D9-4412-4375-9AF3-04904E4DC06A}" destId="{7F18D27F-702F-45C8-B98B-D6F686F41B5C}" srcOrd="7" destOrd="0" presId="urn:microsoft.com/office/officeart/2005/8/layout/hierarchy2"/>
    <dgm:cxn modelId="{E420BF7A-D026-45E5-B1D0-631393DA5DE9}" type="presParOf" srcId="{7F18D27F-702F-45C8-B98B-D6F686F41B5C}" destId="{DAC2E306-50FC-4C35-82EE-5E4F60621043}" srcOrd="0" destOrd="0" presId="urn:microsoft.com/office/officeart/2005/8/layout/hierarchy2"/>
    <dgm:cxn modelId="{2CAD5EF8-4089-45EA-8171-95AA48CBD4C0}" type="presParOf" srcId="{7F18D27F-702F-45C8-B98B-D6F686F41B5C}" destId="{F08263EF-DF51-4745-9566-F826CF6471BF}" srcOrd="1" destOrd="0" presId="urn:microsoft.com/office/officeart/2005/8/layout/hierarchy2"/>
    <dgm:cxn modelId="{FDF5C842-2F29-4FC6-8C61-AB5DC3A65881}" type="presParOf" srcId="{85ABD00B-CD10-4440-8AF1-B47AA2961FED}" destId="{CA71F1FD-07D3-42F1-B84D-05B682A272EA}" srcOrd="2" destOrd="0" presId="urn:microsoft.com/office/officeart/2005/8/layout/hierarchy2"/>
    <dgm:cxn modelId="{21381B84-6DD3-435C-83CF-8D0A77B8EBC5}" type="presParOf" srcId="{CA71F1FD-07D3-42F1-B84D-05B682A272EA}" destId="{0C78A488-F1B6-45AE-A0E0-51012F12FEEF}" srcOrd="0" destOrd="0" presId="urn:microsoft.com/office/officeart/2005/8/layout/hierarchy2"/>
    <dgm:cxn modelId="{5A6F90D4-0368-4C59-BF9C-63E16D003EB4}" type="presParOf" srcId="{85ABD00B-CD10-4440-8AF1-B47AA2961FED}" destId="{A6AC25BB-42C4-44F4-971A-461EC2C6A152}" srcOrd="3" destOrd="0" presId="urn:microsoft.com/office/officeart/2005/8/layout/hierarchy2"/>
    <dgm:cxn modelId="{F8708625-C8B4-47E2-A15A-55947D12D0E1}" type="presParOf" srcId="{A6AC25BB-42C4-44F4-971A-461EC2C6A152}" destId="{056AC50D-E23D-4E1B-B931-5A44AADA4783}" srcOrd="0" destOrd="0" presId="urn:microsoft.com/office/officeart/2005/8/layout/hierarchy2"/>
    <dgm:cxn modelId="{3197678F-BF35-4A9A-94B0-C99759A2E5E9}" type="presParOf" srcId="{A6AC25BB-42C4-44F4-971A-461EC2C6A152}" destId="{B56E63AF-E641-4E2F-BB00-9C7D5C853579}" srcOrd="1" destOrd="0" presId="urn:microsoft.com/office/officeart/2005/8/layout/hierarchy2"/>
    <dgm:cxn modelId="{947895BC-9FAB-4DB3-B496-FDBF2C6536C4}" type="presParOf" srcId="{B56E63AF-E641-4E2F-BB00-9C7D5C853579}" destId="{B85DE32A-1DB4-41E9-A7EF-200B54082BB6}" srcOrd="0" destOrd="0" presId="urn:microsoft.com/office/officeart/2005/8/layout/hierarchy2"/>
    <dgm:cxn modelId="{DFF919FB-2503-4E57-819D-D6C3FA737264}" type="presParOf" srcId="{B85DE32A-1DB4-41E9-A7EF-200B54082BB6}" destId="{753D5F77-F8A8-4AC4-B993-5FF68FE50D5B}" srcOrd="0" destOrd="0" presId="urn:microsoft.com/office/officeart/2005/8/layout/hierarchy2"/>
    <dgm:cxn modelId="{524D0944-3A43-4CF6-9F82-E5BD73B9E8D9}" type="presParOf" srcId="{B56E63AF-E641-4E2F-BB00-9C7D5C853579}" destId="{DB565516-44D5-4FF8-8F54-6FF9438CA5C5}" srcOrd="1" destOrd="0" presId="urn:microsoft.com/office/officeart/2005/8/layout/hierarchy2"/>
    <dgm:cxn modelId="{8AF88871-115E-4A94-874F-50328F7F37F4}" type="presParOf" srcId="{DB565516-44D5-4FF8-8F54-6FF9438CA5C5}" destId="{D2279BE7-C6F6-442D-A325-F94E31AF1A09}" srcOrd="0" destOrd="0" presId="urn:microsoft.com/office/officeart/2005/8/layout/hierarchy2"/>
    <dgm:cxn modelId="{54E65E07-A4D3-4623-982E-EBD1B59A23B7}" type="presParOf" srcId="{DB565516-44D5-4FF8-8F54-6FF9438CA5C5}" destId="{7EBAF6E7-3DA6-4988-B362-DC6434984DDE}" srcOrd="1" destOrd="0" presId="urn:microsoft.com/office/officeart/2005/8/layout/hierarchy2"/>
    <dgm:cxn modelId="{9FB3B37A-778F-49C9-A01A-35E835A0A9A3}" type="presParOf" srcId="{B56E63AF-E641-4E2F-BB00-9C7D5C853579}" destId="{F9FD4F97-1DD3-451D-8839-10929E6B34F6}" srcOrd="2" destOrd="0" presId="urn:microsoft.com/office/officeart/2005/8/layout/hierarchy2"/>
    <dgm:cxn modelId="{FB3F6A6F-6984-45E7-A4C5-7F4E4AE8EE5E}" type="presParOf" srcId="{F9FD4F97-1DD3-451D-8839-10929E6B34F6}" destId="{69FF4093-DB2F-4C14-A042-6C66A2676C5C}" srcOrd="0" destOrd="0" presId="urn:microsoft.com/office/officeart/2005/8/layout/hierarchy2"/>
    <dgm:cxn modelId="{55FC63AE-D007-4501-B2C5-98C8595F1E3B}" type="presParOf" srcId="{B56E63AF-E641-4E2F-BB00-9C7D5C853579}" destId="{EC827644-E9E4-4CA7-8121-47142E516DE5}" srcOrd="3" destOrd="0" presId="urn:microsoft.com/office/officeart/2005/8/layout/hierarchy2"/>
    <dgm:cxn modelId="{4269C71E-E02B-424B-89C6-412189DFABCD}" type="presParOf" srcId="{EC827644-E9E4-4CA7-8121-47142E516DE5}" destId="{092A2B5F-F0FC-4F42-8447-A4B6771BEEBE}" srcOrd="0" destOrd="0" presId="urn:microsoft.com/office/officeart/2005/8/layout/hierarchy2"/>
    <dgm:cxn modelId="{001D6648-B3A1-4165-98E9-A57510C20C85}" type="presParOf" srcId="{EC827644-E9E4-4CA7-8121-47142E516DE5}" destId="{FBAE548A-0415-4FFA-9D43-77B98FE66B9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D858E1-44C0-4BC5-9E70-562B8BD17396}" type="doc">
      <dgm:prSet loTypeId="urn:microsoft.com/office/officeart/2005/8/layout/radial4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6B52D552-0D2A-45E0-BBEB-7501C79CDE99}">
      <dgm:prSet phldrT="[Text]"/>
      <dgm:spPr/>
      <dgm:t>
        <a:bodyPr/>
        <a:lstStyle/>
        <a:p>
          <a:r>
            <a:rPr lang="fr-FR" baseline="0" noProof="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Améliorer La qualité de la production statistiques</a:t>
          </a:r>
          <a:endParaRPr lang="fr-FR" dirty="0"/>
        </a:p>
      </dgm:t>
    </dgm:pt>
    <dgm:pt modelId="{0721DD80-20F6-4394-AD0E-0AF0190D88FB}" type="parTrans" cxnId="{B514557E-5E76-4468-8347-E17C38ABD684}">
      <dgm:prSet/>
      <dgm:spPr/>
      <dgm:t>
        <a:bodyPr/>
        <a:lstStyle/>
        <a:p>
          <a:endParaRPr lang="fr-FR"/>
        </a:p>
      </dgm:t>
    </dgm:pt>
    <dgm:pt modelId="{A8C5FB7A-2358-470B-BE10-74E16F5D7CDB}" type="sibTrans" cxnId="{B514557E-5E76-4468-8347-E17C38ABD684}">
      <dgm:prSet/>
      <dgm:spPr/>
      <dgm:t>
        <a:bodyPr/>
        <a:lstStyle/>
        <a:p>
          <a:endParaRPr lang="fr-FR"/>
        </a:p>
      </dgm:t>
    </dgm:pt>
    <dgm:pt modelId="{4DE1719E-8A5E-4B2F-BD57-3097553B9DA5}">
      <dgm:prSet phldrT="[Text]"/>
      <dgm:spPr/>
      <dgm:t>
        <a:bodyPr/>
        <a:lstStyle/>
        <a:p>
          <a:r>
            <a:rPr lang="fr-FR" dirty="0" smtClean="0"/>
            <a:t>Eliminer les retards dans la diffusion des CN (SCN1993)</a:t>
          </a:r>
          <a:endParaRPr lang="fr-FR" dirty="0"/>
        </a:p>
      </dgm:t>
    </dgm:pt>
    <dgm:pt modelId="{B95F3AB4-3419-42F5-9D3C-56766E7911DB}" type="parTrans" cxnId="{5B02441A-9262-4733-BAC3-7E0D789591FB}">
      <dgm:prSet/>
      <dgm:spPr/>
      <dgm:t>
        <a:bodyPr/>
        <a:lstStyle/>
        <a:p>
          <a:endParaRPr lang="fr-FR" dirty="0"/>
        </a:p>
      </dgm:t>
    </dgm:pt>
    <dgm:pt modelId="{AAD7EF70-C489-4720-9343-750404C0A6CA}" type="sibTrans" cxnId="{5B02441A-9262-4733-BAC3-7E0D789591FB}">
      <dgm:prSet/>
      <dgm:spPr/>
      <dgm:t>
        <a:bodyPr/>
        <a:lstStyle/>
        <a:p>
          <a:endParaRPr lang="fr-FR"/>
        </a:p>
      </dgm:t>
    </dgm:pt>
    <dgm:pt modelId="{8A8BD251-B427-42C4-826A-65B0E985C5B9}">
      <dgm:prSet/>
      <dgm:spPr/>
      <dgm:t>
        <a:bodyPr/>
        <a:lstStyle/>
        <a:p>
          <a:r>
            <a:rPr lang="fr-FR" i="0" noProof="0" dirty="0" smtClean="0"/>
            <a:t>Améliorer</a:t>
          </a:r>
          <a:r>
            <a:rPr lang="fr-FR" i="0" dirty="0" smtClean="0"/>
            <a:t> le suivi conjoncturel de l’économie</a:t>
          </a:r>
          <a:r>
            <a:rPr lang="fr-FR" i="1" dirty="0" smtClean="0"/>
            <a:t> (CNT)</a:t>
          </a:r>
          <a:endParaRPr lang="fr-FR" dirty="0" smtClean="0"/>
        </a:p>
      </dgm:t>
    </dgm:pt>
    <dgm:pt modelId="{A73E7528-91ED-4758-8EF5-C9336C125104}" type="parTrans" cxnId="{9D5B8B38-5C68-445F-8586-D961EB81983C}">
      <dgm:prSet/>
      <dgm:spPr/>
      <dgm:t>
        <a:bodyPr/>
        <a:lstStyle/>
        <a:p>
          <a:endParaRPr lang="fr-FR" dirty="0"/>
        </a:p>
      </dgm:t>
    </dgm:pt>
    <dgm:pt modelId="{5DDE96AC-4634-418F-8E76-A64FEF74AD61}" type="sibTrans" cxnId="{9D5B8B38-5C68-445F-8586-D961EB81983C}">
      <dgm:prSet/>
      <dgm:spPr/>
      <dgm:t>
        <a:bodyPr/>
        <a:lstStyle/>
        <a:p>
          <a:endParaRPr lang="fr-FR"/>
        </a:p>
      </dgm:t>
    </dgm:pt>
    <dgm:pt modelId="{57CCC123-FFF9-4087-9395-0A6817C2C557}">
      <dgm:prSet/>
      <dgm:spPr/>
      <dgm:t>
        <a:bodyPr/>
        <a:lstStyle/>
        <a:p>
          <a:r>
            <a:rPr lang="fr-FR" dirty="0" smtClean="0"/>
            <a:t>Renforcer la comparabilité des CN (SCN2008)</a:t>
          </a:r>
        </a:p>
      </dgm:t>
    </dgm:pt>
    <dgm:pt modelId="{4E3A5C2B-BC0A-4B75-B7DC-40990D4DE53F}" type="parTrans" cxnId="{CEF53301-5D59-40F9-B04A-D0B8A1C722FB}">
      <dgm:prSet/>
      <dgm:spPr/>
      <dgm:t>
        <a:bodyPr/>
        <a:lstStyle/>
        <a:p>
          <a:endParaRPr lang="fr-FR" dirty="0"/>
        </a:p>
      </dgm:t>
    </dgm:pt>
    <dgm:pt modelId="{07DB54D5-2383-4E5B-A1C6-62C1441BBAC5}" type="sibTrans" cxnId="{CEF53301-5D59-40F9-B04A-D0B8A1C722FB}">
      <dgm:prSet/>
      <dgm:spPr/>
      <dgm:t>
        <a:bodyPr/>
        <a:lstStyle/>
        <a:p>
          <a:endParaRPr lang="fr-FR"/>
        </a:p>
      </dgm:t>
    </dgm:pt>
    <dgm:pt modelId="{1D25C46D-E4CF-4FAA-A099-EBB9C6EE5E49}">
      <dgm:prSet/>
      <dgm:spPr/>
      <dgm:t>
        <a:bodyPr/>
        <a:lstStyle/>
        <a:p>
          <a:r>
            <a:rPr lang="fr-FR" noProof="0" dirty="0" smtClean="0"/>
            <a:t>Améliorer le financement des CN</a:t>
          </a:r>
        </a:p>
      </dgm:t>
    </dgm:pt>
    <dgm:pt modelId="{00DBF8FF-AF68-4475-891B-331FACA1A5BF}" type="parTrans" cxnId="{7033280E-E8D5-4754-A7C7-726B4134AF2B}">
      <dgm:prSet/>
      <dgm:spPr/>
      <dgm:t>
        <a:bodyPr/>
        <a:lstStyle/>
        <a:p>
          <a:endParaRPr lang="fr-FR" dirty="0"/>
        </a:p>
      </dgm:t>
    </dgm:pt>
    <dgm:pt modelId="{10F19014-700D-431F-ADB7-B6D634ACDB1D}" type="sibTrans" cxnId="{7033280E-E8D5-4754-A7C7-726B4134AF2B}">
      <dgm:prSet/>
      <dgm:spPr/>
      <dgm:t>
        <a:bodyPr/>
        <a:lstStyle/>
        <a:p>
          <a:endParaRPr lang="fr-FR"/>
        </a:p>
      </dgm:t>
    </dgm:pt>
    <dgm:pt modelId="{FFE61649-4832-463A-861F-410299C3BC65}" type="pres">
      <dgm:prSet presAssocID="{73D858E1-44C0-4BC5-9E70-562B8BD1739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6AE88E9-40B4-4BBB-B4F9-2B2405922AFC}" type="pres">
      <dgm:prSet presAssocID="{6B52D552-0D2A-45E0-BBEB-7501C79CDE99}" presName="centerShape" presStyleLbl="node0" presStyleIdx="0" presStyleCnt="1" custScaleX="101852" custScaleY="104284" custLinFactNeighborY="-17083"/>
      <dgm:spPr/>
      <dgm:t>
        <a:bodyPr/>
        <a:lstStyle/>
        <a:p>
          <a:endParaRPr lang="fr-FR"/>
        </a:p>
      </dgm:t>
    </dgm:pt>
    <dgm:pt modelId="{C99C4745-B13D-44D0-BCCC-5B7350AAB67D}" type="pres">
      <dgm:prSet presAssocID="{B95F3AB4-3419-42F5-9D3C-56766E7911DB}" presName="parTrans" presStyleLbl="bgSibTrans2D1" presStyleIdx="0" presStyleCnt="4"/>
      <dgm:spPr/>
      <dgm:t>
        <a:bodyPr/>
        <a:lstStyle/>
        <a:p>
          <a:endParaRPr lang="fr-FR"/>
        </a:p>
      </dgm:t>
    </dgm:pt>
    <dgm:pt modelId="{7128BA08-E844-42A8-8E35-DD9844E5573A}" type="pres">
      <dgm:prSet presAssocID="{4DE1719E-8A5E-4B2F-BD57-3097553B9DA5}" presName="node" presStyleLbl="node1" presStyleIdx="0" presStyleCnt="4" custRadScaleRad="105482" custRadScaleInc="193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4D2BAE-EAA4-46F5-82FB-416A8F2D518C}" type="pres">
      <dgm:prSet presAssocID="{A73E7528-91ED-4758-8EF5-C9336C125104}" presName="parTrans" presStyleLbl="bgSibTrans2D1" presStyleIdx="1" presStyleCnt="4"/>
      <dgm:spPr/>
      <dgm:t>
        <a:bodyPr/>
        <a:lstStyle/>
        <a:p>
          <a:endParaRPr lang="fr-FR"/>
        </a:p>
      </dgm:t>
    </dgm:pt>
    <dgm:pt modelId="{751721B7-C151-452A-BD7C-C40E2F0190C6}" type="pres">
      <dgm:prSet presAssocID="{8A8BD251-B427-42C4-826A-65B0E985C5B9}" presName="node" presStyleLbl="node1" presStyleIdx="1" presStyleCnt="4" custRadScaleRad="116911" custRadScaleInc="84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AEF0D-AE16-419B-B65C-C12B45C214AF}" type="pres">
      <dgm:prSet presAssocID="{4E3A5C2B-BC0A-4B75-B7DC-40990D4DE53F}" presName="parTrans" presStyleLbl="bgSibTrans2D1" presStyleIdx="2" presStyleCnt="4"/>
      <dgm:spPr/>
      <dgm:t>
        <a:bodyPr/>
        <a:lstStyle/>
        <a:p>
          <a:endParaRPr lang="fr-FR"/>
        </a:p>
      </dgm:t>
    </dgm:pt>
    <dgm:pt modelId="{34CEBC6F-C49D-428D-BE02-796430D32761}" type="pres">
      <dgm:prSet presAssocID="{57CCC123-FFF9-4087-9395-0A6817C2C557}" presName="node" presStyleLbl="node1" presStyleIdx="2" presStyleCnt="4" custRadScaleRad="116911" custRadScaleInc="-84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AA8DCD-728D-4309-99D8-DAE91B628B20}" type="pres">
      <dgm:prSet presAssocID="{00DBF8FF-AF68-4475-891B-331FACA1A5BF}" presName="parTrans" presStyleLbl="bgSibTrans2D1" presStyleIdx="3" presStyleCnt="4"/>
      <dgm:spPr/>
      <dgm:t>
        <a:bodyPr/>
        <a:lstStyle/>
        <a:p>
          <a:endParaRPr lang="fr-FR"/>
        </a:p>
      </dgm:t>
    </dgm:pt>
    <dgm:pt modelId="{FAE7B875-0B69-4F17-A32B-FC2B933DC88B}" type="pres">
      <dgm:prSet presAssocID="{1D25C46D-E4CF-4FAA-A099-EBB9C6EE5E49}" presName="node" presStyleLbl="node1" presStyleIdx="3" presStyleCnt="4" custRadScaleRad="110410" custRadScaleInc="-310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E09D5F6-69B7-4E0E-BBD1-91D506D256B5}" type="presOf" srcId="{8A8BD251-B427-42C4-826A-65B0E985C5B9}" destId="{751721B7-C151-452A-BD7C-C40E2F0190C6}" srcOrd="0" destOrd="0" presId="urn:microsoft.com/office/officeart/2005/8/layout/radial4"/>
    <dgm:cxn modelId="{7D879A66-6A5B-4F0F-B9FC-F8F6CB805FF2}" type="presOf" srcId="{6B52D552-0D2A-45E0-BBEB-7501C79CDE99}" destId="{76AE88E9-40B4-4BBB-B4F9-2B2405922AFC}" srcOrd="0" destOrd="0" presId="urn:microsoft.com/office/officeart/2005/8/layout/radial4"/>
    <dgm:cxn modelId="{1E991368-52D7-4E6C-ACC4-E12B0538520F}" type="presOf" srcId="{4DE1719E-8A5E-4B2F-BD57-3097553B9DA5}" destId="{7128BA08-E844-42A8-8E35-DD9844E5573A}" srcOrd="0" destOrd="0" presId="urn:microsoft.com/office/officeart/2005/8/layout/radial4"/>
    <dgm:cxn modelId="{B39857BB-539A-4F32-81D1-FC70DE439049}" type="presOf" srcId="{73D858E1-44C0-4BC5-9E70-562B8BD17396}" destId="{FFE61649-4832-463A-861F-410299C3BC65}" srcOrd="0" destOrd="0" presId="urn:microsoft.com/office/officeart/2005/8/layout/radial4"/>
    <dgm:cxn modelId="{5727B128-442A-4A31-BD1E-481AEFDCE28A}" type="presOf" srcId="{57CCC123-FFF9-4087-9395-0A6817C2C557}" destId="{34CEBC6F-C49D-428D-BE02-796430D32761}" srcOrd="0" destOrd="0" presId="urn:microsoft.com/office/officeart/2005/8/layout/radial4"/>
    <dgm:cxn modelId="{7033280E-E8D5-4754-A7C7-726B4134AF2B}" srcId="{6B52D552-0D2A-45E0-BBEB-7501C79CDE99}" destId="{1D25C46D-E4CF-4FAA-A099-EBB9C6EE5E49}" srcOrd="3" destOrd="0" parTransId="{00DBF8FF-AF68-4475-891B-331FACA1A5BF}" sibTransId="{10F19014-700D-431F-ADB7-B6D634ACDB1D}"/>
    <dgm:cxn modelId="{3D04BB9C-A15D-4833-9B26-67FF644E1844}" type="presOf" srcId="{A73E7528-91ED-4758-8EF5-C9336C125104}" destId="{FF4D2BAE-EAA4-46F5-82FB-416A8F2D518C}" srcOrd="0" destOrd="0" presId="urn:microsoft.com/office/officeart/2005/8/layout/radial4"/>
    <dgm:cxn modelId="{CEF53301-5D59-40F9-B04A-D0B8A1C722FB}" srcId="{6B52D552-0D2A-45E0-BBEB-7501C79CDE99}" destId="{57CCC123-FFF9-4087-9395-0A6817C2C557}" srcOrd="2" destOrd="0" parTransId="{4E3A5C2B-BC0A-4B75-B7DC-40990D4DE53F}" sibTransId="{07DB54D5-2383-4E5B-A1C6-62C1441BBAC5}"/>
    <dgm:cxn modelId="{9D5B8B38-5C68-445F-8586-D961EB81983C}" srcId="{6B52D552-0D2A-45E0-BBEB-7501C79CDE99}" destId="{8A8BD251-B427-42C4-826A-65B0E985C5B9}" srcOrd="1" destOrd="0" parTransId="{A73E7528-91ED-4758-8EF5-C9336C125104}" sibTransId="{5DDE96AC-4634-418F-8E76-A64FEF74AD61}"/>
    <dgm:cxn modelId="{41336085-7682-41F7-87C5-DC4813F9CEA9}" type="presOf" srcId="{B95F3AB4-3419-42F5-9D3C-56766E7911DB}" destId="{C99C4745-B13D-44D0-BCCC-5B7350AAB67D}" srcOrd="0" destOrd="0" presId="urn:microsoft.com/office/officeart/2005/8/layout/radial4"/>
    <dgm:cxn modelId="{5B02441A-9262-4733-BAC3-7E0D789591FB}" srcId="{6B52D552-0D2A-45E0-BBEB-7501C79CDE99}" destId="{4DE1719E-8A5E-4B2F-BD57-3097553B9DA5}" srcOrd="0" destOrd="0" parTransId="{B95F3AB4-3419-42F5-9D3C-56766E7911DB}" sibTransId="{AAD7EF70-C489-4720-9343-750404C0A6CA}"/>
    <dgm:cxn modelId="{6E7ACD45-7B9B-40B6-97CD-2E6C27775CB3}" type="presOf" srcId="{1D25C46D-E4CF-4FAA-A099-EBB9C6EE5E49}" destId="{FAE7B875-0B69-4F17-A32B-FC2B933DC88B}" srcOrd="0" destOrd="0" presId="urn:microsoft.com/office/officeart/2005/8/layout/radial4"/>
    <dgm:cxn modelId="{FB595741-768F-4CB2-B202-FF1F37089560}" type="presOf" srcId="{00DBF8FF-AF68-4475-891B-331FACA1A5BF}" destId="{A9AA8DCD-728D-4309-99D8-DAE91B628B20}" srcOrd="0" destOrd="0" presId="urn:microsoft.com/office/officeart/2005/8/layout/radial4"/>
    <dgm:cxn modelId="{A162F760-7D8D-4B80-84DF-66690C1D4D95}" type="presOf" srcId="{4E3A5C2B-BC0A-4B75-B7DC-40990D4DE53F}" destId="{A0CAEF0D-AE16-419B-B65C-C12B45C214AF}" srcOrd="0" destOrd="0" presId="urn:microsoft.com/office/officeart/2005/8/layout/radial4"/>
    <dgm:cxn modelId="{B514557E-5E76-4468-8347-E17C38ABD684}" srcId="{73D858E1-44C0-4BC5-9E70-562B8BD17396}" destId="{6B52D552-0D2A-45E0-BBEB-7501C79CDE99}" srcOrd="0" destOrd="0" parTransId="{0721DD80-20F6-4394-AD0E-0AF0190D88FB}" sibTransId="{A8C5FB7A-2358-470B-BE10-74E16F5D7CDB}"/>
    <dgm:cxn modelId="{B99CEFFF-1B96-4F40-9E17-C2B559765D4C}" type="presParOf" srcId="{FFE61649-4832-463A-861F-410299C3BC65}" destId="{76AE88E9-40B4-4BBB-B4F9-2B2405922AFC}" srcOrd="0" destOrd="0" presId="urn:microsoft.com/office/officeart/2005/8/layout/radial4"/>
    <dgm:cxn modelId="{5A20403C-1311-47C7-B772-EAD3DA4571E1}" type="presParOf" srcId="{FFE61649-4832-463A-861F-410299C3BC65}" destId="{C99C4745-B13D-44D0-BCCC-5B7350AAB67D}" srcOrd="1" destOrd="0" presId="urn:microsoft.com/office/officeart/2005/8/layout/radial4"/>
    <dgm:cxn modelId="{EB56642F-F283-4DBB-B561-CA744AB56D67}" type="presParOf" srcId="{FFE61649-4832-463A-861F-410299C3BC65}" destId="{7128BA08-E844-42A8-8E35-DD9844E5573A}" srcOrd="2" destOrd="0" presId="urn:microsoft.com/office/officeart/2005/8/layout/radial4"/>
    <dgm:cxn modelId="{96B0A83A-7E30-4D49-9E47-FF65038FAF38}" type="presParOf" srcId="{FFE61649-4832-463A-861F-410299C3BC65}" destId="{FF4D2BAE-EAA4-46F5-82FB-416A8F2D518C}" srcOrd="3" destOrd="0" presId="urn:microsoft.com/office/officeart/2005/8/layout/radial4"/>
    <dgm:cxn modelId="{04166834-7ED5-4C3D-8417-9AA8017E0E76}" type="presParOf" srcId="{FFE61649-4832-463A-861F-410299C3BC65}" destId="{751721B7-C151-452A-BD7C-C40E2F0190C6}" srcOrd="4" destOrd="0" presId="urn:microsoft.com/office/officeart/2005/8/layout/radial4"/>
    <dgm:cxn modelId="{C88D57A0-B99B-461E-8F70-51AE3BE5EFA4}" type="presParOf" srcId="{FFE61649-4832-463A-861F-410299C3BC65}" destId="{A0CAEF0D-AE16-419B-B65C-C12B45C214AF}" srcOrd="5" destOrd="0" presId="urn:microsoft.com/office/officeart/2005/8/layout/radial4"/>
    <dgm:cxn modelId="{8B86759B-97D3-4F30-A2FA-4B6D36F4C79D}" type="presParOf" srcId="{FFE61649-4832-463A-861F-410299C3BC65}" destId="{34CEBC6F-C49D-428D-BE02-796430D32761}" srcOrd="6" destOrd="0" presId="urn:microsoft.com/office/officeart/2005/8/layout/radial4"/>
    <dgm:cxn modelId="{D091939F-597B-473B-B63E-CA542287335B}" type="presParOf" srcId="{FFE61649-4832-463A-861F-410299C3BC65}" destId="{A9AA8DCD-728D-4309-99D8-DAE91B628B20}" srcOrd="7" destOrd="0" presId="urn:microsoft.com/office/officeart/2005/8/layout/radial4"/>
    <dgm:cxn modelId="{95C3711E-CDEC-4D51-B16C-0FF51A8D893B}" type="presParOf" srcId="{FFE61649-4832-463A-861F-410299C3BC65}" destId="{FAE7B875-0B69-4F17-A32B-FC2B933DC88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45CF2A-34AA-44B9-B632-ABC100C0DA62}">
      <dsp:nvSpPr>
        <dsp:cNvPr id="0" name=""/>
        <dsp:cNvSpPr/>
      </dsp:nvSpPr>
      <dsp:spPr>
        <a:xfrm>
          <a:off x="3055232" y="2945872"/>
          <a:ext cx="2431165" cy="23961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noProof="0" smtClean="0"/>
            <a:t>AFW: Renforcer </a:t>
          </a:r>
          <a:r>
            <a:rPr lang="fr-FR" sz="1400" kern="1200" noProof="0" dirty="0" smtClean="0"/>
            <a:t>les capacités de gestion macroéconomique et financière des Etats et l'intégration régionale afin d'accélérer la croissance économique et réduire la pauvreté</a:t>
          </a:r>
          <a:endParaRPr lang="fr-FR" sz="1400" kern="1200" noProof="0" dirty="0"/>
        </a:p>
      </dsp:txBody>
      <dsp:txXfrm>
        <a:off x="3055232" y="2945872"/>
        <a:ext cx="2431165" cy="2396139"/>
      </dsp:txXfrm>
    </dsp:sp>
    <dsp:sp modelId="{F2461A3B-296A-431B-86A5-1E392DE5EF3C}">
      <dsp:nvSpPr>
        <dsp:cNvPr id="0" name=""/>
        <dsp:cNvSpPr/>
      </dsp:nvSpPr>
      <dsp:spPr>
        <a:xfrm rot="21315582">
          <a:off x="2082752" y="4379677"/>
          <a:ext cx="524799" cy="53034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DE91D7-24C8-42C7-AE8A-2CC459FE5EF6}">
      <dsp:nvSpPr>
        <dsp:cNvPr id="0" name=""/>
        <dsp:cNvSpPr/>
      </dsp:nvSpPr>
      <dsp:spPr>
        <a:xfrm>
          <a:off x="59009" y="3784515"/>
          <a:ext cx="1769786" cy="12706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strike="noStrike" kern="1200" noProof="0" dirty="0" smtClean="0">
              <a:solidFill>
                <a:srgbClr val="000000"/>
              </a:solidFill>
              <a:latin typeface="Times New Roman"/>
            </a:rPr>
            <a:t>Administration douanière: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noProof="0" dirty="0" smtClean="0"/>
            <a:t>Gestion </a:t>
          </a:r>
          <a:r>
            <a:rPr lang="fr-FR" sz="1300" kern="1200" noProof="0" dirty="0" smtClean="0"/>
            <a:t>automatisée du risque en douane opérationnelle (CIV, MLI, SEN)</a:t>
          </a:r>
          <a:endParaRPr lang="fr-FR" sz="1300" kern="1200" noProof="0" dirty="0"/>
        </a:p>
      </dsp:txBody>
      <dsp:txXfrm>
        <a:off x="59009" y="3784515"/>
        <a:ext cx="1769786" cy="1270609"/>
      </dsp:txXfrm>
    </dsp:sp>
    <dsp:sp modelId="{62B28945-8926-4D64-94E7-9A6500462F1F}">
      <dsp:nvSpPr>
        <dsp:cNvPr id="0" name=""/>
        <dsp:cNvSpPr/>
      </dsp:nvSpPr>
      <dsp:spPr>
        <a:xfrm rot="930411">
          <a:off x="2008098" y="3385115"/>
          <a:ext cx="676580" cy="59825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F6623-DEF9-425B-ABAD-198C39CEE98F}">
      <dsp:nvSpPr>
        <dsp:cNvPr id="0" name=""/>
        <dsp:cNvSpPr/>
      </dsp:nvSpPr>
      <dsp:spPr>
        <a:xfrm>
          <a:off x="0" y="2388122"/>
          <a:ext cx="1858094" cy="1136853"/>
        </a:xfrm>
        <a:prstGeom prst="roundRect">
          <a:avLst>
            <a:gd name="adj" fmla="val 1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strike="noStrike" kern="1200" dirty="0" smtClean="0">
              <a:solidFill>
                <a:srgbClr val="000000"/>
              </a:solidFill>
              <a:latin typeface="Times New Roman"/>
            </a:rPr>
            <a:t>Administration </a:t>
          </a:r>
          <a:r>
            <a:rPr lang="fr-FR" sz="1300" b="0" i="0" u="none" strike="noStrike" kern="1200" noProof="0" dirty="0" smtClean="0">
              <a:solidFill>
                <a:srgbClr val="000000"/>
              </a:solidFill>
              <a:latin typeface="Times New Roman"/>
            </a:rPr>
            <a:t>fiscale;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noProof="0" dirty="0" smtClean="0"/>
            <a:t>Lancement </a:t>
          </a:r>
          <a:r>
            <a:rPr lang="fr-FR" sz="1300" kern="1200" noProof="0" dirty="0" smtClean="0"/>
            <a:t>de deux DME (BFA, CIV)</a:t>
          </a:r>
          <a:endParaRPr lang="fr-FR" sz="1300" kern="1200" noProof="0" dirty="0"/>
        </a:p>
      </dsp:txBody>
      <dsp:txXfrm>
        <a:off x="0" y="2388122"/>
        <a:ext cx="1858094" cy="1136853"/>
      </dsp:txXfrm>
    </dsp:sp>
    <dsp:sp modelId="{6237D4DC-4FB9-4492-89A8-9576B04386BD}">
      <dsp:nvSpPr>
        <dsp:cNvPr id="0" name=""/>
        <dsp:cNvSpPr/>
      </dsp:nvSpPr>
      <dsp:spPr>
        <a:xfrm rot="2469574">
          <a:off x="2155218" y="2617869"/>
          <a:ext cx="774553" cy="57174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EAB5F-3DA7-495F-AED4-424E8F76F70B}">
      <dsp:nvSpPr>
        <dsp:cNvPr id="0" name=""/>
        <dsp:cNvSpPr/>
      </dsp:nvSpPr>
      <dsp:spPr>
        <a:xfrm>
          <a:off x="542575" y="1092718"/>
          <a:ext cx="1851174" cy="1202355"/>
        </a:xfrm>
        <a:prstGeom prst="roundRect">
          <a:avLst>
            <a:gd name="adj" fmla="val 1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strike="noStrike" kern="1200" dirty="0" smtClean="0">
              <a:solidFill>
                <a:srgbClr val="000000"/>
              </a:solidFill>
              <a:latin typeface="Times New Roman"/>
            </a:rPr>
            <a:t>Gestion des dépenses publiques: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noProof="0" dirty="0" smtClean="0"/>
            <a:t>Projet </a:t>
          </a:r>
          <a:r>
            <a:rPr lang="fr-FR" sz="1300" kern="1200" noProof="0" dirty="0" smtClean="0"/>
            <a:t>de budget 2015 format programme (BFA)</a:t>
          </a:r>
          <a:endParaRPr lang="fr-FR" sz="1300" kern="1200" noProof="0" dirty="0"/>
        </a:p>
      </dsp:txBody>
      <dsp:txXfrm>
        <a:off x="542575" y="1092718"/>
        <a:ext cx="1851174" cy="1202355"/>
      </dsp:txXfrm>
    </dsp:sp>
    <dsp:sp modelId="{E410EFA7-B24B-4D4A-A998-24F9C657EA5E}">
      <dsp:nvSpPr>
        <dsp:cNvPr id="0" name=""/>
        <dsp:cNvSpPr/>
      </dsp:nvSpPr>
      <dsp:spPr>
        <a:xfrm rot="4763641">
          <a:off x="2980882" y="2071718"/>
          <a:ext cx="737889" cy="53728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1D5AF-511D-434D-BD00-3F070882F621}">
      <dsp:nvSpPr>
        <dsp:cNvPr id="0" name=""/>
        <dsp:cNvSpPr/>
      </dsp:nvSpPr>
      <dsp:spPr>
        <a:xfrm>
          <a:off x="2436926" y="25941"/>
          <a:ext cx="1754067" cy="1584950"/>
        </a:xfrm>
        <a:prstGeom prst="roundRect">
          <a:avLst>
            <a:gd name="adj" fmla="val 1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strike="noStrike" kern="1200" dirty="0" smtClean="0">
              <a:solidFill>
                <a:srgbClr val="000000"/>
              </a:solidFill>
              <a:latin typeface="Times New Roman"/>
            </a:rPr>
            <a:t>Gestion des dépenses publiques: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noProof="0" dirty="0" smtClean="0"/>
            <a:t>Balance </a:t>
          </a:r>
          <a:r>
            <a:rPr lang="fr-FR" sz="1300" kern="1200" noProof="0" dirty="0" smtClean="0"/>
            <a:t>mensuelle des comptes (GB, MLI)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noProof="0" dirty="0" smtClean="0"/>
            <a:t>Plans de trésorerie (MRT, NER)</a:t>
          </a:r>
          <a:endParaRPr lang="fr-FR" sz="1300" kern="1200" noProof="0" dirty="0"/>
        </a:p>
      </dsp:txBody>
      <dsp:txXfrm>
        <a:off x="2436926" y="25941"/>
        <a:ext cx="1754067" cy="1584950"/>
      </dsp:txXfrm>
    </dsp:sp>
    <dsp:sp modelId="{CC5A9C2C-F059-495C-B3B9-8FDA279B6E0D}">
      <dsp:nvSpPr>
        <dsp:cNvPr id="0" name=""/>
        <dsp:cNvSpPr/>
      </dsp:nvSpPr>
      <dsp:spPr>
        <a:xfrm rot="6216127">
          <a:off x="3977415" y="1967939"/>
          <a:ext cx="802479" cy="581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CD6FF-939C-4F92-907E-46FBC7A69F9E}">
      <dsp:nvSpPr>
        <dsp:cNvPr id="0" name=""/>
        <dsp:cNvSpPr/>
      </dsp:nvSpPr>
      <dsp:spPr>
        <a:xfrm>
          <a:off x="4317417" y="178324"/>
          <a:ext cx="1498180" cy="1354307"/>
        </a:xfrm>
        <a:prstGeom prst="roundRect">
          <a:avLst>
            <a:gd name="adj" fmla="val 1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strike="noStrike" kern="1200" dirty="0" smtClean="0">
              <a:solidFill>
                <a:srgbClr val="000000"/>
              </a:solidFill>
              <a:latin typeface="Times New Roman"/>
            </a:rPr>
            <a:t>Statistiques des finances publiques: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noProof="0" dirty="0" smtClean="0"/>
            <a:t>TOFE </a:t>
          </a:r>
          <a:r>
            <a:rPr lang="fr-FR" sz="1300" kern="1200" noProof="0" dirty="0" smtClean="0"/>
            <a:t>:3/4 tableaux directive UEMOA de 2009 (CIV)</a:t>
          </a:r>
          <a:endParaRPr lang="fr-FR" sz="1300" kern="1200" noProof="0" dirty="0"/>
        </a:p>
      </dsp:txBody>
      <dsp:txXfrm>
        <a:off x="4317417" y="178324"/>
        <a:ext cx="1498180" cy="1354307"/>
      </dsp:txXfrm>
    </dsp:sp>
    <dsp:sp modelId="{40F56245-9A9E-4E32-A21A-D0F7E38E6D0F}">
      <dsp:nvSpPr>
        <dsp:cNvPr id="0" name=""/>
        <dsp:cNvSpPr/>
      </dsp:nvSpPr>
      <dsp:spPr>
        <a:xfrm rot="7940127">
          <a:off x="4892326" y="2166340"/>
          <a:ext cx="957644" cy="53871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9A1D2-6C60-4001-B3CF-73F1E572AFBF}">
      <dsp:nvSpPr>
        <dsp:cNvPr id="0" name=""/>
        <dsp:cNvSpPr/>
      </dsp:nvSpPr>
      <dsp:spPr>
        <a:xfrm>
          <a:off x="5958647" y="711719"/>
          <a:ext cx="1608294" cy="1393949"/>
        </a:xfrm>
        <a:prstGeom prst="roundRect">
          <a:avLst>
            <a:gd name="adj" fmla="val 1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strike="noStrike" kern="1200" dirty="0" smtClean="0">
              <a:solidFill>
                <a:srgbClr val="000000"/>
              </a:solidFill>
              <a:latin typeface="Times New Roman"/>
            </a:rPr>
            <a:t>Statistiques du secteur réel: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noProof="0" dirty="0" smtClean="0"/>
            <a:t>PIB </a:t>
          </a:r>
          <a:r>
            <a:rPr lang="fr-FR" sz="1300" kern="1200" noProof="0" dirty="0" smtClean="0"/>
            <a:t>trimestriel en volume (BFA, CIV)</a:t>
          </a:r>
          <a:endParaRPr lang="fr-FR" sz="1300" kern="1200" noProof="0" dirty="0"/>
        </a:p>
      </dsp:txBody>
      <dsp:txXfrm>
        <a:off x="5958647" y="711719"/>
        <a:ext cx="1608294" cy="1393949"/>
      </dsp:txXfrm>
    </dsp:sp>
    <dsp:sp modelId="{4045A300-A908-4B75-803C-EB463388D0CE}">
      <dsp:nvSpPr>
        <dsp:cNvPr id="0" name=""/>
        <dsp:cNvSpPr/>
      </dsp:nvSpPr>
      <dsp:spPr>
        <a:xfrm rot="9447358">
          <a:off x="5610503" y="3057396"/>
          <a:ext cx="976897" cy="53871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57969-888F-47E7-B2F1-1FF96687E2B8}">
      <dsp:nvSpPr>
        <dsp:cNvPr id="0" name=""/>
        <dsp:cNvSpPr/>
      </dsp:nvSpPr>
      <dsp:spPr>
        <a:xfrm>
          <a:off x="6750382" y="2159523"/>
          <a:ext cx="1531775" cy="1274367"/>
        </a:xfrm>
        <a:prstGeom prst="roundRect">
          <a:avLst>
            <a:gd name="adj" fmla="val 1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noProof="0" dirty="0" smtClean="0">
              <a:solidFill>
                <a:schemeClr val="tx1"/>
              </a:solidFill>
            </a:rPr>
            <a:t>Dette</a:t>
          </a:r>
          <a:r>
            <a:rPr lang="fr-FR" sz="1600" kern="1200" noProof="0" dirty="0" smtClean="0"/>
            <a:t>: stratégie  </a:t>
          </a:r>
          <a:r>
            <a:rPr lang="en-US" sz="1600" kern="1200" dirty="0" smtClean="0"/>
            <a:t>(6 pays) et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AVD (8 pays)</a:t>
          </a:r>
          <a:endParaRPr lang="en-US" sz="1600" kern="1200" dirty="0"/>
        </a:p>
      </dsp:txBody>
      <dsp:txXfrm>
        <a:off x="6750382" y="2159523"/>
        <a:ext cx="1531775" cy="1274367"/>
      </dsp:txXfrm>
    </dsp:sp>
    <dsp:sp modelId="{BCAB1EB4-C68B-4FA8-A583-A12DDDB54B82}">
      <dsp:nvSpPr>
        <dsp:cNvPr id="0" name=""/>
        <dsp:cNvSpPr/>
      </dsp:nvSpPr>
      <dsp:spPr>
        <a:xfrm rot="10879070">
          <a:off x="5757709" y="4188814"/>
          <a:ext cx="773664" cy="53871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5584F-9DC3-4B74-B684-378613388BEE}">
      <dsp:nvSpPr>
        <dsp:cNvPr id="0" name=""/>
        <dsp:cNvSpPr/>
      </dsp:nvSpPr>
      <dsp:spPr>
        <a:xfrm>
          <a:off x="6705609" y="3537559"/>
          <a:ext cx="1755324" cy="1365167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0" i="0" u="none" strike="noStrike" kern="1200" dirty="0" smtClean="0">
              <a:solidFill>
                <a:srgbClr val="000000"/>
              </a:solidFill>
              <a:latin typeface="Times New Roman"/>
            </a:rPr>
            <a:t>Supervision </a:t>
          </a:r>
          <a:r>
            <a:rPr lang="fr-FR" sz="1400" b="0" i="0" u="none" strike="noStrike" kern="1200" noProof="0" dirty="0" smtClean="0">
              <a:solidFill>
                <a:srgbClr val="000000"/>
              </a:solidFill>
              <a:latin typeface="Times New Roman"/>
            </a:rPr>
            <a:t>bancaire: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noProof="0" dirty="0" smtClean="0"/>
            <a:t>Instruments </a:t>
          </a:r>
          <a:r>
            <a:rPr lang="fr-FR" sz="1400" kern="1200" noProof="0" dirty="0" smtClean="0"/>
            <a:t>de gestion de la supervision basée sur les risques (GIN, MRT)</a:t>
          </a:r>
          <a:endParaRPr lang="fr-FR" sz="1400" kern="1200" noProof="0" dirty="0"/>
        </a:p>
      </dsp:txBody>
      <dsp:txXfrm>
        <a:off x="6705609" y="3537559"/>
        <a:ext cx="1755324" cy="13651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5C82D6-F10D-4A50-8D41-819397A38A8B}">
      <dsp:nvSpPr>
        <dsp:cNvPr id="0" name=""/>
        <dsp:cNvSpPr/>
      </dsp:nvSpPr>
      <dsp:spPr>
        <a:xfrm>
          <a:off x="9909" y="2551825"/>
          <a:ext cx="1496343" cy="748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400" b="1" kern="1200" dirty="0" smtClean="0"/>
            <a:t>Statistiques</a:t>
          </a:r>
          <a:endParaRPr lang="fr-CM" sz="1400" kern="1200" dirty="0"/>
        </a:p>
      </dsp:txBody>
      <dsp:txXfrm>
        <a:off x="9909" y="2551825"/>
        <a:ext cx="1496343" cy="748171"/>
      </dsp:txXfrm>
    </dsp:sp>
    <dsp:sp modelId="{410A9509-CEB8-4C41-AF53-2F8BB48D1465}">
      <dsp:nvSpPr>
        <dsp:cNvPr id="0" name=""/>
        <dsp:cNvSpPr/>
      </dsp:nvSpPr>
      <dsp:spPr>
        <a:xfrm rot="17795703">
          <a:off x="1137036" y="2315161"/>
          <a:ext cx="1336970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336970" y="129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M" sz="500" kern="1200" dirty="0"/>
        </a:p>
      </dsp:txBody>
      <dsp:txXfrm rot="17795703">
        <a:off x="1772097" y="2294732"/>
        <a:ext cx="66848" cy="66848"/>
      </dsp:txXfrm>
    </dsp:sp>
    <dsp:sp modelId="{0FD47A0D-660C-474A-9E9D-1D25B97D6C30}">
      <dsp:nvSpPr>
        <dsp:cNvPr id="0" name=""/>
        <dsp:cNvSpPr/>
      </dsp:nvSpPr>
      <dsp:spPr>
        <a:xfrm>
          <a:off x="2104790" y="1356316"/>
          <a:ext cx="1496343" cy="7481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200" b="1" kern="1200" dirty="0" smtClean="0"/>
            <a:t>Statistiques  du  Secteur réel limitée aux Comptes nationaux et des prix</a:t>
          </a:r>
          <a:endParaRPr lang="fr-CM" sz="1200" kern="1200" dirty="0"/>
        </a:p>
      </dsp:txBody>
      <dsp:txXfrm>
        <a:off x="2104790" y="1356316"/>
        <a:ext cx="1496343" cy="748171"/>
      </dsp:txXfrm>
    </dsp:sp>
    <dsp:sp modelId="{E38EA1C5-C1BC-492F-93F0-A18FA7114787}">
      <dsp:nvSpPr>
        <dsp:cNvPr id="0" name=""/>
        <dsp:cNvSpPr/>
      </dsp:nvSpPr>
      <dsp:spPr>
        <a:xfrm rot="17850930">
          <a:off x="3275969" y="1181389"/>
          <a:ext cx="1208764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208764" y="12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 dirty="0"/>
        </a:p>
      </dsp:txBody>
      <dsp:txXfrm rot="17850930">
        <a:off x="3850132" y="1164165"/>
        <a:ext cx="60438" cy="60438"/>
      </dsp:txXfrm>
    </dsp:sp>
    <dsp:sp modelId="{E0473B87-B811-4F3A-BB3C-A982A5DF510B}">
      <dsp:nvSpPr>
        <dsp:cNvPr id="0" name=""/>
        <dsp:cNvSpPr/>
      </dsp:nvSpPr>
      <dsp:spPr>
        <a:xfrm>
          <a:off x="4159569" y="284279"/>
          <a:ext cx="3209282" cy="748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Fournir </a:t>
          </a:r>
          <a:r>
            <a:rPr lang="fr-FR" sz="1200" kern="1200" dirty="0"/>
            <a:t>une aide </a:t>
          </a:r>
          <a:r>
            <a:rPr lang="fr-FR" sz="1200" kern="1200" dirty="0" smtClean="0"/>
            <a:t>pour améliorer </a:t>
          </a:r>
          <a:r>
            <a:rPr lang="fr-FR" sz="1200" kern="1200" dirty="0"/>
            <a:t>les statistiques de </a:t>
          </a:r>
          <a:r>
            <a:rPr lang="fr-FR" sz="1200" kern="1200" dirty="0" smtClean="0"/>
            <a:t>CN (annuels et trimestriels) et </a:t>
          </a:r>
          <a:r>
            <a:rPr lang="fr-FR" sz="1200" kern="1200" dirty="0"/>
            <a:t>de prix </a:t>
          </a:r>
          <a:r>
            <a:rPr lang="fr-FR" sz="1200" kern="1200" dirty="0" smtClean="0"/>
            <a:t>conformes  aux standards dans le cadre du SGDD.</a:t>
          </a:r>
          <a:endParaRPr lang="fr-FR" sz="1200" kern="1200" dirty="0"/>
        </a:p>
      </dsp:txBody>
      <dsp:txXfrm>
        <a:off x="4159569" y="284279"/>
        <a:ext cx="3209282" cy="748171"/>
      </dsp:txXfrm>
    </dsp:sp>
    <dsp:sp modelId="{506CA1A8-F615-40FE-9B9A-8AB61CA0E419}">
      <dsp:nvSpPr>
        <dsp:cNvPr id="0" name=""/>
        <dsp:cNvSpPr/>
      </dsp:nvSpPr>
      <dsp:spPr>
        <a:xfrm rot="20587017">
          <a:off x="3587654" y="1626579"/>
          <a:ext cx="625496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625496" y="12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 dirty="0"/>
        </a:p>
      </dsp:txBody>
      <dsp:txXfrm rot="20587017">
        <a:off x="3884765" y="1623936"/>
        <a:ext cx="31274" cy="31274"/>
      </dsp:txXfrm>
    </dsp:sp>
    <dsp:sp modelId="{9917CA8B-62A6-42F0-89B8-2C2E45A7D4EC}">
      <dsp:nvSpPr>
        <dsp:cNvPr id="0" name=""/>
        <dsp:cNvSpPr/>
      </dsp:nvSpPr>
      <dsp:spPr>
        <a:xfrm>
          <a:off x="4199671" y="1116291"/>
          <a:ext cx="3006258" cy="864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Aider les INS à produire des statistiques fiables et à les diffuser de manière régulière et en temps utile.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</a:r>
          <a:endParaRPr lang="fr-FR" sz="1200" kern="1200" dirty="0"/>
        </a:p>
      </dsp:txBody>
      <dsp:txXfrm>
        <a:off x="4199671" y="1116291"/>
        <a:ext cx="3006258" cy="864909"/>
      </dsp:txXfrm>
    </dsp:sp>
    <dsp:sp modelId="{2C1E793E-794D-45A8-949B-C4DBE0B598C4}">
      <dsp:nvSpPr>
        <dsp:cNvPr id="0" name=""/>
        <dsp:cNvSpPr/>
      </dsp:nvSpPr>
      <dsp:spPr>
        <a:xfrm rot="2830658">
          <a:off x="3460125" y="2040335"/>
          <a:ext cx="880554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880554" y="12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 dirty="0"/>
        </a:p>
      </dsp:txBody>
      <dsp:txXfrm rot="2830658">
        <a:off x="3878388" y="2031316"/>
        <a:ext cx="44027" cy="44027"/>
      </dsp:txXfrm>
    </dsp:sp>
    <dsp:sp modelId="{B67BFE7D-E389-471D-9A9F-1D130C8C847D}">
      <dsp:nvSpPr>
        <dsp:cNvPr id="0" name=""/>
        <dsp:cNvSpPr/>
      </dsp:nvSpPr>
      <dsp:spPr>
        <a:xfrm>
          <a:off x="4199671" y="2093426"/>
          <a:ext cx="3288499" cy="565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Encourager la diffusion de la documentation  relative aux sources de données et aux méthodes. </a:t>
          </a:r>
          <a:endParaRPr lang="fr-FR" sz="1200" kern="1200" dirty="0"/>
        </a:p>
      </dsp:txBody>
      <dsp:txXfrm>
        <a:off x="4199671" y="2093426"/>
        <a:ext cx="3288499" cy="565662"/>
      </dsp:txXfrm>
    </dsp:sp>
    <dsp:sp modelId="{43B2E843-9595-40E9-A6D5-43AEF194679A}">
      <dsp:nvSpPr>
        <dsp:cNvPr id="0" name=""/>
        <dsp:cNvSpPr/>
      </dsp:nvSpPr>
      <dsp:spPr>
        <a:xfrm rot="3873029">
          <a:off x="3203968" y="2346262"/>
          <a:ext cx="1392868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392868" y="12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3873029">
        <a:off x="3865580" y="2324435"/>
        <a:ext cx="69643" cy="69643"/>
      </dsp:txXfrm>
    </dsp:sp>
    <dsp:sp modelId="{DAC2E306-50FC-4C35-82EE-5E4F60621043}">
      <dsp:nvSpPr>
        <dsp:cNvPr id="0" name=""/>
        <dsp:cNvSpPr/>
      </dsp:nvSpPr>
      <dsp:spPr>
        <a:xfrm>
          <a:off x="4199671" y="2771315"/>
          <a:ext cx="2978561" cy="433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Très peu d’activités sur les prix: AFRISTAT+UEMOA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</a:r>
          <a:endParaRPr lang="fr-FR" sz="1200" kern="1200" dirty="0"/>
        </a:p>
      </dsp:txBody>
      <dsp:txXfrm>
        <a:off x="4199671" y="2771315"/>
        <a:ext cx="2978561" cy="433595"/>
      </dsp:txXfrm>
    </dsp:sp>
    <dsp:sp modelId="{CA71F1FD-07D3-42F1-B84D-05B682A272EA}">
      <dsp:nvSpPr>
        <dsp:cNvPr id="0" name=""/>
        <dsp:cNvSpPr/>
      </dsp:nvSpPr>
      <dsp:spPr>
        <a:xfrm rot="3804297">
          <a:off x="1137036" y="3510671"/>
          <a:ext cx="1336970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336970" y="129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M" sz="500" kern="1200" dirty="0"/>
        </a:p>
      </dsp:txBody>
      <dsp:txXfrm rot="3804297">
        <a:off x="1772097" y="3490242"/>
        <a:ext cx="66848" cy="66848"/>
      </dsp:txXfrm>
    </dsp:sp>
    <dsp:sp modelId="{056AC50D-E23D-4E1B-B931-5A44AADA4783}">
      <dsp:nvSpPr>
        <dsp:cNvPr id="0" name=""/>
        <dsp:cNvSpPr/>
      </dsp:nvSpPr>
      <dsp:spPr>
        <a:xfrm>
          <a:off x="2104790" y="3747335"/>
          <a:ext cx="1496343" cy="7481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200" b="1" kern="1200" dirty="0" smtClean="0"/>
            <a:t>Statistiques des finances publiques</a:t>
          </a:r>
          <a:endParaRPr lang="fr-CM" sz="1200" kern="1200" dirty="0"/>
        </a:p>
      </dsp:txBody>
      <dsp:txXfrm>
        <a:off x="2104790" y="3747335"/>
        <a:ext cx="1496343" cy="748171"/>
      </dsp:txXfrm>
    </dsp:sp>
    <dsp:sp modelId="{B85DE32A-1DB4-41E9-A7EF-200B54082BB6}">
      <dsp:nvSpPr>
        <dsp:cNvPr id="0" name=""/>
        <dsp:cNvSpPr/>
      </dsp:nvSpPr>
      <dsp:spPr>
        <a:xfrm rot="19457599">
          <a:off x="3531852" y="3893326"/>
          <a:ext cx="737101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737101" y="12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 dirty="0"/>
        </a:p>
      </dsp:txBody>
      <dsp:txXfrm rot="19457599">
        <a:off x="3881975" y="3887894"/>
        <a:ext cx="36855" cy="36855"/>
      </dsp:txXfrm>
    </dsp:sp>
    <dsp:sp modelId="{D2279BE7-C6F6-442D-A325-F94E31AF1A09}">
      <dsp:nvSpPr>
        <dsp:cNvPr id="0" name=""/>
        <dsp:cNvSpPr/>
      </dsp:nvSpPr>
      <dsp:spPr>
        <a:xfrm>
          <a:off x="4199671" y="3317136"/>
          <a:ext cx="3195710" cy="7481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Améliorer la qualité des statistiques de finances publiques et leur conformité MSFP2001</a:t>
          </a:r>
          <a:endParaRPr lang="fr-CM" sz="1200" kern="1200" dirty="0"/>
        </a:p>
      </dsp:txBody>
      <dsp:txXfrm>
        <a:off x="4199671" y="3317136"/>
        <a:ext cx="3195710" cy="748171"/>
      </dsp:txXfrm>
    </dsp:sp>
    <dsp:sp modelId="{F9FD4F97-1DD3-451D-8839-10929E6B34F6}">
      <dsp:nvSpPr>
        <dsp:cNvPr id="0" name=""/>
        <dsp:cNvSpPr/>
      </dsp:nvSpPr>
      <dsp:spPr>
        <a:xfrm rot="2142401">
          <a:off x="3531852" y="4323525"/>
          <a:ext cx="737101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737101" y="12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 dirty="0"/>
        </a:p>
      </dsp:txBody>
      <dsp:txXfrm rot="2142401">
        <a:off x="3881975" y="4318092"/>
        <a:ext cx="36855" cy="36855"/>
      </dsp:txXfrm>
    </dsp:sp>
    <dsp:sp modelId="{092A2B5F-F0FC-4F42-8447-A4B6771BEEBE}">
      <dsp:nvSpPr>
        <dsp:cNvPr id="0" name=""/>
        <dsp:cNvSpPr/>
      </dsp:nvSpPr>
      <dsp:spPr>
        <a:xfrm>
          <a:off x="4199671" y="4177533"/>
          <a:ext cx="3094782" cy="7481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M" sz="1200" kern="1200" dirty="0" smtClean="0"/>
            <a:t>Renforcer l’application de la directive </a:t>
          </a:r>
          <a:r>
            <a:rPr lang="fr-FR" sz="1200" kern="1200" dirty="0" smtClean="0"/>
            <a:t>no 10/2009/CM/ UEMOA portant TOFE du 26 juin 2009</a:t>
          </a:r>
          <a:endParaRPr lang="fr-CM" sz="1200" kern="1200" dirty="0"/>
        </a:p>
      </dsp:txBody>
      <dsp:txXfrm>
        <a:off x="4199671" y="4177533"/>
        <a:ext cx="3094782" cy="7481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AE88E9-40B4-4BBB-B4F9-2B2405922AFC}">
      <dsp:nvSpPr>
        <dsp:cNvPr id="0" name=""/>
        <dsp:cNvSpPr/>
      </dsp:nvSpPr>
      <dsp:spPr>
        <a:xfrm>
          <a:off x="2209798" y="1560162"/>
          <a:ext cx="1676402" cy="17164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baseline="0" noProof="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Améliorer La qualité de la production statistiques</a:t>
          </a:r>
          <a:endParaRPr lang="fr-FR" sz="1700" kern="1200" dirty="0"/>
        </a:p>
      </dsp:txBody>
      <dsp:txXfrm>
        <a:off x="2209798" y="1560162"/>
        <a:ext cx="1676402" cy="1716431"/>
      </dsp:txXfrm>
    </dsp:sp>
    <dsp:sp modelId="{C99C4745-B13D-44D0-BCCC-5B7350AAB67D}">
      <dsp:nvSpPr>
        <dsp:cNvPr id="0" name=""/>
        <dsp:cNvSpPr/>
      </dsp:nvSpPr>
      <dsp:spPr>
        <a:xfrm rot="11091791">
          <a:off x="780408" y="2048590"/>
          <a:ext cx="1356070" cy="4690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28BA08-E844-42A8-8E35-DD9844E5573A}">
      <dsp:nvSpPr>
        <dsp:cNvPr id="0" name=""/>
        <dsp:cNvSpPr/>
      </dsp:nvSpPr>
      <dsp:spPr>
        <a:xfrm>
          <a:off x="1037" y="1600202"/>
          <a:ext cx="1563624" cy="1250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Eliminer les retards dans la diffusion des CN (SCN1993)</a:t>
          </a:r>
          <a:endParaRPr lang="fr-FR" sz="1600" kern="1200" dirty="0"/>
        </a:p>
      </dsp:txBody>
      <dsp:txXfrm>
        <a:off x="1037" y="1600202"/>
        <a:ext cx="1563624" cy="1250899"/>
      </dsp:txXfrm>
    </dsp:sp>
    <dsp:sp modelId="{FF4D2BAE-EAA4-46F5-82FB-416A8F2D518C}">
      <dsp:nvSpPr>
        <dsp:cNvPr id="0" name=""/>
        <dsp:cNvSpPr/>
      </dsp:nvSpPr>
      <dsp:spPr>
        <a:xfrm rot="14432818">
          <a:off x="1777805" y="906998"/>
          <a:ext cx="1098354" cy="4690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51721B7-C151-452A-BD7C-C40E2F0190C6}">
      <dsp:nvSpPr>
        <dsp:cNvPr id="0" name=""/>
        <dsp:cNvSpPr/>
      </dsp:nvSpPr>
      <dsp:spPr>
        <a:xfrm>
          <a:off x="1275134" y="37891"/>
          <a:ext cx="1563624" cy="1250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0" kern="1200" noProof="0" dirty="0" smtClean="0"/>
            <a:t>Améliorer</a:t>
          </a:r>
          <a:r>
            <a:rPr lang="fr-FR" sz="1600" i="0" kern="1200" dirty="0" smtClean="0"/>
            <a:t> le suivi conjoncturel de l’économie</a:t>
          </a:r>
          <a:r>
            <a:rPr lang="fr-FR" sz="1600" i="1" kern="1200" dirty="0" smtClean="0"/>
            <a:t> (CNT)</a:t>
          </a:r>
          <a:endParaRPr lang="fr-FR" sz="1600" kern="1200" dirty="0" smtClean="0"/>
        </a:p>
      </dsp:txBody>
      <dsp:txXfrm>
        <a:off x="1275134" y="37891"/>
        <a:ext cx="1563624" cy="1250899"/>
      </dsp:txXfrm>
    </dsp:sp>
    <dsp:sp modelId="{A0CAEF0D-AE16-419B-B65C-C12B45C214AF}">
      <dsp:nvSpPr>
        <dsp:cNvPr id="0" name=""/>
        <dsp:cNvSpPr/>
      </dsp:nvSpPr>
      <dsp:spPr>
        <a:xfrm rot="17967182">
          <a:off x="3219840" y="906998"/>
          <a:ext cx="1098354" cy="4690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CEBC6F-C49D-428D-BE02-796430D32761}">
      <dsp:nvSpPr>
        <dsp:cNvPr id="0" name=""/>
        <dsp:cNvSpPr/>
      </dsp:nvSpPr>
      <dsp:spPr>
        <a:xfrm>
          <a:off x="3257241" y="37891"/>
          <a:ext cx="1563624" cy="1250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Renforcer la comparabilité des CN (SCN2008)</a:t>
          </a:r>
        </a:p>
      </dsp:txBody>
      <dsp:txXfrm>
        <a:off x="3257241" y="37891"/>
        <a:ext cx="1563624" cy="1250899"/>
      </dsp:txXfrm>
    </dsp:sp>
    <dsp:sp modelId="{A9AA8DCD-728D-4309-99D8-DAE91B628B20}">
      <dsp:nvSpPr>
        <dsp:cNvPr id="0" name=""/>
        <dsp:cNvSpPr/>
      </dsp:nvSpPr>
      <dsp:spPr>
        <a:xfrm rot="20921421">
          <a:off x="3936493" y="1867130"/>
          <a:ext cx="1390134" cy="4690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AE7B875-0B69-4F17-A32B-FC2B933DC88B}">
      <dsp:nvSpPr>
        <dsp:cNvPr id="0" name=""/>
        <dsp:cNvSpPr/>
      </dsp:nvSpPr>
      <dsp:spPr>
        <a:xfrm>
          <a:off x="4531319" y="1339913"/>
          <a:ext cx="1563624" cy="1250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noProof="0" dirty="0" smtClean="0"/>
            <a:t>Améliorer le financement des CN</a:t>
          </a:r>
        </a:p>
      </dsp:txBody>
      <dsp:txXfrm>
        <a:off x="4531319" y="1339913"/>
        <a:ext cx="1563624" cy="1250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0.26966</cdr:x>
      <cdr:y>0.03571</cdr:y>
    </cdr:from>
    <cdr:to>
      <cdr:x>0.42692</cdr:x>
      <cdr:y>0.17531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152400"/>
          <a:ext cx="1066506" cy="595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800" noProof="0" dirty="0" smtClean="0">
              <a:latin typeface="+mn-lt"/>
              <a:cs typeface="Times New Roman" pitchFamily="18" charset="0"/>
            </a:rPr>
            <a:t>Nombre</a:t>
          </a:r>
          <a:r>
            <a:rPr lang="fr-FR" sz="1800" baseline="0" noProof="0" dirty="0" smtClean="0">
              <a:latin typeface="+mn-lt"/>
              <a:cs typeface="Times New Roman" pitchFamily="18" charset="0"/>
            </a:rPr>
            <a:t> de</a:t>
          </a:r>
        </a:p>
        <a:p xmlns:a="http://schemas.openxmlformats.org/drawingml/2006/main">
          <a:r>
            <a:rPr lang="fr-FR" sz="1800" baseline="0" noProof="0" dirty="0" smtClean="0">
              <a:latin typeface="+mn-lt"/>
              <a:cs typeface="Times New Roman" pitchFamily="18" charset="0"/>
            </a:rPr>
            <a:t> semaines-personnes</a:t>
          </a:r>
          <a:endParaRPr lang="fr-FR" sz="1800" noProof="0" dirty="0">
            <a:latin typeface="+mn-lt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E24B49E2-FFEC-455C-9752-A3FCB001AF10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C45EDD93-DD17-4A2B-A3E7-145149BA31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164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AFB39CDA-3B41-458F-BE39-125B9BDB24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fr-CM" dirty="0"/>
          </a:p>
        </p:txBody>
      </p:sp>
    </p:spTree>
    <p:extLst>
      <p:ext uri="{BB962C8B-B14F-4D97-AF65-F5344CB8AC3E}">
        <p14:creationId xmlns:p14="http://schemas.microsoft.com/office/powerpoint/2010/main" xmlns="" val="229036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477000"/>
            <a:ext cx="5029200" cy="3810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6" name="Rectangle 15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2" name="Rectangle 11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1" name="Rectangle 10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81223" y="533400"/>
            <a:ext cx="662727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152400" y="533400"/>
          <a:ext cx="609600" cy="620684"/>
        </p:xfrm>
        <a:graphic>
          <a:graphicData uri="http://schemas.openxmlformats.org/presentationml/2006/ole">
            <p:oleObj spid="_x0000_s31749" r:id="rId16" imgW="2580952" imgH="2600000" progId="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BF93-1910-4DCA-A70D-A501BF003A7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3352800"/>
            <a:ext cx="6324600" cy="129540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fr-FR" sz="3600" b="1" dirty="0" smtClean="0">
              <a:solidFill>
                <a:srgbClr val="FF0000"/>
              </a:solidFill>
            </a:endParaRPr>
          </a:p>
          <a:p>
            <a:pPr algn="ctr">
              <a:buNone/>
              <a:defRPr/>
            </a:pPr>
            <a:r>
              <a:rPr lang="fr-FR" sz="4500" b="1" dirty="0" smtClean="0">
                <a:solidFill>
                  <a:srgbClr val="009644"/>
                </a:solidFill>
              </a:rPr>
              <a:t>Quel </a:t>
            </a:r>
            <a:r>
              <a:rPr lang="fr-FR" sz="4500" b="1" dirty="0" smtClean="0">
                <a:solidFill>
                  <a:srgbClr val="009644"/>
                </a:solidFill>
              </a:rPr>
              <a:t>programme d’activités pour </a:t>
            </a:r>
            <a:r>
              <a:rPr lang="fr-FR" sz="4500" b="1" dirty="0" smtClean="0">
                <a:solidFill>
                  <a:srgbClr val="009644"/>
                </a:solidFill>
              </a:rPr>
              <a:t>améliorer l’efficacité </a:t>
            </a:r>
            <a:r>
              <a:rPr lang="fr-FR" sz="4500" b="1" dirty="0" smtClean="0">
                <a:solidFill>
                  <a:srgbClr val="009644"/>
                </a:solidFill>
              </a:rPr>
              <a:t>des appuis </a:t>
            </a:r>
            <a:r>
              <a:rPr lang="fr-FR" sz="4500" b="1" dirty="0" smtClean="0">
                <a:solidFill>
                  <a:srgbClr val="009644"/>
                </a:solidFill>
              </a:rPr>
              <a:t>apportées </a:t>
            </a:r>
            <a:r>
              <a:rPr lang="fr-FR" sz="4500" b="1" dirty="0" smtClean="0">
                <a:solidFill>
                  <a:srgbClr val="009644"/>
                </a:solidFill>
              </a:rPr>
              <a:t>à  </a:t>
            </a:r>
            <a:r>
              <a:rPr lang="fr-FR" sz="4500" b="1" dirty="0" smtClean="0">
                <a:solidFill>
                  <a:srgbClr val="009644"/>
                </a:solidFill>
              </a:rPr>
              <a:t>l’élaboration </a:t>
            </a:r>
            <a:r>
              <a:rPr lang="fr-FR" sz="4500" b="1" dirty="0" smtClean="0">
                <a:solidFill>
                  <a:srgbClr val="009644"/>
                </a:solidFill>
              </a:rPr>
              <a:t>des comptes </a:t>
            </a:r>
            <a:r>
              <a:rPr lang="fr-FR" sz="4500" b="1" dirty="0" smtClean="0">
                <a:solidFill>
                  <a:srgbClr val="009644"/>
                </a:solidFill>
              </a:rPr>
              <a:t>nationaux?</a:t>
            </a:r>
            <a:endParaRPr lang="fr-FR" sz="4500" b="1" dirty="0" smtClean="0">
              <a:solidFill>
                <a:srgbClr val="009644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2590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4800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192" y="5181600"/>
            <a:ext cx="1429616" cy="112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381000" y="1371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fr-FR" sz="2400" b="1" dirty="0" smtClean="0"/>
              <a:t>Séminaire Régional de comptabilité nationale </a:t>
            </a:r>
            <a:endParaRPr lang="en-US" sz="2400" dirty="0" smtClean="0"/>
          </a:p>
          <a:p>
            <a:pPr algn="ctr"/>
            <a:r>
              <a:rPr lang="fr-FR" sz="2400" b="1" dirty="0" smtClean="0"/>
              <a:t> « Comptes nationaux : Bonnes pratiques et Principales utilisations. Stratégie de mise en œuvre du SCN 2008 »</a:t>
            </a:r>
            <a:endParaRPr lang="en-US" sz="2400" dirty="0" smtClean="0"/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kumimoji="0" lang="fr-ML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1"/>
          <p:cNvSpPr txBox="1">
            <a:spLocks/>
          </p:cNvSpPr>
          <p:nvPr/>
        </p:nvSpPr>
        <p:spPr>
          <a:xfrm>
            <a:off x="142875" y="381000"/>
            <a:ext cx="9001125" cy="914400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/>
          <a:p>
            <a:pPr algn="ctr">
              <a:defRPr/>
            </a:pPr>
            <a: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fr-FR" sz="9600" b="1" dirty="0" smtClean="0">
                <a:solidFill>
                  <a:srgbClr val="009644"/>
                </a:solidFill>
              </a:rPr>
              <a:t>AFRITAC de l’Ouest</a:t>
            </a:r>
          </a:p>
          <a:p>
            <a:pPr algn="ctr">
              <a:defRPr/>
            </a:pPr>
            <a:r>
              <a:rPr lang="fr-FR" sz="9600" b="1" dirty="0" smtClean="0">
                <a:solidFill>
                  <a:srgbClr val="009644"/>
                </a:solidFill>
              </a:rPr>
              <a:t>Abidjan – Côte d’Ivoire</a:t>
            </a:r>
            <a:endParaRPr lang="en-US" sz="9600" b="1" dirty="0" smtClean="0">
              <a:solidFill>
                <a:srgbClr val="00964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34200" y="5486400"/>
            <a:ext cx="13410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Par Pegoue Achille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228600" y="594360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Douala, CAMEROUN 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873105" y="5867400"/>
            <a:ext cx="2241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14—18 octobre 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488668"/>
            <a:ext cx="4648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,  Séminaire AFRITAC OUEST sur ERETES, 15-19 juillet 2013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76400" y="8382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M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Nous vous remercions pour votre attention</a:t>
            </a:r>
            <a:endParaRPr kumimoji="0" lang="fr-ML" sz="44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276600"/>
            <a:ext cx="3607377" cy="283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124200" y="2514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445532"/>
            <a:ext cx="6813256" cy="430887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200" dirty="0" smtClean="0"/>
              <a:t>1.1. </a:t>
            </a:r>
            <a:r>
              <a:rPr lang="fr-FR" sz="2200" dirty="0" smtClean="0"/>
              <a:t>Quelques axes d’interventions d’AFW d’ici avril 2014</a:t>
            </a:r>
            <a:endParaRPr lang="en-US" sz="2200" dirty="0" smtClean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228600" y="1143000"/>
          <a:ext cx="8534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31656" y="445532"/>
            <a:ext cx="5531144" cy="830997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1.2 Bilan AFW 2012-2013 par pays</a:t>
            </a:r>
          </a:p>
          <a:p>
            <a:pPr algn="ctr"/>
            <a:r>
              <a:rPr lang="fr-FR" sz="2400" dirty="0" smtClean="0"/>
              <a:t>(tous domaines)</a:t>
            </a:r>
            <a:endParaRPr lang="en-US" sz="2400" dirty="0" smtClean="0"/>
          </a:p>
        </p:txBody>
      </p:sp>
      <p:graphicFrame>
        <p:nvGraphicFramePr>
          <p:cNvPr id="6" name="Content Placeholder 9"/>
          <p:cNvGraphicFramePr>
            <a:graphicFrameLocks noGrp="1"/>
          </p:cNvGraphicFramePr>
          <p:nvPr>
            <p:ph sz="quarter" idx="4294967295"/>
          </p:nvPr>
        </p:nvGraphicFramePr>
        <p:xfrm>
          <a:off x="457200" y="1295400"/>
          <a:ext cx="7848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1143000" y="1066800"/>
          <a:ext cx="749808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11"/>
          <p:cNvSpPr/>
          <p:nvPr/>
        </p:nvSpPr>
        <p:spPr>
          <a:xfrm>
            <a:off x="869656" y="445532"/>
            <a:ext cx="7055144" cy="400110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dirty="0" smtClean="0"/>
              <a:t>2. Champs </a:t>
            </a:r>
            <a:r>
              <a:rPr lang="fr-FR" sz="2000" dirty="0" smtClean="0"/>
              <a:t>couverts par le département des statistique dans AFW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461665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3. Cadre logique simplifié stat. du secteur réel</a:t>
            </a:r>
            <a:endParaRPr lang="en-US" sz="2400" dirty="0" smtClean="0"/>
          </a:p>
        </p:txBody>
      </p:sp>
      <p:graphicFrame>
        <p:nvGraphicFramePr>
          <p:cNvPr id="10" name="Espace réservé du contenu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738632781"/>
              </p:ext>
            </p:extLst>
          </p:nvPr>
        </p:nvGraphicFramePr>
        <p:xfrm>
          <a:off x="228600" y="1143001"/>
          <a:ext cx="8534400" cy="52074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41295"/>
                <a:gridCol w="1925904"/>
                <a:gridCol w="2438400"/>
                <a:gridCol w="1828801"/>
              </a:tblGrid>
              <a:tr h="45332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5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Objectifs /Résultats</a:t>
                      </a:r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fr-FR" sz="15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attendus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780" marR="4780" marT="4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5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Indicateurs de </a:t>
                      </a:r>
                      <a:r>
                        <a:rPr lang="fr-FR" sz="15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résultats  </a:t>
                      </a:r>
                      <a:r>
                        <a:rPr lang="fr-FR" sz="15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(Echéance 2015</a:t>
                      </a:r>
                      <a:r>
                        <a:rPr lang="fr-FR" sz="15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)</a:t>
                      </a:r>
                      <a:endParaRPr lang="fr-FR" sz="15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780" marR="4780" marT="4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5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Etapes intermédiaires                                                          </a:t>
                      </a:r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(</a:t>
                      </a:r>
                      <a:r>
                        <a:rPr lang="fr-FR" sz="15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avril</a:t>
                      </a:r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fr-FR" sz="15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2013)</a:t>
                      </a:r>
                      <a:endParaRPr lang="fr-FR" sz="1500" b="1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780" marR="4780" marT="4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5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Résultats atteints en avril 2013</a:t>
                      </a:r>
                    </a:p>
                  </a:txBody>
                  <a:tcPr marL="4780" marR="4780" marT="4780" marB="0"/>
                </a:tc>
              </a:tr>
              <a:tr h="1413531">
                <a:tc rowSpan="2"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Comptes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nationaux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(CN)</a:t>
                      </a:r>
                      <a:r>
                        <a:rPr lang="fr-FR" sz="15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selon les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Systèmes</a:t>
                      </a:r>
                      <a:r>
                        <a:rPr lang="fr-FR" sz="15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des Comptes Nationaux  (SCN) de 1993 ou 2008,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dans le cadre du Système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Général de Diffusion des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Données (SGDD)  du FMI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Méthodes et techniques d'élaboration des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CN annuels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conformes aux normes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internationales </a:t>
                      </a:r>
                    </a:p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(tous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pays)</a:t>
                      </a: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Mise en œuvre du SCN93.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Réalisé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</a:tr>
              <a:tr h="11031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Diffusion améliorée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des CN (délais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accessibilité, métadonnées) </a:t>
                      </a:r>
                    </a:p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(tous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pays)</a:t>
                      </a: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Diffusion en ligne  des comptes provisoires et définitifs</a:t>
                      </a:r>
                      <a:r>
                        <a:rPr lang="fr-FR" sz="15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selon les délais préconisés par le </a:t>
                      </a:r>
                      <a:r>
                        <a:rPr lang="fr-FR" sz="15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SGDD (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cinq pays )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 réalisé</a:t>
                      </a:r>
                      <a:endParaRPr lang="fr-FR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</a:tr>
              <a:tr h="901400"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Comptes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nationaux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trimestriels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dans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pays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Comptes trimestriels publiés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15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Comptes</a:t>
                      </a:r>
                      <a:r>
                        <a:rPr lang="fr-FR" sz="1500" b="0" i="0" u="none" strike="noStrike" baseline="0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trimestriels publiés 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pour un pays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Partiellement réalisé</a:t>
                      </a:r>
                      <a:r>
                        <a:rPr lang="fr-FR" sz="15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PIB trimestriel en volume publié pour un pays) </a:t>
                      </a:r>
                    </a:p>
                  </a:txBody>
                  <a:tcPr marL="4212" marR="4212" marT="4212" marB="0"/>
                </a:tc>
              </a:tr>
              <a:tr h="1310237"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Diffusion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 données à haute fréquence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pour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publication dans le International Financial Statistiques (IFS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du FMI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Transmission régulière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 données trimestrielles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mensuelles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pour 3 pays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Données trimestrielles transmises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deux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fois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par</a:t>
                      </a:r>
                      <a:r>
                        <a:rPr lang="fr-FR" sz="15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pour </a:t>
                      </a:r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publication dans </a:t>
                      </a:r>
                      <a:r>
                        <a:rPr lang="fr-FR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IFS</a:t>
                      </a:r>
                    </a:p>
                  </a:txBody>
                  <a:tcPr marL="4212" marR="4212" marT="421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Pas réalisé </a:t>
                      </a:r>
                      <a:endParaRPr lang="fr-FR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2" marR="4212" marT="4212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283744" cy="446276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300" dirty="0" smtClean="0"/>
              <a:t>4 </a:t>
            </a:r>
            <a:r>
              <a:rPr lang="fr-FR" sz="2300" dirty="0" smtClean="0"/>
              <a:t>Bilan des Activité de l’année fiscale 2013-2014 (AF2014)</a:t>
            </a:r>
            <a:endParaRPr lang="en-US" sz="23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066804"/>
          <a:ext cx="8534399" cy="53948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600"/>
                <a:gridCol w="3483746"/>
                <a:gridCol w="1545454"/>
                <a:gridCol w="2514599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Bénéficiaires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Activités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Résultats atteints en octobre 2013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Observations</a:t>
                      </a:r>
                      <a:endParaRPr lang="fr-FR" sz="11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Bénin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et production des comptes nationaux annuels (SCN 93) 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Comptes 2009 disponibles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Publication 2001-2011 attendue pour 2013</a:t>
                      </a:r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Burkina Faso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des comptes nationaux trimestriels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PIB en volume disponible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Publication des CNT attendue pour 2015</a:t>
                      </a:r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Côte d'Ivoire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des comptes nationaux trimestriels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Amélioration des indicateurs des CNT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Publication des CNT attendue pour 2015</a:t>
                      </a:r>
                      <a:endParaRPr lang="fr-FR" sz="1100" dirty="0"/>
                    </a:p>
                  </a:txBody>
                  <a:tcPr/>
                </a:tc>
              </a:tr>
              <a:tr h="48757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Guinée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et production des comptes nationaux annuels (SCN 93)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Amélioration de la maquette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Migration vers ERETES souhaitée; disponibilité données</a:t>
                      </a:r>
                      <a:r>
                        <a:rPr lang="fr-FR" sz="1100" baseline="0" dirty="0" smtClean="0"/>
                        <a:t> de base attendue</a:t>
                      </a:r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Guinée-Bissau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et production des comptes nationaux annuels (SCN 93)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Comptes 2011 disponibles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Migration vers ERETES souhaitée; amélioration conditions de travail </a:t>
                      </a:r>
                      <a:r>
                        <a:rPr lang="fr-FR" sz="1100" baseline="0" dirty="0" smtClean="0"/>
                        <a:t>attendue</a:t>
                      </a:r>
                      <a:endParaRPr lang="fr-FR" sz="1100" dirty="0"/>
                    </a:p>
                  </a:txBody>
                  <a:tcPr/>
                </a:tc>
              </a:tr>
              <a:tr h="28945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la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rédaction des notes méthodologiques</a:t>
                      </a:r>
                      <a:endParaRPr lang="fr-FR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Non réalisée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Mauritanie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et production des comptes nationaux annuels (SCN 93)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Comptes 2009 disponibles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Lancement</a:t>
                      </a:r>
                      <a:r>
                        <a:rPr lang="fr-FR" sz="1100" baseline="0" dirty="0" smtClean="0"/>
                        <a:t> des CNT avec l’appui du Maroc</a:t>
                      </a:r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Niger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et production des comptes nationaux annuels (SCN 93)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Non réalisée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Sénégal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des comptes nationaux trimestriels et  la rénovation des comptes nationaux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Annulé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Togo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Appui à l’</a:t>
                      </a:r>
                      <a:r>
                        <a:rPr lang="fr-FR" sz="1100" dirty="0" smtClean="0"/>
                        <a:t> é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laboration </a:t>
                      </a:r>
                      <a:r>
                        <a:rPr lang="fr-FR" sz="1100" dirty="0" smtClean="0"/>
                        <a:t>et production des comptes nationaux annuels (SCN 93) 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Comptes 2009 disponibles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Publication 2009 attendue pour 2013</a:t>
                      </a:r>
                      <a:endParaRPr lang="fr-FR" sz="110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Autres activités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- Séminaire de formation Cotonou et Lomé</a:t>
                      </a:r>
                    </a:p>
                    <a:p>
                      <a:r>
                        <a:rPr lang="fr-FR" sz="1100" dirty="0" smtClean="0"/>
                        <a:t>- Participation aux activités AFRISTAT</a:t>
                      </a:r>
                    </a:p>
                    <a:p>
                      <a:r>
                        <a:rPr lang="fr-FR" sz="1100" dirty="0" smtClean="0"/>
                        <a:t>- Activités de liaison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FR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74655" y="445532"/>
            <a:ext cx="3245146" cy="461665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5.1. Prochaines étapes</a:t>
            </a:r>
          </a:p>
        </p:txBody>
      </p:sp>
      <p:sp>
        <p:nvSpPr>
          <p:cNvPr id="7" name="Down Arrow 6"/>
          <p:cNvSpPr/>
          <p:nvPr/>
        </p:nvSpPr>
        <p:spPr>
          <a:xfrm rot="18724182">
            <a:off x="5027459" y="3382280"/>
            <a:ext cx="838200" cy="1178879"/>
          </a:xfrm>
          <a:prstGeom prst="downArrow">
            <a:avLst>
              <a:gd name="adj1" fmla="val 50000"/>
              <a:gd name="adj2" fmla="val 4681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914400"/>
          <a:ext cx="60960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91200" y="4267200"/>
            <a:ext cx="2743200" cy="92333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dirty="0" smtClean="0"/>
              <a:t> Améliorer la conduite des politiques macroéconomiques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FR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07856" y="445532"/>
            <a:ext cx="5378744" cy="461665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5.2 Prochaines étapes: Challenges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1371600"/>
            <a:ext cx="7467600" cy="2362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rmAutofit fontScale="92500" lnSpcReduction="10000"/>
          </a:bodyPr>
          <a:lstStyle/>
          <a:p>
            <a:r>
              <a:rPr lang="fr-FR" sz="2400" dirty="0" smtClean="0"/>
              <a:t>1. L’ écart risque se creuser entre les pays :</a:t>
            </a:r>
          </a:p>
          <a:p>
            <a:pPr>
              <a:buFontTx/>
              <a:buChar char="-"/>
            </a:pPr>
            <a:r>
              <a:rPr lang="fr-FR" sz="2400" dirty="0" smtClean="0"/>
              <a:t>disposant de fortes capacités statistiques et les autres: il faudrait une forte implication des autres acteurs du SSN</a:t>
            </a:r>
          </a:p>
          <a:p>
            <a:pPr>
              <a:buFontTx/>
              <a:buChar char="-"/>
            </a:pPr>
            <a:endParaRPr lang="fr-FR" sz="2400" dirty="0" smtClean="0"/>
          </a:p>
          <a:p>
            <a:pPr>
              <a:buFontTx/>
              <a:buChar char="-"/>
            </a:pPr>
            <a:r>
              <a:rPr lang="fr-FR" sz="2400" dirty="0" smtClean="0"/>
              <a:t>S’étant déjà lancés dans la mise en place d’un dispositif des CNT et les autres suite aux fortes tensions sur le SSN: Renforcer la programmation et respecter les calendriers</a:t>
            </a:r>
            <a:endParaRPr lang="fr-F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3962400"/>
            <a:ext cx="7467600" cy="2362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rmAutofit fontScale="92500" lnSpcReduction="20000"/>
          </a:bodyPr>
          <a:lstStyle/>
          <a:p>
            <a:r>
              <a:rPr lang="fr-FR" sz="2400" dirty="0" smtClean="0"/>
              <a:t>2. Risques élevés :</a:t>
            </a:r>
          </a:p>
          <a:p>
            <a:pPr>
              <a:buFontTx/>
              <a:buChar char="-"/>
            </a:pPr>
            <a:r>
              <a:rPr lang="fr-FR" sz="2400" dirty="0" smtClean="0"/>
              <a:t>L’implication des acteurs du SSN n’est pas assurée: activer la coordination statistique (SNDS, CNS); initier une impulsion forte au plus haut niveau, suivie par des moyens humains et financiers adéquats; solliciter les spécialistes "institutionnels" d' AFRISTAT</a:t>
            </a:r>
          </a:p>
          <a:p>
            <a:pPr>
              <a:buFontTx/>
              <a:buChar char="-"/>
            </a:pPr>
            <a:r>
              <a:rPr lang="fr-FR" sz="2400" dirty="0" smtClean="0"/>
              <a:t>Faible activité au niveau des pays, bien que certains aient affiché la volonté de changer de base ou de lancer les CNT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FR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07856" y="445532"/>
            <a:ext cx="5378744" cy="461665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5.3 Prochaines étapes: Stratégies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1676400"/>
            <a:ext cx="7543800" cy="419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fr-FR" sz="2400" dirty="0" smtClean="0"/>
              <a:t>Améliorer la traçabilité et l’efficacité de la gestion des ressources d’AFRITAC Ouest par le </a:t>
            </a:r>
            <a:r>
              <a:rPr lang="fr-FR" sz="2400" smtClean="0"/>
              <a:t>développement de </a:t>
            </a:r>
            <a:r>
              <a:rPr lang="fr-FR" sz="2400" dirty="0" smtClean="0"/>
              <a:t>projets pluriannuels par pays et son suivi par les outils de la GAR</a:t>
            </a:r>
          </a:p>
          <a:p>
            <a:pPr marL="457200" indent="-457200">
              <a:buAutoNum type="arabicPeriod"/>
            </a:pPr>
            <a:r>
              <a:rPr lang="fr-FR" sz="2400" dirty="0" smtClean="0"/>
              <a:t>Solliciter l’implication des autres acteurs du SSN des pays pour la réalisation des activités en amont (mise à jour des SNDS)</a:t>
            </a:r>
          </a:p>
          <a:p>
            <a:pPr marL="457200" indent="-457200">
              <a:buAutoNum type="arabicPeriod"/>
            </a:pPr>
            <a:r>
              <a:rPr lang="fr-FR" sz="2400" dirty="0" smtClean="0"/>
              <a:t>Continuer de contribuer aux activités de portée sous-régionale d’AFRISTAT</a:t>
            </a:r>
          </a:p>
          <a:p>
            <a:pPr marL="457200" indent="-457200">
              <a:buAutoNum type="arabicPeriod"/>
            </a:pPr>
            <a:r>
              <a:rPr lang="fr-FR" sz="2400" dirty="0" smtClean="0"/>
              <a:t>Coordonner avec les autres PTF (AFRISTAT, GIZ, UE, BAD…) les appuis à apporter aux pays en soutenant la production des statistiques de base et l’amélioration des conditions de travail des comptables(équipements, effectif et rémunération)</a:t>
            </a:r>
          </a:p>
          <a:p>
            <a:pPr marL="457200" indent="-457200">
              <a:buAutoNum type="arabicPeriod"/>
            </a:pPr>
            <a:r>
              <a:rPr lang="fr-FR" sz="2400" dirty="0" smtClean="0"/>
              <a:t>Recruter un expert macro économiste qui aura besoin des bons CN et CNT pour améliorer les prévisions</a:t>
            </a:r>
          </a:p>
          <a:p>
            <a:pPr marL="457200" indent="-457200">
              <a:buAutoNum type="arabicPeriod"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te AFRIT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11266</TotalTime>
  <Words>1148</Words>
  <Application>Microsoft Office PowerPoint</Application>
  <PresentationFormat>On-screen Show (4:3)</PresentationFormat>
  <Paragraphs>156</Paragraphs>
  <Slides>10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Charte AFRITAC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régional d’assistance technique du FMI pour l’Afrique de l’Ouest (AFRITAC de l’Ouest) Grand Popo, Benin 12 - 16 juillet 2010</dc:title>
  <dc:creator>Pegoue, Achille</dc:creator>
  <cp:lastModifiedBy>apegoue</cp:lastModifiedBy>
  <cp:revision>691</cp:revision>
  <dcterms:created xsi:type="dcterms:W3CDTF">2010-07-07T08:37:34Z</dcterms:created>
  <dcterms:modified xsi:type="dcterms:W3CDTF">2013-10-09T16:47:39Z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-1534383439</vt:i4>
  </property>
  <property fmtid="{D5CDD505-2E9C-101B-9397-08002B2CF9AE}" pid="4" name="_EmailSubject">
    <vt:lpwstr>Présentation pour le séminaire AFRISTAT (comptes nationaux) de Douala</vt:lpwstr>
  </property>
  <property fmtid="{D5CDD505-2E9C-101B-9397-08002B2CF9AE}" pid="5" name="_AuthorEmail">
    <vt:lpwstr>JLedem@imf.org</vt:lpwstr>
  </property>
  <property fmtid="{D5CDD505-2E9C-101B-9397-08002B2CF9AE}" pid="6" name="_AuthorEmailDisplayName">
    <vt:lpwstr>Le Dem, Jean</vt:lpwstr>
  </property>
  <property fmtid="{D5CDD505-2E9C-101B-9397-08002B2CF9AE}" pid="7" name="_PreviousAdHocReviewCycleID">
    <vt:i4>-1212787708</vt:i4>
  </property>
</Properties>
</file>