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9"/>
  </p:notesMasterIdLst>
  <p:sldIdLst>
    <p:sldId id="318" r:id="rId2"/>
    <p:sldId id="340" r:id="rId3"/>
    <p:sldId id="395" r:id="rId4"/>
    <p:sldId id="396" r:id="rId5"/>
    <p:sldId id="470" r:id="rId6"/>
    <p:sldId id="473" r:id="rId7"/>
    <p:sldId id="362" r:id="rId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CCFFCC"/>
    </p:penClr>
  </p:showPr>
  <p:clrMru>
    <a:srgbClr val="0000FF"/>
    <a:srgbClr val="008000"/>
    <a:srgbClr val="FF0000"/>
    <a:srgbClr val="CCFFCC"/>
    <a:srgbClr val="FF9900"/>
    <a:srgbClr val="00CC66"/>
    <a:srgbClr val="3399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86380" autoAdjust="0"/>
  </p:normalViewPr>
  <p:slideViewPr>
    <p:cSldViewPr>
      <p:cViewPr varScale="1">
        <p:scale>
          <a:sx n="59" d="100"/>
          <a:sy n="59" d="100"/>
        </p:scale>
        <p:origin x="-1368" y="-78"/>
      </p:cViewPr>
      <p:guideLst>
        <p:guide orient="horz" pos="4292"/>
        <p:guide pos="5738"/>
      </p:guideLst>
    </p:cSldViewPr>
  </p:slideViewPr>
  <p:outlineViewPr>
    <p:cViewPr>
      <p:scale>
        <a:sx n="33" d="100"/>
        <a:sy n="33" d="100"/>
      </p:scale>
      <p:origin x="0" y="48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B7027D4-B725-43D8-949B-C0790D06780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E4328D-1648-498D-AA6B-9A97DFCC5AA1}" type="slidenum">
              <a:rPr lang="fr-FR" smtClean="0"/>
              <a:pPr/>
              <a:t>1</a:t>
            </a:fld>
            <a:endParaRPr lang="fr-FR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7027D4-B725-43D8-949B-C0790D067808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E08CC4-0FF2-4844-B0EB-6D3558FFC01C}" type="slidenum">
              <a:rPr lang="fr-FR"/>
              <a:pPr/>
              <a:t>7</a:t>
            </a:fld>
            <a:endParaRPr lang="fr-FR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28600" y="304800"/>
            <a:ext cx="1939925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23528" y="5805264"/>
            <a:ext cx="8353052" cy="5619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eaLnBrk="1" hangingPunct="1"/>
            <a:r>
              <a:rPr lang="fr-FR" sz="1800" dirty="0" smtClean="0">
                <a:latin typeface="Arial" pitchFamily="34" charset="0"/>
                <a:cs typeface="Arial" pitchFamily="34" charset="0"/>
              </a:rPr>
              <a:t>Ibrahima SORY</a:t>
            </a:r>
            <a:r>
              <a:rPr lang="fr-FR" sz="1800" b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1800" b="0" dirty="0" smtClean="0">
                <a:latin typeface="Arial" pitchFamily="34" charset="0"/>
                <a:cs typeface="Arial" pitchFamily="34" charset="0"/>
              </a:rPr>
            </a:br>
            <a:r>
              <a:rPr lang="fr-FR" sz="1800" dirty="0" smtClean="0">
                <a:latin typeface="Arial" pitchFamily="34" charset="0"/>
                <a:cs typeface="Arial" pitchFamily="34" charset="0"/>
              </a:rPr>
              <a:t> Expert en comptabilité nationale  AFRISTAT</a:t>
            </a:r>
            <a:endParaRPr lang="fr-FR" sz="1800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Line 5"/>
          <p:cNvSpPr>
            <a:spLocks noChangeShapeType="1"/>
          </p:cNvSpPr>
          <p:nvPr/>
        </p:nvSpPr>
        <p:spPr bwMode="auto">
          <a:xfrm>
            <a:off x="0" y="464343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" name="ZoneTexte 5"/>
          <p:cNvSpPr txBox="1">
            <a:spLocks noChangeArrowheads="1"/>
          </p:cNvSpPr>
          <p:nvPr/>
        </p:nvSpPr>
        <p:spPr bwMode="auto">
          <a:xfrm>
            <a:off x="0" y="1844824"/>
            <a:ext cx="9144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fr-FR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fr-FR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MISE EN ŒUVRE DES NOMENCLATURES D’ACTIVITES ET DE PRODUITS</a:t>
            </a:r>
          </a:p>
          <a:p>
            <a:pPr algn="ctr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---------------</a:t>
            </a:r>
          </a:p>
          <a:p>
            <a:pPr algn="ctr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Situation dans les Etats et perspectives</a:t>
            </a:r>
            <a:endParaRPr lang="fr-FR" b="1" dirty="0"/>
          </a:p>
        </p:txBody>
      </p:sp>
      <p:pic>
        <p:nvPicPr>
          <p:cNvPr id="78849" name="Picture 1" descr="Résultat de recherche d'images pour &quot;logo de la bad&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332656"/>
            <a:ext cx="1656184" cy="1224136"/>
          </a:xfrm>
          <a:prstGeom prst="rect">
            <a:avLst/>
          </a:prstGeom>
          <a:noFill/>
        </p:spPr>
      </p:pic>
      <p:sp>
        <p:nvSpPr>
          <p:cNvPr id="7885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                                                                                                     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2195736" y="319154"/>
            <a:ext cx="504056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fr-FR" b="1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SEMINAIRE SUR LES COMPTES NATIONAUX</a:t>
            </a:r>
          </a:p>
          <a:p>
            <a:pPr lvl="0" algn="ctr" eaLnBrk="0" hangingPunct="0"/>
            <a:endParaRPr lang="fr-FR" b="1" dirty="0" smtClean="0">
              <a:latin typeface="Arial" pitchFamily="34" charset="0"/>
              <a:cs typeface="Arial" pitchFamily="34" charset="0"/>
            </a:endParaRPr>
          </a:p>
          <a:p>
            <a:pPr lvl="0" algn="ctr" eaLnBrk="0" hangingPunct="0"/>
            <a:r>
              <a:rPr lang="fr-FR" b="1" dirty="0" smtClean="0">
                <a:solidFill>
                  <a:srgbClr val="00000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Bamako, du 09 au 13 octobre 2017</a:t>
            </a:r>
            <a:endParaRPr lang="fr-FR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67744" y="274638"/>
            <a:ext cx="4464496" cy="1210146"/>
          </a:xfrm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defRPr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		</a:t>
            </a:r>
            <a:br>
              <a:rPr lang="fr-FR" dirty="0" smtClean="0">
                <a:latin typeface="Arial" pitchFamily="34" charset="0"/>
                <a:cs typeface="Arial" pitchFamily="34" charset="0"/>
              </a:rPr>
            </a:br>
            <a:r>
              <a:rPr lang="fr-FR" sz="3200" dirty="0" smtClean="0">
                <a:latin typeface="Arial" pitchFamily="34" charset="0"/>
                <a:cs typeface="Arial" pitchFamily="34" charset="0"/>
              </a:rPr>
              <a:t>PLAN DE L’EXPOSE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		</a:t>
            </a:r>
            <a:endParaRPr lang="fr-FR" sz="24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457200" y="1772816"/>
            <a:ext cx="8229600" cy="435334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 eaLnBrk="1" hangingPunct="1">
              <a:buFontTx/>
              <a:buAutoNum type="arabicPeriod"/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Généralités sur les nomenclatures</a:t>
            </a:r>
          </a:p>
          <a:p>
            <a:pPr marL="514350" indent="-514350" eaLnBrk="1" hangingPunct="1">
              <a:buFontTx/>
              <a:buAutoNum type="arabicPeriod"/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Situation d’ensemble</a:t>
            </a:r>
          </a:p>
          <a:p>
            <a:pPr marL="514350" indent="-514350" eaLnBrk="1" hangingPunct="1">
              <a:buFontTx/>
              <a:buAutoNum type="arabicPeriod"/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Situation 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spécifique</a:t>
            </a:r>
            <a:endParaRPr lang="fr-FR" b="1" dirty="0" smtClean="0">
              <a:latin typeface="Arial" pitchFamily="34" charset="0"/>
              <a:cs typeface="Arial" pitchFamily="34" charset="0"/>
            </a:endParaRPr>
          </a:p>
          <a:p>
            <a:pPr marL="514350" indent="-514350" eaLnBrk="1" hangingPunct="1">
              <a:buFontTx/>
              <a:buAutoNum type="arabicPeriod"/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Perspectives</a:t>
            </a:r>
          </a:p>
          <a:p>
            <a:pPr marL="514350" indent="-514350" eaLnBrk="1" hangingPunct="1">
              <a:buFontTx/>
              <a:buAutoNum type="arabicPeriod"/>
            </a:pPr>
            <a:endParaRPr lang="fr-FR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" descr="Résultat de recherche d'images pour &quot;logo de la bad&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332656"/>
            <a:ext cx="1656184" cy="1224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 bwMode="auto">
          <a:xfrm>
            <a:off x="2195736" y="274638"/>
            <a:ext cx="504056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fr-FR" sz="3200" dirty="0" smtClean="0">
                <a:latin typeface="Arial" pitchFamily="34" charset="0"/>
                <a:cs typeface="Arial" pitchFamily="34" charset="0"/>
              </a:rPr>
              <a:t>1. GENERALITES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dirty="0" smtClean="0">
                <a:latin typeface="Arial" pitchFamily="34" charset="0"/>
                <a:cs typeface="Arial" pitchFamily="34" charset="0"/>
              </a:rPr>
            </a:br>
            <a:endParaRPr lang="fr-FR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323528" y="1600200"/>
            <a:ext cx="864096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None/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Définitions: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Une nomenclature:</a:t>
            </a:r>
          </a:p>
          <a:p>
            <a:pPr eaLnBrk="1" hangingPunct="1">
              <a:buNone/>
            </a:pPr>
            <a:r>
              <a:rPr lang="fr-FR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une norme de classification qui permet d’organiser l’information pour en faciliter le traitement.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un langage commun aussi harmonisé que possible, pour échanger en toute compréhension;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un instrument d’harmonisation de l’information statistique (en relation avec ses utilisations et sa finalité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).</a:t>
            </a: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" descr="Résultat de recherche d'images pour &quot;logo de la bad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332656"/>
            <a:ext cx="1656184" cy="1224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 bwMode="auto">
          <a:xfrm>
            <a:off x="2195736" y="274638"/>
            <a:ext cx="4968552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fr-FR" sz="3200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SITUATION D’ENSEMBLE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3200" dirty="0" smtClean="0">
                <a:latin typeface="Arial" pitchFamily="34" charset="0"/>
                <a:cs typeface="Arial" pitchFamily="34" charset="0"/>
              </a:rPr>
            </a:br>
            <a:r>
              <a:rPr lang="fr-FR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3200" dirty="0" smtClean="0">
                <a:latin typeface="Arial" pitchFamily="34" charset="0"/>
                <a:cs typeface="Arial" pitchFamily="34" charset="0"/>
              </a:rPr>
            </a:br>
            <a:r>
              <a:rPr lang="fr-FR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3200" dirty="0" smtClean="0">
                <a:latin typeface="Arial" pitchFamily="34" charset="0"/>
                <a:cs typeface="Arial" pitchFamily="34" charset="0"/>
              </a:rPr>
            </a:br>
            <a:endParaRPr lang="fr-FR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457200" y="1600200"/>
            <a:ext cx="86868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Réponse aux fiches d’évaluation: 19/26;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Exercice d’adaptation réalisé par 17/19;</a:t>
            </a:r>
          </a:p>
          <a:p>
            <a:pPr lvl="1" eaLnBrk="1" hangingPunct="1">
              <a:spcBef>
                <a:spcPts val="0"/>
              </a:spcBef>
              <a:spcAft>
                <a:spcPts val="0"/>
              </a:spcAft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Appropriation par l’INS (comité);</a:t>
            </a:r>
          </a:p>
          <a:p>
            <a:pPr lvl="1" eaLnBrk="1" hangingPunct="1">
              <a:spcBef>
                <a:spcPts val="0"/>
              </a:spcBef>
              <a:spcAft>
                <a:spcPts val="0"/>
              </a:spcAft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Rôle important à jouer dans le dispositif du SSN (implication des sectoriels: au démarrage et à la validation);</a:t>
            </a:r>
          </a:p>
          <a:p>
            <a:pPr lvl="1" eaLnBrk="1" hangingPunct="1">
              <a:spcBef>
                <a:spcPts val="0"/>
              </a:spcBef>
              <a:spcAft>
                <a:spcPts val="0"/>
              </a:spcAft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marL="546100" indent="-412750" eaLnBrk="1" hangingPunct="1">
              <a:spcBef>
                <a:spcPts val="0"/>
              </a:spcBef>
              <a:spcAft>
                <a:spcPts val="0"/>
              </a:spcAft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marL="546100" indent="-412750" eaLnBrk="1" hangingPunct="1">
              <a:spcBef>
                <a:spcPts val="600"/>
              </a:spcBef>
              <a:spcAft>
                <a:spcPts val="600"/>
              </a:spcAft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fr-FR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" descr="Résultat de recherche d'images pour &quot;logo de la bad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332656"/>
            <a:ext cx="1656184" cy="1224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 bwMode="auto">
          <a:xfrm>
            <a:off x="2195736" y="274638"/>
            <a:ext cx="4968552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fr-FR" sz="3200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SITUATION SPECIFIQUE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3200" dirty="0" smtClean="0">
                <a:latin typeface="Arial" pitchFamily="34" charset="0"/>
                <a:cs typeface="Arial" pitchFamily="34" charset="0"/>
              </a:rPr>
            </a:br>
            <a:r>
              <a:rPr lang="fr-FR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3200" dirty="0" smtClean="0">
                <a:latin typeface="Arial" pitchFamily="34" charset="0"/>
                <a:cs typeface="Arial" pitchFamily="34" charset="0"/>
              </a:rPr>
            </a:br>
            <a:endParaRPr lang="fr-FR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457200" y="1600200"/>
            <a:ext cx="86868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Conformité avec les recommandations internationales (Sections et Divisions);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Conformité avec les recommandations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régionales (Groupes);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Efforts d’adaptations (détails en sous-classes et sous-catégories);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Textes réglementaires pour les nomenclatures validées;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marL="546100" indent="-412750" eaLnBrk="1" hangingPunct="1">
              <a:spcBef>
                <a:spcPts val="0"/>
              </a:spcBef>
              <a:spcAft>
                <a:spcPts val="0"/>
              </a:spcAft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marL="546100" indent="-412750" eaLnBrk="1" hangingPunct="1">
              <a:spcBef>
                <a:spcPts val="600"/>
              </a:spcBef>
              <a:spcAft>
                <a:spcPts val="600"/>
              </a:spcAft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fr-FR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" descr="Résultat de recherche d'images pour &quot;logo de la bad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332656"/>
            <a:ext cx="1656184" cy="1224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 bwMode="auto">
          <a:xfrm>
            <a:off x="2195736" y="274638"/>
            <a:ext cx="4968552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fr-FR" sz="3200" dirty="0" smtClean="0">
                <a:latin typeface="Arial" pitchFamily="34" charset="0"/>
                <a:cs typeface="Arial" pitchFamily="34" charset="0"/>
              </a:rPr>
              <a:t>4. 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PERSPECTIVES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3200" dirty="0" smtClean="0">
                <a:latin typeface="Arial" pitchFamily="34" charset="0"/>
                <a:cs typeface="Arial" pitchFamily="34" charset="0"/>
              </a:rPr>
            </a:br>
            <a:r>
              <a:rPr lang="fr-FR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3200" dirty="0" smtClean="0">
                <a:latin typeface="Arial" pitchFamily="34" charset="0"/>
                <a:cs typeface="Arial" pitchFamily="34" charset="0"/>
              </a:rPr>
            </a:br>
            <a:endParaRPr lang="fr-FR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457200" y="1600200"/>
            <a:ext cx="86868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Finaliser et diffuser le document (y compris arrêté et décret);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Former les utilisateurs ;</a:t>
            </a: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Assurer la gestion des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nomenclatures:</a:t>
            </a:r>
          </a:p>
          <a:p>
            <a:pPr lvl="1" eaLnBrk="1" hangingPunct="1">
              <a:spcBef>
                <a:spcPts val="0"/>
              </a:spcBef>
              <a:spcAft>
                <a:spcPts val="0"/>
              </a:spcAft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Interprétation des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nomenclatures</a:t>
            </a:r>
          </a:p>
          <a:p>
            <a:pPr lvl="1" eaLnBrk="1" hangingPunct="1">
              <a:spcBef>
                <a:spcPts val="0"/>
              </a:spcBef>
              <a:spcAft>
                <a:spcPts val="0"/>
              </a:spcAft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Modifications mineures à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apporter</a:t>
            </a:r>
          </a:p>
          <a:p>
            <a:pPr lvl="1" eaLnBrk="1" hangingPunct="1">
              <a:spcBef>
                <a:spcPts val="0"/>
              </a:spcBef>
              <a:spcAft>
                <a:spcPts val="0"/>
              </a:spcAft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Rédaction et mise à jour de notes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explicatives</a:t>
            </a:r>
          </a:p>
          <a:p>
            <a:pPr lvl="1" eaLnBrk="1" hangingPunct="1">
              <a:spcBef>
                <a:spcPts val="0"/>
              </a:spcBef>
              <a:spcAft>
                <a:spcPts val="0"/>
              </a:spcAft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Etablissement de lignes directrices pour le classement des unités statistiques ;</a:t>
            </a:r>
          </a:p>
          <a:p>
            <a:pPr lvl="1" eaLnBrk="1" hangingPunct="1">
              <a:spcBef>
                <a:spcPts val="0"/>
              </a:spcBef>
              <a:spcAft>
                <a:spcPts val="0"/>
              </a:spcAft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Assurer des bons mécanismes de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feed-back avec les utilisateurs,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etc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.</a:t>
            </a: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marL="546100" indent="-412750" eaLnBrk="1" hangingPunct="1">
              <a:spcBef>
                <a:spcPts val="0"/>
              </a:spcBef>
              <a:spcAft>
                <a:spcPts val="0"/>
              </a:spcAft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marL="546100" indent="-412750" eaLnBrk="1" hangingPunct="1">
              <a:spcBef>
                <a:spcPts val="600"/>
              </a:spcBef>
              <a:spcAft>
                <a:spcPts val="600"/>
              </a:spcAft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fr-FR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" descr="Résultat de recherche d'images pour &quot;logo de la bad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332656"/>
            <a:ext cx="1656184" cy="1224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636838"/>
            <a:ext cx="8229600" cy="14398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buFontTx/>
              <a:buNone/>
            </a:pPr>
            <a:r>
              <a:rPr lang="fr-FR" b="1" dirty="0">
                <a:latin typeface="Arial" pitchFamily="34" charset="0"/>
                <a:cs typeface="Arial" pitchFamily="34" charset="0"/>
              </a:rPr>
              <a:t>MERCI POUR VOTRE ATTENTION!</a:t>
            </a:r>
          </a:p>
        </p:txBody>
      </p:sp>
      <p:pic>
        <p:nvPicPr>
          <p:cNvPr id="3" name="Picture 1" descr="Résultat de recherche d'images pour &quot;logo de la bad&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332656"/>
            <a:ext cx="1656184" cy="1224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mph" presetSubtype="1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9" dur="indefinite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7" grpId="0" build="p"/>
      <p:bldP spid="103427" grpId="1" build="p"/>
      <p:bldP spid="103427" grpId="2" build="p"/>
    </p:bldLst>
  </p:timing>
</p:sld>
</file>

<file path=ppt/theme/theme1.xml><?xml version="1.0" encoding="utf-8"?>
<a:theme xmlns:a="http://schemas.openxmlformats.org/drawingml/2006/main" name="fond_AFRISTAT_vi (1)">
  <a:themeElements>
    <a:clrScheme name="fond_AFRISTAT_vi (1)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fond_AFRISTAT_vi (1)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ond_AFRISTAT_vi (1)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nd_AFRISTAT_vi (1)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T_vi (1)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T_vi (1)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T_vi (1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T_vi (1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T_vi (1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22884</TotalTime>
  <Words>246</Words>
  <Application>Microsoft Office PowerPoint</Application>
  <PresentationFormat>Affichage à l'écran (4:3)</PresentationFormat>
  <Paragraphs>50</Paragraphs>
  <Slides>7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fond_AFRISTAT_vi (1)</vt:lpstr>
      <vt:lpstr>Ibrahima SORY  Expert en comptabilité nationale  AFRISTAT</vt:lpstr>
      <vt:lpstr>   PLAN DE L’EXPOSE  </vt:lpstr>
      <vt:lpstr>1. GENERALITES  </vt:lpstr>
      <vt:lpstr>2. SITUATION D’ENSEMBLE    </vt:lpstr>
      <vt:lpstr>3. SITUATION SPECIFIQUE   </vt:lpstr>
      <vt:lpstr>4. PERSPECTIVES  </vt:lpstr>
      <vt:lpstr>Diapositive 7</vt:lpstr>
    </vt:vector>
  </TitlesOfParts>
  <Company>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indicateurs avancés de la conjoncture économique</dc:title>
  <dc:creator>x</dc:creator>
  <cp:lastModifiedBy>DELL</cp:lastModifiedBy>
  <cp:revision>721</cp:revision>
  <dcterms:created xsi:type="dcterms:W3CDTF">2006-10-09T21:51:10Z</dcterms:created>
  <dcterms:modified xsi:type="dcterms:W3CDTF">2017-10-08T22:18:43Z</dcterms:modified>
</cp:coreProperties>
</file>