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9" r:id="rId3"/>
    <p:sldId id="263" r:id="rId4"/>
    <p:sldId id="278" r:id="rId5"/>
    <p:sldId id="279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>
        <p:scale>
          <a:sx n="100" d="100"/>
          <a:sy n="100" d="100"/>
        </p:scale>
        <p:origin x="10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0856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11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13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14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3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4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5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6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7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8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9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10</a:t>
            </a:fld>
            <a:endParaRPr lang="en-US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100" b="1" dirty="0" smtClean="0">
                <a:latin typeface="+mj-lt"/>
                <a:ea typeface="+mj-ea"/>
                <a:cs typeface="+mj-cs"/>
              </a:rPr>
              <a:t/>
            </a:r>
            <a:br>
              <a:rPr lang="fr-FR" sz="3100" b="1" dirty="0" smtClean="0">
                <a:latin typeface="+mj-lt"/>
                <a:ea typeface="+mj-ea"/>
                <a:cs typeface="+mj-cs"/>
              </a:rPr>
            </a:br>
            <a:r>
              <a:rPr lang="en-US" sz="8000" b="1" dirty="0" smtClean="0">
                <a:latin typeface="+mn-lt"/>
                <a:cs typeface="+mn-cs"/>
              </a:rPr>
              <a:t>SEMINAIRE CONJOINT AFRITAC CENTRE 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/>
              <a:t>Comptes Nationaux </a:t>
            </a:r>
            <a:r>
              <a:rPr lang="en-US" sz="8000" b="1" dirty="0" err="1" smtClean="0"/>
              <a:t>Trimestriels</a:t>
            </a:r>
            <a:r>
              <a:rPr lang="en-US" sz="8000" b="1" dirty="0" smtClean="0"/>
              <a:t> (CNT)</a:t>
            </a:r>
            <a:endParaRPr lang="en-US" sz="8000" b="1" dirty="0" smtClean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11200" dirty="0">
                <a:latin typeface="+mj-lt"/>
                <a:ea typeface="+mj-ea"/>
                <a:cs typeface="+mj-cs"/>
              </a:rPr>
              <a:t/>
            </a: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 smtClean="0">
                <a:latin typeface="Calibri" pitchFamily="34" charset="0"/>
              </a:rPr>
              <a:t>Thème : harmonisation des méthodes de travail et adoption des normes internationales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352800"/>
            <a:ext cx="640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algn="ctr"/>
            <a:r>
              <a:rPr lang="fr-FR" altLang="fr-FR" sz="2400" b="1" dirty="0">
                <a:solidFill>
                  <a:schemeClr val="accent1"/>
                </a:solidFill>
                <a:latin typeface="Calibri" pitchFamily="34" charset="0"/>
              </a:rPr>
              <a:t>Institut national de la statistique </a:t>
            </a:r>
            <a:r>
              <a:rPr lang="fr-FR" altLang="fr-FR" sz="2400" b="1" dirty="0" smtClean="0">
                <a:solidFill>
                  <a:schemeClr val="accent1"/>
                </a:solidFill>
                <a:latin typeface="Calibri" pitchFamily="34" charset="0"/>
              </a:rPr>
              <a:t>et de la Démographie  (INSD)</a:t>
            </a:r>
          </a:p>
          <a:p>
            <a:pPr algn="ctr"/>
            <a:r>
              <a:rPr lang="fr-FR" altLang="fr-FR" sz="1100" b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BURKINA FASO</a:t>
            </a:r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</a:rPr>
              <a:t>Dispositif d’élaboration des CNT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477000" y="5334000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1200" dirty="0">
                <a:latin typeface="Calibri" pitchFamily="34" charset="0"/>
              </a:rPr>
              <a:t>Par : </a:t>
            </a:r>
            <a:r>
              <a:rPr lang="fr-FR" altLang="fr-FR" sz="1200" dirty="0" smtClean="0">
                <a:latin typeface="Calibri" pitchFamily="34" charset="0"/>
              </a:rPr>
              <a:t> B. François RAMDE</a:t>
            </a:r>
          </a:p>
          <a:p>
            <a:r>
              <a:rPr lang="fr-FR" altLang="fr-FR" sz="1200" dirty="0">
                <a:latin typeface="Calibri" pitchFamily="34" charset="0"/>
              </a:rPr>
              <a:t> </a:t>
            </a:r>
            <a:r>
              <a:rPr lang="fr-FR" altLang="fr-FR" sz="1200" dirty="0" smtClean="0">
                <a:latin typeface="Calibri" pitchFamily="34" charset="0"/>
              </a:rPr>
              <a:t>         P. Dieudonné SAWADOGO</a:t>
            </a:r>
            <a:endParaRPr lang="fr-FR" altLang="fr-FR" sz="1200" dirty="0">
              <a:latin typeface="Calibri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1/19/2015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 Qualité des CNT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90600" y="2209800"/>
          <a:ext cx="6720407" cy="2816245"/>
        </p:xfrm>
        <a:graphic>
          <a:graphicData uri="http://schemas.openxmlformats.org/drawingml/2006/table">
            <a:tbl>
              <a:tblPr/>
              <a:tblGrid>
                <a:gridCol w="1940699"/>
                <a:gridCol w="1593236"/>
                <a:gridCol w="1593236"/>
                <a:gridCol w="1593236"/>
              </a:tblGrid>
              <a:tr h="36686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dans la VA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Ecart absolu moyen du taux de croissance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366861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Révision après un an (disponibilité du compte provisoire)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Révision après deux ans (disponibilité du compte définitif)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1066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8.1 Qualité des révisions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altLang="fr-FR" dirty="0">
                <a:latin typeface="Calibri" pitchFamily="34" charset="0"/>
              </a:rPr>
              <a:t>7. Différentes phases d’élaboration des comptes </a:t>
            </a:r>
            <a:r>
              <a:rPr lang="fr-FR" altLang="fr-FR" dirty="0" err="1" smtClean="0">
                <a:latin typeface="Calibri" pitchFamily="34" charset="0"/>
              </a:rPr>
              <a:t>ationaux</a:t>
            </a:r>
            <a:endParaRPr lang="fr-FR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7788389"/>
              </p:ext>
            </p:extLst>
          </p:nvPr>
        </p:nvGraphicFramePr>
        <p:xfrm>
          <a:off x="1143000" y="2362200"/>
          <a:ext cx="6192688" cy="2937551"/>
        </p:xfrm>
        <a:graphic>
          <a:graphicData uri="http://schemas.openxmlformats.org/drawingml/2006/table">
            <a:tbl>
              <a:tblPr/>
              <a:tblGrid>
                <a:gridCol w="3400782"/>
                <a:gridCol w="2791906"/>
              </a:tblGrid>
              <a:tr h="733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Rubriques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% de conformit</a:t>
                      </a:r>
                      <a:r>
                        <a:rPr lang="fr-FR" altLang="fr-FR" sz="1200" b="1" dirty="0" smtClean="0">
                          <a:latin typeface="Calibri" pitchFamily="34" charset="0"/>
                        </a:rPr>
                        <a:t>é</a:t>
                      </a: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recommandations au niveau institutionnel  (mise en place comite CNT)</a:t>
                      </a:r>
                      <a:endParaRPr kumimoji="0" lang="en-US" altLang="fr-F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Non mis en place.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/>
                    <a:p>
                      <a:r>
                        <a:rPr kumimoji="0" lang="en-US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</a:t>
                      </a: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Recommandations au niveau organisationnel </a:t>
                      </a:r>
                      <a:endParaRPr kumimoji="0" lang="en-US" altLang="fr-F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Tous les cadres de la comptabilité nationale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Utilisation des sources et indicateurs préconisés par AFRISTAT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Contrôle de qualité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Respect des étapes de l’opérationnalisation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 Qualité des CNT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1676400" y="1066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8.2 Conformité au manuel d’AFRISTAT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altLang="fr-FR" dirty="0">
                <a:latin typeface="Calibri" pitchFamily="34" charset="0"/>
              </a:rPr>
              <a:t>7. Différentes phases d’élaboration des comptes </a:t>
            </a:r>
            <a:r>
              <a:rPr lang="fr-FR" altLang="fr-FR" dirty="0" err="1" smtClean="0">
                <a:latin typeface="Calibri" pitchFamily="34" charset="0"/>
              </a:rPr>
              <a:t>ationaux</a:t>
            </a:r>
            <a:endParaRPr lang="fr-FR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 Qualité des CNT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1676400" y="1066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8.3 Conformité aux standards du FMI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23243861"/>
              </p:ext>
            </p:extLst>
          </p:nvPr>
        </p:nvGraphicFramePr>
        <p:xfrm>
          <a:off x="1187450" y="1485900"/>
          <a:ext cx="6192688" cy="2954515"/>
        </p:xfrm>
        <a:graphic>
          <a:graphicData uri="http://schemas.openxmlformats.org/drawingml/2006/table">
            <a:tbl>
              <a:tblPr/>
              <a:tblGrid>
                <a:gridCol w="4032448"/>
                <a:gridCol w="2160240"/>
              </a:tblGrid>
              <a:tr h="693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Rubrique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% de conformit</a:t>
                      </a:r>
                      <a:r>
                        <a:rPr lang="fr-FR" altLang="fr-FR" sz="1200" b="1" noProof="0" smtClean="0">
                          <a:latin typeface="Calibri" pitchFamily="34" charset="0"/>
                        </a:rPr>
                        <a:t>é</a:t>
                      </a:r>
                      <a:endParaRPr kumimoji="0" lang="fr-FR" altLang="fr-F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432169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Couverture des champs des CNT (volume/courant, PIB optique production/d</a:t>
                      </a:r>
                      <a:r>
                        <a:rPr lang="fr-FR" altLang="fr-FR" sz="1200" noProof="0" smtClean="0">
                          <a:latin typeface="Calibri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pense)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Volume optique production.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Valeur, volume optique dépense en expérimentation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32169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Calcul de la production et des consommations intermédiaires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8132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Publication des CNT bruts et CJO-CVS et des estimations de la composante tendance-cycle.</a:t>
                      </a:r>
                      <a:endParaRPr kumimoji="0" lang="fr-FR" altLang="fr-FR" sz="12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Pas de publication actuellement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5930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délais de publication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Pour la phase de test : respecté 2 fois sur 4.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Elaboration des CNT aux prix chainé</a:t>
                      </a:r>
                      <a:r>
                        <a:rPr lang="fr-FR" altLang="fr-FR" sz="1200" dirty="0" smtClean="0">
                          <a:latin typeface="Calibri" pitchFamily="34" charset="0"/>
                        </a:rPr>
                        <a:t>s</a:t>
                      </a: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609601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9.Perspectives (actions prévues pour l’amélioration …)</a:t>
            </a:r>
            <a:endParaRPr lang="en-US" altLang="fr-FR" dirty="0" smtClean="0">
              <a:latin typeface="Calibri" pitchFamily="34" charset="0"/>
            </a:endParaRPr>
          </a:p>
          <a:p>
            <a:pPr algn="ctr"/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3759513"/>
              </p:ext>
            </p:extLst>
          </p:nvPr>
        </p:nvGraphicFramePr>
        <p:xfrm>
          <a:off x="1358437" y="1628800"/>
          <a:ext cx="6192688" cy="2068092"/>
        </p:xfrm>
        <a:graphic>
          <a:graphicData uri="http://schemas.openxmlformats.org/drawingml/2006/table">
            <a:tbl>
              <a:tblPr/>
              <a:tblGrid>
                <a:gridCol w="4032448"/>
                <a:gridCol w="2160240"/>
              </a:tblGrid>
              <a:tr h="6050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Gouvernance (diffusion de la méthodologie, autonomie de l’INS, politique de confidentialité, politique de révision)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6077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Mise en place d’un système de traitement (Base de données pour la saisie, programmes de traitements, base de données pour les résultats, programme de tabulation)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96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des marges par les taux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Oui,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du SIFIM par déflation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Oui,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Utilisation de Denton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Oui,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MERCI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Plan de la présentation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Nomenclature , indicateurs, sources et méthodes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Position des branches dans les CNA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Qualités des estimations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Ressources humaines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Comite des CNT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Moyens financiers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Différentes phases d’élaboration des comptes nationaux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Qualité des CNT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Perspectives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1. Nomenclature , indicateurs, sources et méthodes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1452756" y="1371600"/>
            <a:ext cx="541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fr-FR" dirty="0"/>
              <a:t>Maquette des comptes trimestriels (secteur primaire)</a:t>
            </a:r>
          </a:p>
          <a:p>
            <a:endParaRPr lang="fr-FR" dirty="0"/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34471593"/>
              </p:ext>
            </p:extLst>
          </p:nvPr>
        </p:nvGraphicFramePr>
        <p:xfrm>
          <a:off x="1046312" y="2286000"/>
          <a:ext cx="6192688" cy="2776514"/>
        </p:xfrm>
        <a:graphic>
          <a:graphicData uri="http://schemas.openxmlformats.org/drawingml/2006/table">
            <a:tbl>
              <a:tblPr/>
              <a:tblGrid>
                <a:gridCol w="2192513"/>
                <a:gridCol w="2895242"/>
                <a:gridCol w="1104933"/>
              </a:tblGrid>
              <a:tr h="440049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Libellé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Méthodes / indicateurs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 du 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PIB en 2011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40049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Secteur primaire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2009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Agriculture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Productions annuelle des variétés  + calendrier agricole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0004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Elevage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Effectifs du cheptel + Lissage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Sylviculture, pêche et chasse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Lissage direct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1. Nomenclature , indicateurs, sources et méthodes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1524000" y="1143000"/>
            <a:ext cx="541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fr-FR" dirty="0"/>
              <a:t>Maquette des comptes trimestriels (secteur secondaire)</a:t>
            </a:r>
          </a:p>
          <a:p>
            <a:endParaRPr lang="fr-FR" dirty="0"/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85186247"/>
              </p:ext>
            </p:extLst>
          </p:nvPr>
        </p:nvGraphicFramePr>
        <p:xfrm>
          <a:off x="1253344" y="1520825"/>
          <a:ext cx="6408712" cy="4450794"/>
        </p:xfrm>
        <a:graphic>
          <a:graphicData uri="http://schemas.openxmlformats.org/drawingml/2006/table">
            <a:tbl>
              <a:tblPr/>
              <a:tblGrid>
                <a:gridCol w="2327854"/>
                <a:gridCol w="3073961"/>
                <a:gridCol w="1006897"/>
              </a:tblGrid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Libellé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Méthodes / indicateurs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 du 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PIB en 2011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Secteur secondaire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Extraction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Production industrielle d'or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0860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Industrie manufacturière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0860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Agroalimentaire</a:t>
                      </a: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IHPI Agroalimentaire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721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Egrenage et fabrication de textiles</a:t>
                      </a: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Production de coton fibre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60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Bois et métaux</a:t>
                      </a: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IHPI - Bois et métaux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60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Autres industries </a:t>
                      </a:r>
                      <a:r>
                        <a:rPr lang="fr-FR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manufacturières</a:t>
                      </a:r>
                      <a:endParaRPr lang="fr-FR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Indicateur de tendance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21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Energie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consommation et importation 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d'électricité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consommation d'eau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63264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BTP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Production, importations et exportations de ciment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1724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1. Nomenclature , indicateurs, sources et méthodes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1580692" y="1053353"/>
            <a:ext cx="541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fr-FR" dirty="0"/>
              <a:t>Maquette des comptes trimestriels (secteur tertiaire)</a:t>
            </a:r>
          </a:p>
          <a:p>
            <a:endParaRPr lang="fr-FR" dirty="0"/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61739443"/>
              </p:ext>
            </p:extLst>
          </p:nvPr>
        </p:nvGraphicFramePr>
        <p:xfrm>
          <a:off x="771202" y="1425473"/>
          <a:ext cx="7344816" cy="4993256"/>
        </p:xfrm>
        <a:graphic>
          <a:graphicData uri="http://schemas.openxmlformats.org/drawingml/2006/table">
            <a:tbl>
              <a:tblPr/>
              <a:tblGrid>
                <a:gridCol w="2571466"/>
                <a:gridCol w="3693230"/>
                <a:gridCol w="1080120"/>
              </a:tblGrid>
              <a:tr h="4696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Libellé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Méthodes / indicateurs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 du 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PIB en 2011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213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Secteur tertiaire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44%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Services marchands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46968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Commerce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Lissage indirect à partir du primaire et du secondaire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38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Hotellerie et restauration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Arrivée de touristes 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6968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Transports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Lissage indirect à partir du primaire et du secondaire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6968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Télécommunication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Chiffres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d’affaires déflatées par l’indice de prix de la communication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38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Services financiers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Crédits  à l'économie déflaté par l'IHPC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38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Autres services marchands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Lissage direct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38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Services non marchands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19%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38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Administrations publiques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Effectifs de la fonction publique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17%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6968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Autres services non marchands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Lissage direct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38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SIFIM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Crédits  à l'économie déflaté par l'IHPC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-1%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469682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fr-F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Impôts et taxes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Taxes sur les produits déflatés par l'IHPC + Droits de douanes déflatés par l'IHPC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fr-F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13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PIB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6706" marR="6706" marT="670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1221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4. Ressources humaines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8931264"/>
              </p:ext>
            </p:extLst>
          </p:nvPr>
        </p:nvGraphicFramePr>
        <p:xfrm>
          <a:off x="477888" y="1143000"/>
          <a:ext cx="8437512" cy="4879206"/>
        </p:xfrm>
        <a:graphic>
          <a:graphicData uri="http://schemas.openxmlformats.org/drawingml/2006/table">
            <a:tbl>
              <a:tblPr/>
              <a:tblGrid>
                <a:gridCol w="2112912"/>
                <a:gridCol w="533400"/>
                <a:gridCol w="935088"/>
                <a:gridCol w="609600"/>
                <a:gridCol w="914400"/>
                <a:gridCol w="3332112"/>
              </a:tblGrid>
              <a:tr h="29550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noProof="0" dirty="0" smtClean="0"/>
                        <a:t>Disponibles</a:t>
                      </a:r>
                      <a:endParaRPr lang="fr-FR" sz="1600" noProof="0" dirty="0"/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noProof="0" dirty="0" smtClean="0"/>
                        <a:t>Souhaités</a:t>
                      </a:r>
                      <a:endParaRPr lang="fr-FR" sz="1600" noProof="0" dirty="0"/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commentaires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6589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Effectifs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Niveau de formation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Effectifs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Niveau de formation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 au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ISE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 regard du faible effectif du service des comptes, il est impossible de dédier des agents uniquement au x CNT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 des CNA impliqu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 ISE, 1 ITS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ISE, ITS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 service devrait compter 12 postes de cadres dont 2 dédiés aux CNT. On est à la moitié actuellement.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du service des entreprises (IPI, DSF, etc.) de l’INS impliques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Les DSF sont traités par le service des comptes nationaux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des autres services de l’INS impliques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du service de la pr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évision impliqués dans les CNT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des autres services 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impliqués dans les CNT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Agents de collecte pour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AD, AT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AD, AT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5. Comite des CNT (actuel ou en perspective)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457200" y="1295400"/>
            <a:ext cx="8229600" cy="498598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b="1" dirty="0">
                <a:latin typeface="Calibri" pitchFamily="34" charset="0"/>
              </a:rPr>
              <a:t>Texte de création disponible</a:t>
            </a:r>
            <a:r>
              <a:rPr lang="fr-FR" altLang="fr-FR" dirty="0" smtClean="0">
                <a:latin typeface="Calibri" pitchFamily="34" charset="0"/>
              </a:rPr>
              <a:t>:  NON. Mais nous avons organisé une rencontre informelle en attendant.</a:t>
            </a:r>
            <a:endParaRPr lang="fr-FR" altLang="fr-FR" dirty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b="1" dirty="0">
                <a:latin typeface="Calibri" pitchFamily="34" charset="0"/>
              </a:rPr>
              <a:t>Liste des administrations représentées</a:t>
            </a:r>
            <a:r>
              <a:rPr lang="fr-FR" altLang="fr-FR" dirty="0" smtClean="0">
                <a:latin typeface="Calibri" pitchFamily="34" charset="0"/>
              </a:rPr>
              <a:t>: On envisage cibler la plus part des producteurs de données statistiques pour les CNT ainsi que les principaux utilisateurs :  </a:t>
            </a:r>
          </a:p>
          <a:p>
            <a:pPr marL="432000" lvl="1"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Prévision, </a:t>
            </a:r>
          </a:p>
          <a:p>
            <a:pPr marL="432000" lvl="1"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CNPE</a:t>
            </a:r>
            <a:r>
              <a:rPr lang="fr-FR" altLang="fr-FR" dirty="0">
                <a:latin typeface="Calibri" pitchFamily="34" charset="0"/>
              </a:rPr>
              <a:t>, BCEAO, UEMOA, </a:t>
            </a:r>
            <a:endParaRPr lang="fr-FR" altLang="fr-FR" dirty="0" smtClean="0">
              <a:latin typeface="Calibri" pitchFamily="34" charset="0"/>
            </a:endParaRPr>
          </a:p>
          <a:p>
            <a:pPr marL="432000" lvl="1"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Trésor, impôts, douanes, budget, direction de la coopération, </a:t>
            </a:r>
          </a:p>
          <a:p>
            <a:pPr marL="432000" lvl="1"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 Directions générales des études et des statistiques des ministères (agriculture, industrie et commerce, etc.)</a:t>
            </a:r>
          </a:p>
          <a:p>
            <a:pPr marL="432000" lvl="1"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l’autorité de contrôle des communications électroniques et des postes (ARCE)</a:t>
            </a:r>
            <a:endParaRPr lang="fr-FR" altLang="fr-FR" dirty="0">
              <a:latin typeface="Calibri" pitchFamily="34" charset="0"/>
            </a:endParaRPr>
          </a:p>
          <a:p>
            <a:pPr marL="432000" lvl="1"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quelques sociétés d’état</a:t>
            </a:r>
          </a:p>
          <a:p>
            <a:pPr marL="432000" lvl="1"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02 projets qui appuient la statistique</a:t>
            </a:r>
          </a:p>
          <a:p>
            <a:pPr marL="432000" lvl="1">
              <a:buFont typeface="Arial" charset="0"/>
              <a:buChar char="•"/>
            </a:pPr>
            <a:endParaRPr lang="fr-FR" altLang="fr-FR" dirty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b="1" dirty="0">
                <a:latin typeface="Calibri" pitchFamily="34" charset="0"/>
              </a:rPr>
              <a:t> Fréquence des rencontres</a:t>
            </a:r>
            <a:r>
              <a:rPr lang="fr-FR" altLang="fr-FR" dirty="0" smtClean="0">
                <a:latin typeface="Calibri" pitchFamily="34" charset="0"/>
              </a:rPr>
              <a:t>: Non encore défini, probablement trimestrielle. </a:t>
            </a:r>
            <a:endParaRPr lang="fr-FR" altLang="fr-FR" dirty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Thèmes (potentiels) inscrits à l’ordre du </a:t>
            </a:r>
            <a:r>
              <a:rPr lang="fr-FR" altLang="fr-FR" dirty="0" smtClean="0">
                <a:latin typeface="Calibri" pitchFamily="34" charset="0"/>
              </a:rPr>
              <a:t>jour :  Aucun, (le comité n’étant pas fonctionnel),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6. Moyens financiers </a:t>
            </a:r>
            <a:r>
              <a:rPr lang="fr-FR" altLang="fr-FR" sz="1100" dirty="0" smtClean="0">
                <a:latin typeface="Calibri" pitchFamily="34" charset="0"/>
              </a:rPr>
              <a:t>(millions de F CFA)</a:t>
            </a:r>
            <a:endParaRPr lang="en-US" altLang="fr-FR" sz="11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6978643"/>
              </p:ext>
            </p:extLst>
          </p:nvPr>
        </p:nvGraphicFramePr>
        <p:xfrm>
          <a:off x="457200" y="1477963"/>
          <a:ext cx="7715199" cy="4503892"/>
        </p:xfrm>
        <a:graphic>
          <a:graphicData uri="http://schemas.openxmlformats.org/drawingml/2006/table">
            <a:tbl>
              <a:tblPr/>
              <a:tblGrid>
                <a:gridCol w="1812883"/>
                <a:gridCol w="1235117"/>
                <a:gridCol w="904473"/>
                <a:gridCol w="924327"/>
                <a:gridCol w="1584157"/>
                <a:gridCol w="1254242"/>
              </a:tblGrid>
              <a:tr h="22349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Disponibles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Souhaités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Commentaires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37205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Etat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Autres bailleurs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Etat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Autres bailleurs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altLang="fr-FR" sz="1200" dirty="0" smtClean="0">
                          <a:latin typeface="Calibri" panose="020F0502020204030204" pitchFamily="34" charset="0"/>
                        </a:rPr>
                        <a:t>Budget disponible pour la collecte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10,4  </a:t>
                      </a:r>
                    </a:p>
                    <a:p>
                      <a:pPr algn="ctr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10,4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Budget disponible pour le comite des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6 121 200</a:t>
                      </a:r>
                      <a:endParaRPr lang="fr-FR" altLang="fr-FR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Salaire  annuel moyen par cadre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2,4  (= 0,2 * 12)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Primes versés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Voyages d’études (nombre de participants et budget)  </a:t>
                      </a: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???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 voyages d’études  d’un coût total estimé à 20 millions de FCFA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Organisation de séminaire/atelier (nombre de séminaires et budget total)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 séminaires par an pour environ 12 millions de FCFA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Organisation des retraites (nombre de retraites et budget total)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altLang="fr-FR" dirty="0">
                <a:latin typeface="Calibri" pitchFamily="34" charset="0"/>
              </a:rPr>
              <a:t>7. Différentes phases d’élaboration des comptes nationaux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34461487"/>
              </p:ext>
            </p:extLst>
          </p:nvPr>
        </p:nvGraphicFramePr>
        <p:xfrm>
          <a:off x="789131" y="1447800"/>
          <a:ext cx="7849074" cy="456790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4858"/>
                <a:gridCol w="1944216"/>
              </a:tblGrid>
              <a:tr h="305643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PHASE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Durée moyenne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20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Collecte et traitement</a:t>
                      </a:r>
                      <a:r>
                        <a:rPr lang="fr-FR" baseline="0" dirty="0" smtClean="0"/>
                        <a:t> des données sources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 mois</a:t>
                      </a:r>
                      <a:endParaRPr lang="fr-FR" dirty="0"/>
                    </a:p>
                  </a:txBody>
                  <a:tcPr/>
                </a:tc>
              </a:tr>
              <a:tr h="371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Pré-arbitrages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 semaine</a:t>
                      </a:r>
                      <a:endParaRPr lang="fr-FR" dirty="0"/>
                    </a:p>
                  </a:txBody>
                  <a:tcPr/>
                </a:tc>
              </a:tr>
              <a:tr h="401450">
                <a:tc>
                  <a:txBody>
                    <a:bodyPr/>
                    <a:lstStyle/>
                    <a:p>
                      <a:r>
                        <a:rPr lang="fr-FR" dirty="0" smtClean="0"/>
                        <a:t>Réalisation</a:t>
                      </a:r>
                      <a:r>
                        <a:rPr lang="fr-FR" baseline="0" dirty="0" smtClean="0"/>
                        <a:t> d’équilibres ressources emplois et de CB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 mois</a:t>
                      </a:r>
                      <a:endParaRPr lang="fr-FR" dirty="0"/>
                    </a:p>
                  </a:txBody>
                  <a:tcPr/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fr-FR" dirty="0" smtClean="0"/>
                        <a:t>Projection</a:t>
                      </a:r>
                      <a:r>
                        <a:rPr lang="fr-FR" baseline="0" dirty="0" smtClean="0"/>
                        <a:t> des CI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 jours</a:t>
                      </a:r>
                      <a:endParaRPr lang="fr-FR" dirty="0"/>
                    </a:p>
                  </a:txBody>
                  <a:tcPr/>
                </a:tc>
              </a:tr>
              <a:tr h="399831">
                <a:tc>
                  <a:txBody>
                    <a:bodyPr/>
                    <a:lstStyle/>
                    <a:p>
                      <a:r>
                        <a:rPr lang="fr-FR" dirty="0" smtClean="0"/>
                        <a:t>Arbitrage</a:t>
                      </a:r>
                      <a:r>
                        <a:rPr lang="fr-FR" baseline="0" dirty="0" smtClean="0"/>
                        <a:t> du TEI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 semaines</a:t>
                      </a:r>
                      <a:endParaRPr lang="fr-FR" dirty="0"/>
                    </a:p>
                  </a:txBody>
                  <a:tcPr/>
                </a:tc>
              </a:tr>
              <a:tr h="443058">
                <a:tc>
                  <a:txBody>
                    <a:bodyPr/>
                    <a:lstStyle/>
                    <a:p>
                      <a:r>
                        <a:rPr lang="fr-FR" dirty="0" smtClean="0"/>
                        <a:t>Travaux de synthèses sur</a:t>
                      </a:r>
                      <a:r>
                        <a:rPr lang="fr-FR" baseline="0" dirty="0" smtClean="0"/>
                        <a:t> opérations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 jours</a:t>
                      </a:r>
                      <a:endParaRPr lang="fr-FR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fr-FR" dirty="0" smtClean="0"/>
                        <a:t>Elaboration</a:t>
                      </a:r>
                      <a:r>
                        <a:rPr lang="fr-FR" baseline="0" dirty="0" smtClean="0"/>
                        <a:t> des Qui à Qui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 semaine</a:t>
                      </a:r>
                      <a:endParaRPr lang="fr-FR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fr-FR" dirty="0" smtClean="0"/>
                        <a:t>Arbitrages du TCEI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 semaines</a:t>
                      </a:r>
                      <a:endParaRPr lang="fr-FR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fr-FR" dirty="0" smtClean="0"/>
                        <a:t>Préparation</a:t>
                      </a:r>
                      <a:r>
                        <a:rPr lang="fr-FR" baseline="0" dirty="0" smtClean="0"/>
                        <a:t> de la publication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 mois</a:t>
                      </a:r>
                      <a:endParaRPr lang="fr-FR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/>
                        <a:t>Durée</a:t>
                      </a:r>
                      <a:r>
                        <a:rPr lang="fr-FR" b="1" baseline="0" dirty="0" smtClean="0"/>
                        <a:t> totale estimée d’une campagne de compte</a:t>
                      </a:r>
                      <a:endParaRPr lang="fr-FR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6-7 mois</a:t>
                      </a:r>
                      <a:endParaRPr lang="fr-FR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1414</Words>
  <Application>Microsoft Office PowerPoint</Application>
  <PresentationFormat>Affichage à l'écran (4:3)</PresentationFormat>
  <Paragraphs>314</Paragraphs>
  <Slides>14</Slides>
  <Notes>13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Office Theme</vt:lpstr>
      <vt:lpstr>Thème : harmonisation des méthodes de travail et adoption des normes internationales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Baowendssom François</cp:lastModifiedBy>
  <cp:revision>41</cp:revision>
  <dcterms:created xsi:type="dcterms:W3CDTF">2014-11-21T10:25:01Z</dcterms:created>
  <dcterms:modified xsi:type="dcterms:W3CDTF">2015-01-19T10:33:19Z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-1876254034</vt:i4>
  </property>
  <property fmtid="{D5CDD505-2E9C-101B-9397-08002B2CF9AE}" pid="3" name="_NewReviewCycle">
    <vt:lpwstr/>
  </property>
  <property fmtid="{D5CDD505-2E9C-101B-9397-08002B2CF9AE}" pid="4" name="_EmailSubject">
    <vt:lpwstr>Séminaire comptes trimestriels a Bamako du 19 au 23 janvier 2015</vt:lpwstr>
  </property>
  <property fmtid="{D5CDD505-2E9C-101B-9397-08002B2CF9AE}" pid="5" name="_AuthorEmail">
    <vt:lpwstr>HGbossa@imf.org</vt:lpwstr>
  </property>
  <property fmtid="{D5CDD505-2E9C-101B-9397-08002B2CF9AE}" pid="6" name="_AuthorEmailDisplayName">
    <vt:lpwstr>Gbossa, Hubert</vt:lpwstr>
  </property>
</Properties>
</file>