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9"/>
  </p:notesMasterIdLst>
  <p:handoutMasterIdLst>
    <p:handoutMasterId r:id="rId20"/>
  </p:handoutMasterIdLst>
  <p:sldIdLst>
    <p:sldId id="298" r:id="rId2"/>
    <p:sldId id="319" r:id="rId3"/>
    <p:sldId id="458" r:id="rId4"/>
    <p:sldId id="459" r:id="rId5"/>
    <p:sldId id="449" r:id="rId6"/>
    <p:sldId id="460" r:id="rId7"/>
    <p:sldId id="450" r:id="rId8"/>
    <p:sldId id="461" r:id="rId9"/>
    <p:sldId id="451" r:id="rId10"/>
    <p:sldId id="452" r:id="rId11"/>
    <p:sldId id="453" r:id="rId12"/>
    <p:sldId id="445" r:id="rId13"/>
    <p:sldId id="454" r:id="rId14"/>
    <p:sldId id="456" r:id="rId15"/>
    <p:sldId id="457" r:id="rId16"/>
    <p:sldId id="455" r:id="rId17"/>
    <p:sldId id="302" r:id="rId1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D243"/>
    <a:srgbClr val="FFE181"/>
    <a:srgbClr val="FFEEB9"/>
    <a:srgbClr val="E5E5E9"/>
    <a:srgbClr val="E6E7E8"/>
    <a:srgbClr val="C9CBD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591" autoAdjust="0"/>
    <p:restoredTop sz="97681" autoAdjust="0"/>
  </p:normalViewPr>
  <p:slideViewPr>
    <p:cSldViewPr>
      <p:cViewPr>
        <p:scale>
          <a:sx n="80" d="100"/>
          <a:sy n="80" d="100"/>
        </p:scale>
        <p:origin x="-1500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6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3402" y="-8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5183F57E-D594-42A0-BE2C-22901D1147FB}" type="datetimeFigureOut">
              <a:rPr lang="en-US"/>
              <a:pPr>
                <a:defRPr/>
              </a:pPr>
              <a:t>1/18/2015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72C5473-188D-458D-8F70-B45A2861B70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ED3DB0E-BCB2-48BD-A57A-B34438BD6B9F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FR" altLang="fr-FR" sz="1800" smtClean="0">
              <a:latin typeface="Arial" charset="0"/>
              <a:cs typeface="Arial" charset="0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66CEA3-10C3-4C79-A8AC-E6C5D6AD70A9}" type="slidenum">
              <a:rPr lang="en-US" altLang="fr-FR" smtClean="0"/>
              <a:pPr/>
              <a:t>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1D49F99-6FE0-4C3B-9642-59E88D55695A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E186F5B-AE98-4855-B181-02E4869C3F71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31748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7" tIns="47873" rIns="95747" bIns="47873" anchor="b"/>
          <a:lstStyle/>
          <a:p>
            <a:pPr algn="r"/>
            <a:fld id="{3F3A171E-870D-41F9-9835-88CA3C5B7F8E}" type="slidenum">
              <a:rPr lang="en-US" altLang="fr-FR" sz="1300">
                <a:latin typeface="Calibri" pitchFamily="34" charset="0"/>
              </a:rPr>
              <a:pPr algn="r"/>
              <a:t>12</a:t>
            </a:fld>
            <a:endParaRPr lang="en-US" alt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32772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7" tIns="47873" rIns="95747" bIns="47873" anchor="b"/>
          <a:lstStyle/>
          <a:p>
            <a:pPr algn="r"/>
            <a:fld id="{0332648F-FB16-4896-BE1B-84A53AD91C78}" type="slidenum">
              <a:rPr lang="en-US" altLang="fr-FR" sz="1300">
                <a:latin typeface="Calibri" pitchFamily="34" charset="0"/>
              </a:rPr>
              <a:pPr algn="r"/>
              <a:t>13</a:t>
            </a:fld>
            <a:endParaRPr lang="en-US" alt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33796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7" tIns="47873" rIns="95747" bIns="47873" anchor="b"/>
          <a:lstStyle/>
          <a:p>
            <a:pPr algn="r"/>
            <a:fld id="{419DF541-CD44-4E15-A501-564FA4E68583}" type="slidenum">
              <a:rPr lang="en-US" altLang="fr-FR" sz="1300">
                <a:latin typeface="Calibri" pitchFamily="34" charset="0"/>
              </a:rPr>
              <a:pPr algn="r"/>
              <a:t>14</a:t>
            </a:fld>
            <a:endParaRPr lang="en-US" alt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34820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7" tIns="47873" rIns="95747" bIns="47873" anchor="b"/>
          <a:lstStyle/>
          <a:p>
            <a:pPr algn="r"/>
            <a:fld id="{292C029D-3FC8-4101-9BF0-2E3D9ABFAA38}" type="slidenum">
              <a:rPr lang="en-US" altLang="fr-FR" sz="1300">
                <a:latin typeface="Calibri" pitchFamily="34" charset="0"/>
              </a:rPr>
              <a:pPr algn="r"/>
              <a:t>15</a:t>
            </a:fld>
            <a:endParaRPr lang="en-US" alt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35844" name="Slide Number Placeholder 3"/>
          <p:cNvSpPr txBox="1">
            <a:spLocks noGrp="1"/>
          </p:cNvSpPr>
          <p:nvPr/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47" tIns="47873" rIns="95747" bIns="47873" anchor="b"/>
          <a:lstStyle/>
          <a:p>
            <a:pPr algn="r"/>
            <a:fld id="{62084F87-F1AE-4F70-A6BE-BCB22374933A}" type="slidenum">
              <a:rPr lang="en-US" altLang="fr-FR" sz="1300">
                <a:latin typeface="Calibri" pitchFamily="34" charset="0"/>
              </a:rPr>
              <a:pPr algn="r"/>
              <a:t>16</a:t>
            </a:fld>
            <a:endParaRPr lang="en-US" alt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07B628-0E5E-4B66-AE5D-A33BA7DEB95A}" type="slidenum">
              <a:rPr lang="en-US" altLang="fr-FR" smtClean="0"/>
              <a:pPr/>
              <a:t>17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91261C-CDAA-47FE-ACF9-CE638D0C3CD3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91261C-CDAA-47FE-ACF9-CE638D0C3CD3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AEAFDB-BABE-401B-AE5F-B05142AB95FA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AEAFDB-BABE-401B-AE5F-B05142AB95FA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43270B-265A-4EAD-8496-BCF96FFE8165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843270B-265A-4EAD-8496-BCF96FFE8165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2950"/>
            <a:ext cx="4962525" cy="3722688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002558-9F75-41A5-BC24-E86236FA6062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5"/>
          <p:cNvSpPr txBox="1">
            <a:spLocks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7E7B9B18-6841-403A-8937-1CCF37209E6E}" type="slidenum">
              <a:rPr lang="en-US" altLang="fr-FR" sz="1200" b="1" smtClean="0">
                <a:solidFill>
                  <a:srgbClr val="009644"/>
                </a:solidFill>
                <a:latin typeface="Calibri" pitchFamily="34" charset="0"/>
              </a:rPr>
              <a:pPr algn="r" eaLnBrk="1" hangingPunct="1">
                <a:defRPr/>
              </a:pPr>
              <a:t>‹N°›</a:t>
            </a:fld>
            <a:endParaRPr lang="en-US" altLang="fr-FR" sz="1200" b="1" smtClean="0">
              <a:solidFill>
                <a:srgbClr val="009644"/>
              </a:solidFill>
              <a:latin typeface="Calibri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7" name="Rectangle 6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aphicFrame>
        <p:nvGraphicFramePr>
          <p:cNvPr id="9" name="Object 1025"/>
          <p:cNvGraphicFramePr>
            <a:graphicFrameLocks noChangeAspect="1"/>
          </p:cNvGraphicFramePr>
          <p:nvPr/>
        </p:nvGraphicFramePr>
        <p:xfrm>
          <a:off x="152400" y="533400"/>
          <a:ext cx="609600" cy="620713"/>
        </p:xfrm>
        <a:graphic>
          <a:graphicData uri="http://schemas.openxmlformats.org/presentationml/2006/ole">
            <p:oleObj spid="_x0000_s38914" r:id="rId4" imgW="2580952" imgH="2600000" progId="">
              <p:embed/>
            </p:oleObj>
          </a:graphicData>
        </a:graphic>
      </p:graphicFrame>
      <p:sp>
        <p:nvSpPr>
          <p:cNvPr id="10" name="Rectangle 6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Rectangle 7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1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3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" name="Rectangle 15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057400" y="6477000"/>
            <a:ext cx="5029200" cy="3810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fld id="{AFDADD3C-BAAB-468B-B83B-21BFACD459D9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2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/>
              <a:pPr>
                <a:defRPr/>
              </a:pPr>
              <a:t>1/18/2015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BF918632-7226-4770-B351-47A4C88E6048}" type="slidenum">
              <a:rPr lang="en-US" altLang="fr-FR" sz="1200" b="1" smtClean="0">
                <a:solidFill>
                  <a:srgbClr val="009644"/>
                </a:solidFill>
                <a:latin typeface="Calibri" pitchFamily="34" charset="0"/>
              </a:rPr>
              <a:pPr algn="r" eaLnBrk="1" hangingPunct="1">
                <a:defRPr/>
              </a:pPr>
              <a:t>‹N°›</a:t>
            </a:fld>
            <a:endParaRPr lang="en-US" altLang="fr-FR" sz="1200" b="1" smtClean="0">
              <a:solidFill>
                <a:srgbClr val="009644"/>
              </a:solidFill>
              <a:latin typeface="Calibri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9" name="Rectangle 8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aphicFrame>
        <p:nvGraphicFramePr>
          <p:cNvPr id="11" name="Object 1025"/>
          <p:cNvGraphicFramePr>
            <a:graphicFrameLocks noChangeAspect="1"/>
          </p:cNvGraphicFramePr>
          <p:nvPr/>
        </p:nvGraphicFramePr>
        <p:xfrm>
          <a:off x="152400" y="533400"/>
          <a:ext cx="609600" cy="620713"/>
        </p:xfrm>
        <a:graphic>
          <a:graphicData uri="http://schemas.openxmlformats.org/presentationml/2006/ole">
            <p:oleObj spid="_x0000_s39938" r:id="rId4" imgW="2580952" imgH="2600000" progId="">
              <p:embed/>
            </p:oleObj>
          </a:graphicData>
        </a:graphic>
      </p:graphicFrame>
      <p:sp>
        <p:nvSpPr>
          <p:cNvPr id="12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Rectangle 7"/>
          <p:cNvSpPr/>
          <p:nvPr userDrawn="1"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BC56FE8B-EB6D-481C-9149-2274950D9DFF}" type="slidenum">
              <a:rPr lang="en-US" altLang="fr-FR" sz="1200" b="1" smtClean="0">
                <a:solidFill>
                  <a:srgbClr val="009644"/>
                </a:solidFill>
                <a:latin typeface="Calibri" pitchFamily="34" charset="0"/>
              </a:rPr>
              <a:pPr algn="r" eaLnBrk="1" hangingPunct="1">
                <a:defRPr/>
              </a:pPr>
              <a:t>‹N°›</a:t>
            </a:fld>
            <a:endParaRPr lang="en-US" altLang="fr-FR" sz="1200" b="1" smtClean="0">
              <a:solidFill>
                <a:srgbClr val="009644"/>
              </a:solidFill>
              <a:latin typeface="Calibri" pitchFamily="34" charset="0"/>
            </a:endParaRPr>
          </a:p>
        </p:txBody>
      </p:sp>
      <p:grpSp>
        <p:nvGrpSpPr>
          <p:cNvPr id="15" name="Group 13"/>
          <p:cNvGrpSpPr>
            <a:grpSpLocks/>
          </p:cNvGrpSpPr>
          <p:nvPr userDrawn="1"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6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8" name="Date Placeholder 3"/>
          <p:cNvSpPr txBox="1">
            <a:spLocks/>
          </p:cNvSpPr>
          <p:nvPr userDrawn="1"/>
        </p:nvSpPr>
        <p:spPr>
          <a:xfrm>
            <a:off x="228600" y="6492875"/>
            <a:ext cx="2133600" cy="365125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B7BAF55-BD61-4099-A072-7F84C7CD7393}" type="datetimeFigureOut">
              <a:rPr lang="en-US" smtClean="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1/18/2015</a:t>
            </a:fld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152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0B8956-AC03-41DB-B31F-251FBD3D6262}" type="datetimeFigureOut">
              <a:rPr lang="en-US"/>
              <a:pPr>
                <a:defRPr/>
              </a:pPr>
              <a:t>1/18/2015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8A550-1674-47E3-B485-CD756B06D18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6477000"/>
            <a:ext cx="10668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D70C501C-6D49-4D1F-92FA-180A5D803BB0}" type="slidenum">
              <a:rPr lang="en-US" altLang="fr-FR" sz="1200" b="1" smtClean="0">
                <a:solidFill>
                  <a:srgbClr val="009644"/>
                </a:solidFill>
                <a:latin typeface="Calibri" pitchFamily="34" charset="0"/>
              </a:rPr>
              <a:pPr algn="r" eaLnBrk="1" hangingPunct="1">
                <a:defRPr/>
              </a:pPr>
              <a:t>‹N°›</a:t>
            </a:fld>
            <a:endParaRPr lang="en-US" altLang="fr-FR" sz="1200" b="1" smtClean="0">
              <a:solidFill>
                <a:srgbClr val="009644"/>
              </a:solidFill>
              <a:latin typeface="Calibri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8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9" name="Rectangle 8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aphicFrame>
        <p:nvGraphicFramePr>
          <p:cNvPr id="11" name="Object 1025"/>
          <p:cNvGraphicFramePr>
            <a:graphicFrameLocks noChangeAspect="1"/>
          </p:cNvGraphicFramePr>
          <p:nvPr/>
        </p:nvGraphicFramePr>
        <p:xfrm>
          <a:off x="152400" y="533400"/>
          <a:ext cx="609600" cy="620713"/>
        </p:xfrm>
        <a:graphic>
          <a:graphicData uri="http://schemas.openxmlformats.org/presentationml/2006/ole">
            <p:oleObj spid="_x0000_s40962" r:id="rId4" imgW="2580952" imgH="2600000" progId="">
              <p:embed/>
            </p:oleObj>
          </a:graphicData>
        </a:graphic>
      </p:graphicFrame>
      <p:sp>
        <p:nvSpPr>
          <p:cNvPr id="12" name="Rectangle 6"/>
          <p:cNvSpPr/>
          <p:nvPr userDrawn="1"/>
        </p:nvSpPr>
        <p:spPr>
          <a:xfrm>
            <a:off x="1219200" y="6477000"/>
            <a:ext cx="75438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fr-FR" altLang="fr-FR" sz="1400" dirty="0">
                <a:solidFill>
                  <a:srgbClr val="009644"/>
                </a:solidFill>
              </a:rPr>
              <a:t>Défis des CNT: harmonisation des méthodes et adoption des normes internationales</a:t>
            </a:r>
            <a:endParaRPr lang="fr-FR" sz="1400" dirty="0">
              <a:solidFill>
                <a:srgbClr val="009644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CFB38803-5C9F-4146-B25C-BDF116D44334}" type="slidenum">
              <a:rPr lang="en-US" altLang="fr-FR" sz="1200" b="1" smtClean="0">
                <a:solidFill>
                  <a:srgbClr val="009644"/>
                </a:solidFill>
                <a:latin typeface="Calibri" pitchFamily="34" charset="0"/>
              </a:rPr>
              <a:pPr algn="r" eaLnBrk="1" hangingPunct="1">
                <a:defRPr/>
              </a:pPr>
              <a:t>‹N°›</a:t>
            </a:fld>
            <a:endParaRPr lang="en-US" altLang="fr-FR" sz="1200" b="1" smtClean="0">
              <a:solidFill>
                <a:srgbClr val="009644"/>
              </a:solidFill>
              <a:latin typeface="Calibri" pitchFamily="34" charset="0"/>
            </a:endParaRPr>
          </a:p>
        </p:txBody>
      </p:sp>
      <p:grpSp>
        <p:nvGrpSpPr>
          <p:cNvPr id="14" name="Group 15"/>
          <p:cNvGrpSpPr>
            <a:grpSpLocks/>
          </p:cNvGrpSpPr>
          <p:nvPr userDrawn="1"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15" name="Rectangle 12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rgbClr val="C00000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6" name="Rectangle 13"/>
            <p:cNvSpPr/>
            <p:nvPr/>
          </p:nvSpPr>
          <p:spPr>
            <a:xfrm>
              <a:off x="6705600" y="152400"/>
              <a:ext cx="2057400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7" name="Date Placeholder 3"/>
          <p:cNvSpPr txBox="1">
            <a:spLocks/>
          </p:cNvSpPr>
          <p:nvPr userDrawn="1"/>
        </p:nvSpPr>
        <p:spPr>
          <a:xfrm>
            <a:off x="304800" y="6492875"/>
            <a:ext cx="2133600" cy="365125"/>
          </a:xfrm>
          <a:prstGeom prst="rect">
            <a:avLst/>
          </a:prstGeom>
        </p:spPr>
        <p:txBody>
          <a:bodyPr anchor="ctr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B7BAF55-BD61-4099-A072-7F84C7CD7393}" type="datetimeFigureOut">
              <a:rPr lang="en-US" smtClean="0">
                <a:latin typeface="+mn-lt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1/19/2015</a:t>
            </a:fld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18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D3868-C26B-42BB-B838-DA2B25414B88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39ADD5C-79F3-4F97-A23A-1FDD79F1BE1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F0A112-45D6-49A6-902F-318D1A61F84E}" type="slidenum">
              <a:rPr lang="en-US" altLang="fr-FR" smtClean="0"/>
              <a:pPr/>
              <a:t>1</a:t>
            </a:fld>
            <a:endParaRPr lang="en-US" altLang="fr-FR" smtClean="0"/>
          </a:p>
        </p:txBody>
      </p:sp>
      <p:sp>
        <p:nvSpPr>
          <p:cNvPr id="8195" name="Subtitle 2"/>
          <p:cNvSpPr>
            <a:spLocks noGrp="1"/>
          </p:cNvSpPr>
          <p:nvPr>
            <p:ph type="subTitle" idx="4294967295"/>
          </p:nvPr>
        </p:nvSpPr>
        <p:spPr>
          <a:xfrm>
            <a:off x="914400" y="2057400"/>
            <a:ext cx="7010400" cy="1143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smtClean="0">
                <a:solidFill>
                  <a:srgbClr val="009644"/>
                </a:solidFill>
                <a:latin typeface="Calibri" pitchFamily="34" charset="0"/>
              </a:rPr>
              <a:t>Défis des comptes nationaux trimestriels : harmonisation des méthodes de travail et adoption des normes internationales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276600" y="1828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24200" y="33528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5" y="5353050"/>
            <a:ext cx="142875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Subtitle 2"/>
          <p:cNvSpPr txBox="1">
            <a:spLocks/>
          </p:cNvSpPr>
          <p:nvPr/>
        </p:nvSpPr>
        <p:spPr bwMode="auto">
          <a:xfrm>
            <a:off x="2819400" y="1219200"/>
            <a:ext cx="3429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>
                <a:latin typeface="Calibri" pitchFamily="34" charset="0"/>
              </a:rPr>
              <a:t>SÉMINAIRE </a:t>
            </a:r>
          </a:p>
          <a:p>
            <a:pPr algn="ctr"/>
            <a:endParaRPr lang="fr-FR" altLang="fr-FR" sz="1600" b="1">
              <a:latin typeface="Calibri" pitchFamily="34" charset="0"/>
            </a:endParaRPr>
          </a:p>
          <a:p>
            <a:pPr algn="ctr"/>
            <a:endParaRPr lang="fr-FR" altLang="fr-FR" sz="1100" b="1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fr-CA" altLang="fr-FR" sz="2000" b="1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fr-CA" altLang="fr-FR" sz="2000" b="1">
                <a:solidFill>
                  <a:srgbClr val="00B050"/>
                </a:solidFill>
                <a:latin typeface="Tahoma" pitchFamily="34" charset="0"/>
                <a:cs typeface="Tahoma" pitchFamily="34" charset="0"/>
              </a:rPr>
            </a:br>
            <a:endParaRPr lang="fr-ML" altLang="fr-FR" sz="1400" b="1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3" name="Titre 11"/>
          <p:cNvSpPr txBox="1">
            <a:spLocks/>
          </p:cNvSpPr>
          <p:nvPr/>
        </p:nvSpPr>
        <p:spPr>
          <a:xfrm>
            <a:off x="142875" y="381000"/>
            <a:ext cx="90011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AFRITAC de l’Ouest (AFW)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600" b="1" dirty="0">
                <a:solidFill>
                  <a:srgbClr val="009644"/>
                </a:solidFill>
                <a:latin typeface="+mn-lt"/>
                <a:cs typeface="+mn-cs"/>
              </a:rPr>
              <a:t>Abidjan – Côte d’Ivoire</a:t>
            </a:r>
            <a:endParaRPr lang="en-US" sz="9600" b="1" dirty="0">
              <a:solidFill>
                <a:srgbClr val="009644"/>
              </a:solidFill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6228184" y="4941168"/>
            <a:ext cx="254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dirty="0">
                <a:latin typeface="Calibri" pitchFamily="34" charset="0"/>
              </a:rPr>
              <a:t>Par : </a:t>
            </a:r>
            <a:r>
              <a:rPr lang="fr-FR" altLang="fr-FR" dirty="0" err="1" smtClean="0">
                <a:latin typeface="Calibri" pitchFamily="34" charset="0"/>
              </a:rPr>
              <a:t>Essessinou</a:t>
            </a:r>
            <a:r>
              <a:rPr lang="fr-FR" altLang="fr-FR" dirty="0" smtClean="0">
                <a:latin typeface="Calibri" pitchFamily="34" charset="0"/>
              </a:rPr>
              <a:t> A. Raïmi</a:t>
            </a:r>
          </a:p>
          <a:p>
            <a:r>
              <a:rPr lang="fr-FR" altLang="fr-FR" dirty="0" smtClean="0">
                <a:latin typeface="Calibri" pitchFamily="34" charset="0"/>
              </a:rPr>
              <a:t>         </a:t>
            </a:r>
            <a:r>
              <a:rPr lang="fr-FR" altLang="fr-FR" dirty="0" err="1" smtClean="0">
                <a:latin typeface="Calibri" pitchFamily="34" charset="0"/>
              </a:rPr>
              <a:t>Sessede</a:t>
            </a:r>
            <a:r>
              <a:rPr lang="fr-FR" altLang="fr-FR" dirty="0" smtClean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Charles</a:t>
            </a:r>
            <a:endParaRPr lang="fr-FR" altLang="fr-FR" dirty="0">
              <a:latin typeface="Calibri" pitchFamily="34" charset="0"/>
            </a:endParaRPr>
          </a:p>
        </p:txBody>
      </p:sp>
      <p:sp>
        <p:nvSpPr>
          <p:cNvPr id="8202" name="Rectangle 14"/>
          <p:cNvSpPr>
            <a:spLocks noChangeArrowheads="1"/>
          </p:cNvSpPr>
          <p:nvPr/>
        </p:nvSpPr>
        <p:spPr bwMode="auto">
          <a:xfrm>
            <a:off x="228600" y="5943600"/>
            <a:ext cx="320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Bamako, MALI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8203" name="Rectangle 15"/>
          <p:cNvSpPr>
            <a:spLocks noChangeArrowheads="1"/>
          </p:cNvSpPr>
          <p:nvPr/>
        </p:nvSpPr>
        <p:spPr bwMode="auto">
          <a:xfrm>
            <a:off x="6946900" y="6096000"/>
            <a:ext cx="20716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19—23 janvier 2014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1" y="4267200"/>
            <a:ext cx="9121775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</a:rPr>
              <a:t>Dispositif d’élaboration des CNT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8205" name="Subtitle 2"/>
          <p:cNvSpPr txBox="1">
            <a:spLocks/>
          </p:cNvSpPr>
          <p:nvPr/>
        </p:nvSpPr>
        <p:spPr bwMode="auto">
          <a:xfrm>
            <a:off x="304800" y="3581400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fr-FR" altLang="fr-FR" sz="2400" b="1" dirty="0"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latin typeface="Calibri" pitchFamily="34" charset="0"/>
              </a:rPr>
              <a:t>du Bénin</a:t>
            </a:r>
            <a:endParaRPr lang="fr-FR" altLang="fr-FR" sz="1600" b="1" dirty="0"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5. Comite des CNT (actuel ou en perspective)</a:t>
            </a:r>
            <a:endParaRPr lang="en-US" altLang="fr-FR">
              <a:latin typeface="Calibri" pitchFamily="34" charset="0"/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827088" y="1196975"/>
            <a:ext cx="7010400" cy="430887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Texte de création disponible</a:t>
            </a:r>
            <a:r>
              <a:rPr lang="fr-FR" altLang="fr-FR" dirty="0" smtClean="0">
                <a:latin typeface="Calibri" pitchFamily="34" charset="0"/>
              </a:rPr>
              <a:t>: </a:t>
            </a:r>
            <a:r>
              <a:rPr lang="fr-FR" altLang="fr-FR" b="1" dirty="0" smtClean="0">
                <a:latin typeface="Calibri" pitchFamily="34" charset="0"/>
              </a:rPr>
              <a:t>En perspective (Il sera mis en place un comité technique au sein du Comité PIB-TOFE )</a:t>
            </a:r>
            <a:endParaRPr lang="fr-FR" altLang="fr-FR" b="1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Liste des administrations représentées</a:t>
            </a:r>
            <a:r>
              <a:rPr lang="fr-FR" altLang="fr-FR" dirty="0" smtClean="0">
                <a:latin typeface="Calibri" pitchFamily="34" charset="0"/>
              </a:rPr>
              <a:t>:</a:t>
            </a:r>
            <a:endParaRPr lang="fr-FR" altLang="fr-FR" b="1" dirty="0" smtClean="0">
              <a:latin typeface="Calibri" pitchFamily="34" charset="0"/>
            </a:endParaRPr>
          </a:p>
          <a:p>
            <a:pPr>
              <a:spcAft>
                <a:spcPts val="0"/>
              </a:spcAft>
            </a:pPr>
            <a:r>
              <a:rPr lang="fr-FR" altLang="fr-FR" b="1" dirty="0" smtClean="0">
                <a:latin typeface="Calibri" pitchFamily="34" charset="0"/>
              </a:rPr>
              <a:t>      - INSAE, </a:t>
            </a:r>
          </a:p>
          <a:p>
            <a:pPr>
              <a:spcAft>
                <a:spcPts val="0"/>
              </a:spcAft>
            </a:pPr>
            <a:r>
              <a:rPr lang="fr-FR" altLang="fr-FR" b="1" dirty="0" smtClean="0">
                <a:latin typeface="Calibri" pitchFamily="34" charset="0"/>
              </a:rPr>
              <a:t>      - CSPEF, </a:t>
            </a:r>
          </a:p>
          <a:p>
            <a:pPr>
              <a:spcAft>
                <a:spcPts val="0"/>
              </a:spcAft>
            </a:pPr>
            <a:r>
              <a:rPr lang="fr-FR" altLang="fr-FR" b="1" dirty="0" smtClean="0">
                <a:latin typeface="Calibri" pitchFamily="34" charset="0"/>
              </a:rPr>
              <a:t>      - DGAE, </a:t>
            </a:r>
          </a:p>
          <a:p>
            <a:pPr>
              <a:spcAft>
                <a:spcPts val="0"/>
              </a:spcAft>
            </a:pPr>
            <a:r>
              <a:rPr lang="fr-FR" altLang="fr-FR" b="1" dirty="0" smtClean="0">
                <a:latin typeface="Calibri" pitchFamily="34" charset="0"/>
              </a:rPr>
              <a:t>      - BCEAO,…</a:t>
            </a:r>
          </a:p>
          <a:p>
            <a:pPr>
              <a:spcAft>
                <a:spcPts val="0"/>
              </a:spcAft>
            </a:pPr>
            <a:endParaRPr lang="fr-FR" altLang="fr-FR" b="1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Fréquence des rencontres</a:t>
            </a:r>
            <a:r>
              <a:rPr lang="fr-FR" altLang="fr-FR" dirty="0" smtClean="0">
                <a:latin typeface="Calibri" pitchFamily="34" charset="0"/>
              </a:rPr>
              <a:t>: </a:t>
            </a:r>
            <a:r>
              <a:rPr lang="fr-FR" altLang="fr-FR" b="1" dirty="0" smtClean="0">
                <a:latin typeface="Calibri" pitchFamily="34" charset="0"/>
              </a:rPr>
              <a:t>Trimestriellement</a:t>
            </a:r>
            <a:endParaRPr lang="fr-FR" altLang="fr-FR" b="1" dirty="0">
              <a:latin typeface="Calibri" pitchFamily="34" charset="0"/>
            </a:endParaRP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Thèmes (potentiels) inscrits à l’ordre du jour</a:t>
            </a:r>
            <a:r>
              <a:rPr lang="fr-FR" altLang="fr-FR" dirty="0" smtClean="0">
                <a:latin typeface="Calibri" pitchFamily="34" charset="0"/>
              </a:rPr>
              <a:t>: </a:t>
            </a:r>
          </a:p>
          <a:p>
            <a:pPr>
              <a:spcAft>
                <a:spcPts val="0"/>
              </a:spcAft>
            </a:pPr>
            <a:r>
              <a:rPr lang="fr-FR" altLang="fr-FR" b="1" dirty="0" smtClean="0">
                <a:latin typeface="Calibri" pitchFamily="34" charset="0"/>
              </a:rPr>
              <a:t>      -   Situation de la </a:t>
            </a:r>
            <a:r>
              <a:rPr lang="fr-FR" altLang="fr-FR" b="1" dirty="0" smtClean="0">
                <a:latin typeface="Calibri" pitchFamily="34" charset="0"/>
              </a:rPr>
              <a:t>conjoncture</a:t>
            </a:r>
            <a:r>
              <a:rPr lang="fr-FR" altLang="fr-FR" b="1" dirty="0" smtClean="0">
                <a:latin typeface="Calibri" pitchFamily="34" charset="0"/>
              </a:rPr>
              <a:t>; </a:t>
            </a:r>
          </a:p>
          <a:p>
            <a:pPr>
              <a:spcAft>
                <a:spcPts val="0"/>
              </a:spcAft>
            </a:pPr>
            <a:r>
              <a:rPr lang="fr-FR" altLang="fr-FR" b="1" dirty="0" smtClean="0">
                <a:latin typeface="Calibri" pitchFamily="34" charset="0"/>
              </a:rPr>
              <a:t>       -  Situation des </a:t>
            </a:r>
            <a:r>
              <a:rPr lang="fr-FR" altLang="fr-FR" b="1" dirty="0" smtClean="0">
                <a:latin typeface="Calibri" pitchFamily="34" charset="0"/>
              </a:rPr>
              <a:t>Finances </a:t>
            </a:r>
            <a:r>
              <a:rPr lang="fr-FR" altLang="fr-FR" b="1" dirty="0" smtClean="0">
                <a:latin typeface="Calibri" pitchFamily="34" charset="0"/>
              </a:rPr>
              <a:t>publiques; </a:t>
            </a:r>
          </a:p>
          <a:p>
            <a:pPr>
              <a:spcAft>
                <a:spcPts val="0"/>
              </a:spcAft>
            </a:pPr>
            <a:r>
              <a:rPr lang="fr-FR" altLang="fr-FR" b="1" dirty="0" smtClean="0">
                <a:latin typeface="Calibri" pitchFamily="34" charset="0"/>
              </a:rPr>
              <a:t>       -  </a:t>
            </a:r>
            <a:r>
              <a:rPr lang="fr-FR" altLang="fr-FR" b="1" dirty="0" smtClean="0">
                <a:latin typeface="Calibri" pitchFamily="34" charset="0"/>
              </a:rPr>
              <a:t>Situation du secteur réel.</a:t>
            </a:r>
            <a:endParaRPr lang="en-US" altLang="fr-FR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6. Moyens financiers </a:t>
            </a:r>
            <a:r>
              <a:rPr lang="fr-FR" altLang="fr-FR" sz="1100">
                <a:latin typeface="Calibri" pitchFamily="34" charset="0"/>
              </a:rPr>
              <a:t>(millions de F CFA)</a:t>
            </a:r>
            <a:endParaRPr lang="en-US" altLang="fr-FR" sz="1100">
              <a:latin typeface="Calibri" pitchFamily="34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55576" y="1333923"/>
          <a:ext cx="7920880" cy="4830999"/>
        </p:xfrm>
        <a:graphic>
          <a:graphicData uri="http://schemas.openxmlformats.org/drawingml/2006/table">
            <a:tbl>
              <a:tblPr/>
              <a:tblGrid>
                <a:gridCol w="2119127"/>
                <a:gridCol w="1046642"/>
                <a:gridCol w="1033720"/>
                <a:gridCol w="1124170"/>
                <a:gridCol w="1124170"/>
                <a:gridCol w="1473051"/>
              </a:tblGrid>
              <a:tr h="187282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r-FR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3500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Disponibles</a:t>
                      </a:r>
                    </a:p>
                  </a:txBody>
                  <a:tcPr marL="7056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Souhaités</a:t>
                      </a:r>
                    </a:p>
                  </a:txBody>
                  <a:tcPr marL="7056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Commentaires</a:t>
                      </a:r>
                    </a:p>
                  </a:txBody>
                  <a:tcPr marL="7056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36605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Etat</a:t>
                      </a:r>
                    </a:p>
                  </a:txBody>
                  <a:tcPr marL="7056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Autres bailleurs</a:t>
                      </a:r>
                    </a:p>
                  </a:txBody>
                  <a:tcPr marL="7056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Etat</a:t>
                      </a:r>
                    </a:p>
                  </a:txBody>
                  <a:tcPr marL="7056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Autres bailleurs</a:t>
                      </a:r>
                    </a:p>
                  </a:txBody>
                  <a:tcPr marL="7056" marR="7056" marT="705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44821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Budget disponible pour la collecte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8 000 000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28 600 000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23 000 000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34 000 000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Principaux bailleurs: GIZ, BM (en perspective)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544821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Budget disponible pour le comite de pilotage des CNT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14 400 000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 personnes x 60000 F CFA x 12 mois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5642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Budget disponible pour le comite technique des CNT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6 000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000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 personnes x 50000 F CFA x 12 mois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282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Salaire  annuel moyen par cadre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2 500 000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3 600 000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 Cadres de l'Institut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425642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Primes annuelles moyennes versés par cadre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500 000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800 000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 Cadres de l'Institut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1488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Voyages d’études (nombre de participants et budget)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30 000 </a:t>
                      </a:r>
                      <a:r>
                        <a:rPr lang="fr-FR" sz="12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000</a:t>
                      </a:r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 personnes x 3 x 3000000 FCFA (dont un voyage hors Afrique)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766154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Organisation de séminaire/atelier (nombre de séminaires et budget total)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13 500 000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Atelier de validation: 30 personnes (comité CNT) x 2 ateliers  de 5 jours x 45000 FCFA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9990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Organisation des retraites (nombre de retraites et budget total)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13 500 000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personnes x 4 ateliers  de 5 jours x 45000 FCFA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FE9"/>
                    </a:solidFill>
                  </a:tcPr>
                </a:tc>
              </a:tr>
              <a:tr h="187282">
                <a:tc>
                  <a:txBody>
                    <a:bodyPr/>
                    <a:lstStyle/>
                    <a:p>
                      <a:pPr algn="l" rtl="0" fontAlgn="t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38 000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000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28 600 000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114 400 000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64 000 </a:t>
                      </a:r>
                      <a:r>
                        <a:rPr lang="fr-FR" sz="1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000</a:t>
                      </a:r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056" marR="7056" marT="705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646113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fr-FR" altLang="fr-FR" dirty="0">
                <a:latin typeface="Calibri" pitchFamily="34" charset="0"/>
              </a:rPr>
              <a:t>7. Différentes phases d’élaboration des comptes nationaux</a:t>
            </a:r>
          </a:p>
          <a:p>
            <a:pPr algn="ctr">
              <a:defRPr/>
            </a:pPr>
            <a:r>
              <a:rPr lang="fr-FR" altLang="fr-FR" dirty="0"/>
              <a:t> </a:t>
            </a:r>
            <a:r>
              <a:rPr lang="fr-FR" altLang="fr-FR" sz="1050" dirty="0"/>
              <a:t>(présentation synthétique en 1 diapositive)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16387" name="Text Box 39"/>
          <p:cNvSpPr txBox="1">
            <a:spLocks noChangeArrowheads="1"/>
          </p:cNvSpPr>
          <p:nvPr/>
        </p:nvSpPr>
        <p:spPr bwMode="auto">
          <a:xfrm>
            <a:off x="1066800" y="17526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6388" name="Rectangle 41"/>
          <p:cNvSpPr>
            <a:spLocks noChangeArrowheads="1"/>
          </p:cNvSpPr>
          <p:nvPr/>
        </p:nvSpPr>
        <p:spPr bwMode="auto">
          <a:xfrm>
            <a:off x="1066800" y="28956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 sz="2400" b="1"/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755650" y="1484313"/>
          <a:ext cx="7848600" cy="4578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4501"/>
                <a:gridCol w="1944099"/>
              </a:tblGrid>
              <a:tr h="701246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PHASE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solidFill>
                            <a:schemeClr val="tx1"/>
                          </a:solidFill>
                        </a:rPr>
                        <a:t>Durée moyenne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Collecte de données sur</a:t>
                      </a:r>
                      <a:r>
                        <a:rPr lang="fr-FR" sz="1800" baseline="0" dirty="0" smtClean="0"/>
                        <a:t> les indicateurs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mois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Traitement et analyse de la cohérence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semaine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Analyse des corrélations avec les CNA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semaine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Elaboration des CNT avec les</a:t>
                      </a:r>
                      <a:r>
                        <a:rPr lang="fr-FR" sz="1800" baseline="0" dirty="0" smtClean="0"/>
                        <a:t> programmes batch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1 semaine</a:t>
                      </a:r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</a:tr>
              <a:tr h="640268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</a:tr>
              <a:tr h="640188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</a:tr>
              <a:tr h="370950"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1434" marR="91434" marT="45734" marB="4573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8. Qualité des CNT</a:t>
            </a:r>
            <a:endParaRPr lang="en-US" altLang="fr-FR">
              <a:latin typeface="Calibri" pitchFamily="34" charset="0"/>
            </a:endParaRPr>
          </a:p>
        </p:txBody>
      </p:sp>
      <p:sp>
        <p:nvSpPr>
          <p:cNvPr id="17411" name="Text Box 39"/>
          <p:cNvSpPr txBox="1">
            <a:spLocks noChangeArrowheads="1"/>
          </p:cNvSpPr>
          <p:nvPr/>
        </p:nvSpPr>
        <p:spPr bwMode="auto">
          <a:xfrm>
            <a:off x="1066800" y="17526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7412" name="Rectangle 41"/>
          <p:cNvSpPr>
            <a:spLocks noChangeArrowheads="1"/>
          </p:cNvSpPr>
          <p:nvPr/>
        </p:nvSpPr>
        <p:spPr bwMode="auto">
          <a:xfrm>
            <a:off x="1066800" y="28956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 sz="2400" b="1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7624" y="1988840"/>
          <a:ext cx="6720407" cy="2816245"/>
        </p:xfrm>
        <a:graphic>
          <a:graphicData uri="http://schemas.openxmlformats.org/drawingml/2006/table">
            <a:tbl>
              <a:tblPr/>
              <a:tblGrid>
                <a:gridCol w="1940699"/>
                <a:gridCol w="1593236"/>
                <a:gridCol w="1593236"/>
                <a:gridCol w="1593236"/>
              </a:tblGrid>
              <a:tr h="366861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dans la VA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Ecart absolu moyen du taux de croissance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66861"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un an (disponibilité du compte provisoire)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après deux ans (disponibilité du compte définitif)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7452" name="Rectangle 5"/>
          <p:cNvSpPr>
            <a:spLocks noChangeArrowheads="1"/>
          </p:cNvSpPr>
          <p:nvPr/>
        </p:nvSpPr>
        <p:spPr bwMode="auto">
          <a:xfrm>
            <a:off x="946150" y="1042988"/>
            <a:ext cx="70104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8.1 Qualité des révisions</a:t>
            </a:r>
            <a:endParaRPr lang="en-US" altLang="fr-FR">
              <a:latin typeface="Calibri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331640" y="155679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Aucune révision n’est encore faite: Début de l’élaboration des CNT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8. Qualité des CNT</a:t>
            </a:r>
            <a:endParaRPr lang="en-US" altLang="fr-FR">
              <a:latin typeface="Calibri" pitchFamily="34" charset="0"/>
            </a:endParaRPr>
          </a:p>
        </p:txBody>
      </p:sp>
      <p:sp>
        <p:nvSpPr>
          <p:cNvPr id="18435" name="Text Box 39"/>
          <p:cNvSpPr txBox="1">
            <a:spLocks noChangeArrowheads="1"/>
          </p:cNvSpPr>
          <p:nvPr/>
        </p:nvSpPr>
        <p:spPr bwMode="auto">
          <a:xfrm>
            <a:off x="1066800" y="17526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8436" name="Rectangle 41"/>
          <p:cNvSpPr>
            <a:spLocks noChangeArrowheads="1"/>
          </p:cNvSpPr>
          <p:nvPr/>
        </p:nvSpPr>
        <p:spPr bwMode="auto">
          <a:xfrm>
            <a:off x="1066800" y="28956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 sz="2400" b="1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7450" y="1549400"/>
          <a:ext cx="6192688" cy="2937551"/>
        </p:xfrm>
        <a:graphic>
          <a:graphicData uri="http://schemas.openxmlformats.org/drawingml/2006/table">
            <a:tbl>
              <a:tblPr/>
              <a:tblGrid>
                <a:gridCol w="3400782"/>
                <a:gridCol w="2791906"/>
              </a:tblGrid>
              <a:tr h="7337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dirty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recommandations au niveau institutionnel  (mise en place comite CNT)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r>
                        <a:rPr kumimoji="0" lang="en-US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</a:t>
                      </a:r>
                      <a:r>
                        <a:rPr kumimoji="0" lang="fr-FR" altLang="fr-F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Recommandations au niveau organisationnel </a:t>
                      </a:r>
                      <a:endParaRPr kumimoji="0" lang="en-US" altLang="fr-F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des sources et indicateurs préconisés par AFRISTAT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Contrôle de qualité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Respect des étapes de l’opérationnalisation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8460" name="Rectangle 5"/>
          <p:cNvSpPr>
            <a:spLocks noChangeArrowheads="1"/>
          </p:cNvSpPr>
          <p:nvPr/>
        </p:nvSpPr>
        <p:spPr bwMode="auto">
          <a:xfrm>
            <a:off x="946150" y="1042988"/>
            <a:ext cx="70104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8.2 Conformité au manuel d’AFRISTAT</a:t>
            </a:r>
            <a:endParaRPr lang="en-US" alt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8. Qualité des CNT</a:t>
            </a:r>
            <a:endParaRPr lang="en-US" altLang="fr-FR">
              <a:latin typeface="Calibri" pitchFamily="34" charset="0"/>
            </a:endParaRPr>
          </a:p>
        </p:txBody>
      </p:sp>
      <p:sp>
        <p:nvSpPr>
          <p:cNvPr id="19459" name="Text Box 39"/>
          <p:cNvSpPr txBox="1">
            <a:spLocks noChangeArrowheads="1"/>
          </p:cNvSpPr>
          <p:nvPr/>
        </p:nvSpPr>
        <p:spPr bwMode="auto">
          <a:xfrm>
            <a:off x="1066800" y="17526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19460" name="Rectangle 41"/>
          <p:cNvSpPr>
            <a:spLocks noChangeArrowheads="1"/>
          </p:cNvSpPr>
          <p:nvPr/>
        </p:nvSpPr>
        <p:spPr bwMode="auto">
          <a:xfrm>
            <a:off x="1066800" y="28956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 sz="2400" b="1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87450" y="1485900"/>
          <a:ext cx="6192688" cy="4656863"/>
        </p:xfrm>
        <a:graphic>
          <a:graphicData uri="http://schemas.openxmlformats.org/drawingml/2006/table">
            <a:tbl>
              <a:tblPr/>
              <a:tblGrid>
                <a:gridCol w="4032448"/>
                <a:gridCol w="2160240"/>
              </a:tblGrid>
              <a:tr h="693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Rubrique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% de conformit</a:t>
                      </a:r>
                      <a:r>
                        <a:rPr lang="fr-FR" altLang="fr-FR" sz="1200" b="1" noProof="0" smtClean="0">
                          <a:latin typeface="Calibri" pitchFamily="34" charset="0"/>
                        </a:rPr>
                        <a:t>é</a:t>
                      </a:r>
                      <a:endParaRPr kumimoji="0" lang="fr-FR" altLang="fr-FR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Couverture des champs des CNT (volume/courant, PIB optique production/d</a:t>
                      </a:r>
                      <a:r>
                        <a:rPr lang="fr-FR" altLang="fr-FR" sz="1200" noProof="0" dirty="0" smtClean="0">
                          <a:latin typeface="Calibri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pense)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32169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Calcul de la production et des consommations intermédiaires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8132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Publication des CNT bruts et CJO-CVS et des estimations de la composante tendance-cycle.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59303">
                <a:tc>
                  <a:txBody>
                    <a:bodyPr/>
                    <a:lstStyle/>
                    <a:p>
                      <a:r>
                        <a:rPr kumimoji="0" lang="fr-FR" altLang="fr-FR" sz="12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Respect des délais de publication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05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Gouvernance (diffusion de la méthodologie, autonomie de l’INS, politique de confidentialité, politique de révision)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0774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Mise en place d’un système de traitement (Base de données pour la saisie, programmes de traitements, base de données pour les résultats, programme de tabulation)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96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des marges par les taux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Calcul du SIFIM par déflation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1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Elaboration des CNT aux prix chainé</a:t>
                      </a:r>
                      <a:r>
                        <a:rPr lang="fr-FR" altLang="fr-FR" sz="1200" dirty="0" smtClean="0">
                          <a:latin typeface="Calibri" pitchFamily="34" charset="0"/>
                        </a:rPr>
                        <a:t>s</a:t>
                      </a: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19499" name="Rectangle 5"/>
          <p:cNvSpPr>
            <a:spLocks noChangeArrowheads="1"/>
          </p:cNvSpPr>
          <p:nvPr/>
        </p:nvSpPr>
        <p:spPr bwMode="auto">
          <a:xfrm>
            <a:off x="946150" y="1042988"/>
            <a:ext cx="70104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8.2 Conformité aux standards du FMI</a:t>
            </a:r>
            <a:endParaRPr lang="en-US" altLang="fr-FR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8. Perspectives (actions prévues pour l’amélioration …)</a:t>
            </a:r>
            <a:endParaRPr lang="en-US" altLang="fr-FR">
              <a:latin typeface="Calibri" pitchFamily="34" charset="0"/>
            </a:endParaRPr>
          </a:p>
        </p:txBody>
      </p:sp>
      <p:sp>
        <p:nvSpPr>
          <p:cNvPr id="20483" name="Text Box 39"/>
          <p:cNvSpPr txBox="1">
            <a:spLocks noChangeArrowheads="1"/>
          </p:cNvSpPr>
          <p:nvPr/>
        </p:nvSpPr>
        <p:spPr bwMode="auto">
          <a:xfrm>
            <a:off x="1066800" y="1752600"/>
            <a:ext cx="586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/>
          </a:p>
        </p:txBody>
      </p:sp>
      <p:sp>
        <p:nvSpPr>
          <p:cNvPr id="20484" name="Rectangle 41"/>
          <p:cNvSpPr>
            <a:spLocks noChangeArrowheads="1"/>
          </p:cNvSpPr>
          <p:nvPr/>
        </p:nvSpPr>
        <p:spPr bwMode="auto">
          <a:xfrm>
            <a:off x="1066800" y="28956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fr-FR" sz="2400" b="1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899592" y="1052737"/>
            <a:ext cx="7010400" cy="53553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b="1" dirty="0">
                <a:latin typeface="Calibri" pitchFamily="34" charset="0"/>
              </a:rPr>
              <a:t>du cadre institutionnel (Equipe dédiée, comite CNT, etc</a:t>
            </a:r>
            <a:r>
              <a:rPr lang="fr-FR" altLang="fr-FR" b="1" dirty="0" smtClean="0">
                <a:latin typeface="Calibri" pitchFamily="34" charset="0"/>
              </a:rPr>
              <a:t>.)</a:t>
            </a:r>
            <a:r>
              <a:rPr lang="fr-FR" altLang="fr-FR" dirty="0" smtClean="0">
                <a:latin typeface="Calibri" pitchFamily="34" charset="0"/>
              </a:rPr>
              <a:t>: </a:t>
            </a:r>
          </a:p>
          <a:p>
            <a:r>
              <a:rPr lang="fr-FR" altLang="fr-FR" dirty="0" smtClean="0">
                <a:latin typeface="Calibri" pitchFamily="34" charset="0"/>
              </a:rPr>
              <a:t>            Renforcement de l’équipe </a:t>
            </a:r>
            <a:r>
              <a:rPr lang="fr-FR" altLang="fr-FR" dirty="0" smtClean="0">
                <a:latin typeface="Calibri" pitchFamily="34" charset="0"/>
              </a:rPr>
              <a:t>CNT à </a:t>
            </a:r>
            <a:r>
              <a:rPr lang="fr-FR" altLang="fr-FR" dirty="0" smtClean="0">
                <a:latin typeface="Calibri" pitchFamily="34" charset="0"/>
              </a:rPr>
              <a:t>l’INSAE; </a:t>
            </a:r>
          </a:p>
          <a:p>
            <a:r>
              <a:rPr lang="fr-FR" altLang="fr-FR" dirty="0" smtClean="0">
                <a:latin typeface="Calibri" pitchFamily="34" charset="0"/>
              </a:rPr>
              <a:t>            Mise en place du groupe technique au sein du comité PIB –TOFE</a:t>
            </a:r>
          </a:p>
          <a:p>
            <a:endParaRPr lang="fr-FR" altLang="fr-FR" dirty="0" smtClean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fr-FR" altLang="fr-FR" dirty="0" smtClean="0">
                <a:latin typeface="Calibri" pitchFamily="34" charset="0"/>
              </a:rPr>
              <a:t> </a:t>
            </a:r>
            <a:r>
              <a:rPr lang="fr-FR" altLang="fr-FR" b="1" dirty="0">
                <a:latin typeface="Calibri" pitchFamily="34" charset="0"/>
              </a:rPr>
              <a:t>des CNA (y compris migration vers SCN 2008</a:t>
            </a:r>
            <a:r>
              <a:rPr lang="fr-FR" altLang="fr-FR" b="1" dirty="0" smtClean="0">
                <a:latin typeface="Calibri" pitchFamily="34" charset="0"/>
              </a:rPr>
              <a:t>)</a:t>
            </a:r>
            <a:r>
              <a:rPr lang="fr-FR" altLang="fr-FR" dirty="0" smtClean="0">
                <a:latin typeface="Calibri" pitchFamily="34" charset="0"/>
              </a:rPr>
              <a:t>: </a:t>
            </a:r>
          </a:p>
          <a:p>
            <a:r>
              <a:rPr lang="fr-FR" altLang="fr-FR" dirty="0" smtClean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            Finalisation du rattrapage des CNA</a:t>
            </a:r>
          </a:p>
          <a:p>
            <a:r>
              <a:rPr lang="fr-FR" altLang="fr-FR" dirty="0" smtClean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            Elaboration de la nouvelle année de base suivant le SCN 2008</a:t>
            </a:r>
            <a:endParaRPr lang="fr-FR" altLang="fr-FR" dirty="0" smtClean="0">
              <a:latin typeface="Calibri" pitchFamily="34" charset="0"/>
            </a:endParaRPr>
          </a:p>
          <a:p>
            <a:endParaRPr lang="fr-FR" altLang="fr-FR" sz="12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b="1" dirty="0">
                <a:latin typeface="Calibri" pitchFamily="34" charset="0"/>
              </a:rPr>
              <a:t>des indicateurs</a:t>
            </a:r>
            <a:r>
              <a:rPr lang="fr-FR" altLang="fr-FR" dirty="0" smtClean="0">
                <a:latin typeface="Calibri" pitchFamily="34" charset="0"/>
              </a:rPr>
              <a:t>: Poursuite de la collecte pour amélioration des CNT</a:t>
            </a:r>
          </a:p>
          <a:p>
            <a:endParaRPr lang="fr-FR" altLang="fr-FR" sz="12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fr-FR" altLang="fr-FR" b="1" dirty="0">
                <a:latin typeface="Calibri" pitchFamily="34" charset="0"/>
              </a:rPr>
              <a:t> du champ des comptes</a:t>
            </a:r>
            <a:r>
              <a:rPr lang="fr-FR" altLang="fr-FR" b="1" dirty="0" smtClean="0">
                <a:latin typeface="Calibri" pitchFamily="34" charset="0"/>
              </a:rPr>
              <a:t>: </a:t>
            </a:r>
            <a:r>
              <a:rPr lang="fr-FR" altLang="fr-FR" dirty="0" smtClean="0">
                <a:latin typeface="Calibri" pitchFamily="34" charset="0"/>
              </a:rPr>
              <a:t>Poursuivre les travaux pour couvrir tous les champs conformément aux </a:t>
            </a:r>
            <a:r>
              <a:rPr lang="fr-FR" altLang="fr-FR" dirty="0" smtClean="0">
                <a:latin typeface="Calibri" pitchFamily="34" charset="0"/>
              </a:rPr>
              <a:t>recommandations </a:t>
            </a:r>
            <a:r>
              <a:rPr lang="fr-FR" altLang="fr-FR" dirty="0" smtClean="0">
                <a:latin typeface="Calibri" pitchFamily="34" charset="0"/>
              </a:rPr>
              <a:t>du </a:t>
            </a:r>
            <a:r>
              <a:rPr lang="fr-FR" altLang="fr-FR" dirty="0" smtClean="0">
                <a:latin typeface="Calibri" pitchFamily="34" charset="0"/>
              </a:rPr>
              <a:t>FMI (</a:t>
            </a:r>
            <a:r>
              <a:rPr lang="fr-FR" altLang="fr-FR" b="1" dirty="0" smtClean="0">
                <a:latin typeface="Calibri" pitchFamily="34" charset="0"/>
              </a:rPr>
              <a:t>optique production, optique demande, calcul des déflateurs</a:t>
            </a:r>
            <a:r>
              <a:rPr lang="fr-FR" altLang="fr-FR" dirty="0" smtClean="0">
                <a:latin typeface="Calibri" pitchFamily="34" charset="0"/>
              </a:rPr>
              <a:t>,…).</a:t>
            </a:r>
            <a:endParaRPr lang="fr-FR" altLang="fr-FR" dirty="0" smtClean="0">
              <a:latin typeface="Calibri" pitchFamily="34" charset="0"/>
            </a:endParaRPr>
          </a:p>
          <a:p>
            <a:endParaRPr lang="fr-FR" altLang="fr-FR" sz="12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b="1" dirty="0">
                <a:latin typeface="Calibri" pitchFamily="34" charset="0"/>
              </a:rPr>
              <a:t>de la méthodologie (y compris migration vers le SCN2008</a:t>
            </a:r>
            <a:r>
              <a:rPr lang="fr-FR" altLang="fr-FR" b="1" dirty="0" smtClean="0">
                <a:latin typeface="Calibri" pitchFamily="34" charset="0"/>
              </a:rPr>
              <a:t>): </a:t>
            </a:r>
            <a:r>
              <a:rPr lang="fr-FR" altLang="fr-FR" dirty="0" smtClean="0">
                <a:latin typeface="Calibri" pitchFamily="34" charset="0"/>
              </a:rPr>
              <a:t>affinement avec une large couverture d’indicateurs</a:t>
            </a:r>
          </a:p>
          <a:p>
            <a:endParaRPr lang="fr-FR" altLang="fr-FR" sz="1200" dirty="0">
              <a:latin typeface="Calibri" pitchFamily="34" charset="0"/>
            </a:endParaRPr>
          </a:p>
          <a:p>
            <a:pPr>
              <a:buFontTx/>
              <a:buChar char="-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b="1" dirty="0">
                <a:latin typeface="Calibri" pitchFamily="34" charset="0"/>
              </a:rPr>
              <a:t>des délais de </a:t>
            </a:r>
            <a:r>
              <a:rPr lang="fr-FR" altLang="fr-FR" b="1" dirty="0" smtClean="0">
                <a:latin typeface="Calibri" pitchFamily="34" charset="0"/>
              </a:rPr>
              <a:t>publication: </a:t>
            </a:r>
            <a:r>
              <a:rPr lang="fr-FR" altLang="fr-FR" dirty="0" smtClean="0">
                <a:latin typeface="Calibri" pitchFamily="34" charset="0"/>
              </a:rPr>
              <a:t>La première publication est prévue pour </a:t>
            </a:r>
            <a:r>
              <a:rPr lang="fr-FR" altLang="fr-FR" dirty="0" smtClean="0">
                <a:latin typeface="Calibri" pitchFamily="34" charset="0"/>
              </a:rPr>
              <a:t>décembre 2016</a:t>
            </a:r>
            <a:endParaRPr lang="fr-FR" altLang="fr-FR" dirty="0" smtClean="0">
              <a:latin typeface="Calibri" pitchFamily="34" charset="0"/>
            </a:endParaRPr>
          </a:p>
          <a:p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676400" y="838200"/>
            <a:ext cx="57912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ML" sz="4400" b="1" dirty="0">
                <a:solidFill>
                  <a:srgbClr val="009644"/>
                </a:solidFill>
                <a:latin typeface="+mj-lt"/>
                <a:ea typeface="+mj-ea"/>
                <a:cs typeface="+mj-cs"/>
              </a:rPr>
              <a:t>Merci de votre attention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276600"/>
            <a:ext cx="3606800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3124200" y="2514600"/>
            <a:ext cx="2895600" cy="0"/>
          </a:xfrm>
          <a:prstGeom prst="line">
            <a:avLst/>
          </a:prstGeom>
          <a:ln>
            <a:solidFill>
              <a:srgbClr val="00964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869950" y="528638"/>
            <a:ext cx="705485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Plan de la présentation</a:t>
            </a:r>
            <a:endParaRPr lang="en-US" altLang="fr-FR">
              <a:latin typeface="Calibri" pitchFamily="34" charset="0"/>
            </a:endParaRP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838200" y="981075"/>
            <a:ext cx="76962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Nomenclature , indicateurs, sources et méthodes</a:t>
            </a:r>
            <a:endParaRPr lang="fr-FR" altLang="fr-FR" sz="2800" b="1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Position des branches dans les CNA</a:t>
            </a:r>
            <a:endParaRPr lang="fr-FR" altLang="fr-FR" sz="2800" b="1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Qualités des estimations</a:t>
            </a:r>
            <a:endParaRPr lang="fr-FR" altLang="fr-FR" sz="2800" b="1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Ressources humaines</a:t>
            </a:r>
            <a:endParaRPr lang="fr-FR" altLang="fr-FR" sz="2800" b="1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Comite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Moyens financiers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Différentes phases d’élaboration des comptes nationaux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Qualité des CNT 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80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1. Nomenclature , indicateurs, sources et méthodes</a:t>
            </a:r>
            <a:endParaRPr lang="en-US" altLang="fr-FR"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50825" y="1253454"/>
          <a:ext cx="8435281" cy="4688748"/>
        </p:xfrm>
        <a:graphic>
          <a:graphicData uri="http://schemas.openxmlformats.org/drawingml/2006/table">
            <a:tbl>
              <a:tblPr/>
              <a:tblGrid>
                <a:gridCol w="2232943"/>
                <a:gridCol w="1296144"/>
                <a:gridCol w="2016224"/>
                <a:gridCol w="2889970"/>
              </a:tblGrid>
              <a:tr h="36686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AGRICULTURE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de l’agriculture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MAEP , annuel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Lissage après construction à partir de la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production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agricole par spéculation et du calendrier de récolte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ELEVAGE ET CHASSE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de l’élevage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MAEP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Lissage après construction à partir de l’effectif du cheptel+Prix moyen par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espèce</a:t>
                      </a:r>
                      <a:endParaRPr lang="fr-FR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PECHE; SYLVICULTURE, EXPL. FORESTIERE, SERV ANNEX.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Trend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ACTIVITES EXTRACTIVES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Lissage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Utilisation de Denton pour le lissage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350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INDUSTRIES AGROALIMENTAIRES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IPI alimentaire</a:t>
                      </a:r>
                      <a:r>
                        <a:rPr lang="fr-F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+trend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INSAE, trimestriel,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FABRICAT. TEXTILES, TRAV.CUIR, ART.VOYAGE, CHAUSS.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de coton retardé+trend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INSAE-MAEP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de coton construit à partir de la  production du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coton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 du calendrier de récolte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64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RAFF PETROL, FABRIC. PROD CHIM., CAOUTCH. ET PLAST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IPI chimique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INSAE, trimestriel,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AUTRES INDUSTRIES MANUFACTURIERES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IPI autre industrie manufacturière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INSAE, trimestriel,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949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PRODUCTION D'ELECTRICITE, GAZ ET EAU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IPI eau électricité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INSAE, trimestriel,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1. Nomenclature , indicateurs, sources et méthodes</a:t>
            </a:r>
            <a:endParaRPr lang="en-US" altLang="fr-FR"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50825" y="1268760"/>
          <a:ext cx="8435281" cy="4911719"/>
        </p:xfrm>
        <a:graphic>
          <a:graphicData uri="http://schemas.openxmlformats.org/drawingml/2006/table">
            <a:tbl>
              <a:tblPr/>
              <a:tblGrid>
                <a:gridCol w="2448967"/>
                <a:gridCol w="1584176"/>
                <a:gridCol w="1512168"/>
                <a:gridCol w="2889970"/>
              </a:tblGrid>
              <a:tr h="6336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(services, périodicité,  date de disponibilité)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4614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IPI autre industrie manufacturière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INSAE, trimestriel,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74330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COMMERCE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du commerce</a:t>
                      </a: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indirect construit à partir des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VA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primaire+Secondaire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et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des taux de marge du commerce préalablement lissé</a:t>
                      </a:r>
                      <a:endParaRPr lang="fr-FR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88426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TRANSPORTS, POSTES ET TELECOMMUNICATIONS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de transport</a:t>
                      </a:r>
                    </a:p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Indicateur télécom</a:t>
                      </a: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PAC, INSAE, Autorité de </a:t>
                      </a:r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régulalion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des postes et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Télécom, mensuel</a:t>
                      </a:r>
                      <a:r>
                        <a:rPr lang="fr-FR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et trimestriel</a:t>
                      </a:r>
                    </a:p>
                    <a:p>
                      <a:pPr algn="l" fontAlgn="b"/>
                      <a:endParaRPr lang="fr-FR" sz="1100" b="1" i="0" u="none" strike="noStrike" baseline="0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Lissage après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onstruction à partir des Trafics portuaires;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Lissage après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</a:t>
                      </a:r>
                      <a:r>
                        <a:rPr lang="fr-FR" sz="1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onstruction à partir du</a:t>
                      </a:r>
                      <a:r>
                        <a:rPr lang="fr-FR" sz="12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parc des abonnés et de chiffre d’affaire  dans les </a:t>
                      </a:r>
                      <a:r>
                        <a:rPr lang="fr-FR" sz="1200" b="1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télecoms</a:t>
                      </a:r>
                      <a:endParaRPr lang="fr-FR" sz="12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34132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ACTIVITES FINANCIERES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Crédit à l’économie déflaté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BCEAO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Déflaté avec l’IHPC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888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ACTIVITES D'HEBERGEMENT ET DE RESTAURATION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Nuités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Direction du Développement du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tourisme, mensuel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7998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AUTRES SERVICES MARCHANDS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trend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22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APU, EDUCATION, SANTE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Masse salarial déflatée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SOLDE+CSPEF/MEF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71553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PRODUCTION DE SIFIM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Crédit à l’économie déflaté 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BCEAO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78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IMPÔTS ET TAXES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Impôt  et taxe  </a:t>
                      </a:r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déflatés par l'IHPC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SOLDE+CSPEF/MEF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Obtenu à partir du TOFE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2. Position des branches dans les comptes nationaux annuels (CNA)</a:t>
            </a:r>
            <a:endParaRPr lang="en-US" altLang="fr-FR"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67544" y="1268760"/>
          <a:ext cx="8496943" cy="5324733"/>
        </p:xfrm>
        <a:graphic>
          <a:graphicData uri="http://schemas.openxmlformats.org/drawingml/2006/table">
            <a:tbl>
              <a:tblPr/>
              <a:tblGrid>
                <a:gridCol w="1720666"/>
                <a:gridCol w="881486"/>
                <a:gridCol w="1263903"/>
                <a:gridCol w="4630888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Sources et méthodes utilisées pour l’estimation de la VA dans les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AGRICULTURE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En deux étapes à partir de la détermination de la production et  de la projection des consommations intermédiaires (CI) sur données issues du ministère en charge de l’agriculture et des CI de l’année N-1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ELEVAGE ET CHASSE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99,99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du ministère en charge de l’élevage et de la pêche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PECHE; SYLVICULTURE, EXPL. FORESTIERE, SERV ANNEX.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97,78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 données issues du ministère en charge de la pêche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ACTIVITES EXTRACTIVES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83,43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 données issues des déclarations statistiques et fiscales  et aussi le taux de croissance démographique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INDUSTRIES AGROALIMENTAIRES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79,19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 et aussi l’utilisation de taux de transformation des filières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FABRICAT. TEXTILES, TRAV.CUIR, ART.VOYAGE, CHAUSS.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83,43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 et aussi l’utilisation de taux de transformation des filières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Raff petrol, fabric. Prod chim., caoutch. Et plast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26,24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(DSF), Indice de la production industrielle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Autres Industries </a:t>
                      </a:r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Manufacturières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80,57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 et aussi l’utilisation de taux de transformation des filières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PRODUCTION D'ELECTRICITE, GAZ ET EAU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2. Position des branches dans les comptes nationaux annuels (CNA)</a:t>
            </a:r>
            <a:endParaRPr lang="en-US" altLang="fr-FR"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57200" y="1477963"/>
          <a:ext cx="8229600" cy="5141853"/>
        </p:xfrm>
        <a:graphic>
          <a:graphicData uri="http://schemas.openxmlformats.org/drawingml/2006/table">
            <a:tbl>
              <a:tblPr/>
              <a:tblGrid>
                <a:gridCol w="1666528"/>
                <a:gridCol w="1080120"/>
                <a:gridCol w="1224136"/>
                <a:gridCol w="4258816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Sources et méthodes utilisées pour l’estimation de la VA dans les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CONSTRUCTION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74,65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COMMERCE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69,92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 et des taux de marges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TRANSPORTS, POSTES ET TELECOMMUNICATIONS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38,72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ACTIVITES FINANCIERES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1,82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ACTIVITES D'HEBERGEMENT ET DE RESTAURATION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87,99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AUTRES SERVICES MARCHANDS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26,48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Même méthode sur des données issues des déclarations statistiques et fiscales  (DSF)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APU, EDUCATION, SANTE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Somme des coûts de production à partir des données issues du TOFE, du SIGFIP et des ODAC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PRODUCTION DE SIFIM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-1,30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Impôts et Taxes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0,00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3. Qualités des estimations</a:t>
            </a:r>
            <a:endParaRPr lang="en-US" altLang="fr-FR"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57200" y="1477963"/>
          <a:ext cx="8229600" cy="5042176"/>
        </p:xfrm>
        <a:graphic>
          <a:graphicData uri="http://schemas.openxmlformats.org/drawingml/2006/table">
            <a:tbl>
              <a:tblPr/>
              <a:tblGrid>
                <a:gridCol w="1810544"/>
                <a:gridCol w="936104"/>
                <a:gridCol w="2160240"/>
                <a:gridCol w="3322712"/>
              </a:tblGrid>
              <a:tr h="4974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Qualité étalonnage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Lien des résultats avec l’activité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63467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AGRICULTURE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0,90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 de possibilité d’anticipation sur les chocs car obtenu par lissage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Démarche pour la mise en place d’un dispositif de collecte de données conjoncturelles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63467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ELEVAGE ET CHASSE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 de possibilité d’anticipation sur les chocs car obtenu par lissage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Démarche pour la mise en place d’un dispositif de collecte de données conjoncturelles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3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PECHE; SYLVICULTURE, EXPL. FORESTIERE, SERV ANNEX.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L’hypothèse d’une tendance linéaire semble être trop forte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Démarche pour la mise en place d’un dispositif de collecte de données conjoncturelles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3340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ACTIVITES EXTRACTIVES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de suivi  de l’évolution de l’activité en amont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d’indicateurs pour l’étalonnage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33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INDUSTRIES AGROALIMENTAIRES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L’indicateur ne résume pas bien l’activité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d’indicateurs pour améliorer l’étalonnage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21351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FABRICAT. TEXTILES, TRAV.CUIR, ART.VOYAGE, CHAUSS.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 d’anticipation sur les chocs car obtenu par lissage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d’indicateurs pour l’étalonnage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334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RAFF PETROL, FABRIC. PROD CHIM., CAOUTCH. ET PLAST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Une partie de l’activité est non  résumé par  l’indicateur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d’indicateurs pour affiner l’étalonnage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3348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AUTRES INDUSTRIES MANUFACTURIERES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Une partie de l’activité est non  résumé par  l’indicateur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d’indicateurs pour affiner l’étalonnage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20475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PRODUCTION D'ELECTRICITE, GAZ ET EAU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 résultats résument bien l’activité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3. Qualités des estimations</a:t>
            </a:r>
            <a:endParaRPr lang="en-US" altLang="fr-FR"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57200" y="1477963"/>
          <a:ext cx="8229600" cy="4732538"/>
        </p:xfrm>
        <a:graphic>
          <a:graphicData uri="http://schemas.openxmlformats.org/drawingml/2006/table">
            <a:tbl>
              <a:tblPr/>
              <a:tblGrid>
                <a:gridCol w="1882552"/>
                <a:gridCol w="1008112"/>
                <a:gridCol w="2088232"/>
                <a:gridCol w="3250704"/>
              </a:tblGrid>
              <a:tr h="5261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Qualité étalonnage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Lien des résultats avec l’activité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45073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CONSTRUCTION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 résultats résument dans une moindre mesure l’activité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073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COMMERCE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Une partie de l’activité est non  résumé par  l’indicateur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Démarche pour la mise en place d’un dispositif de calcul d’indicateur de commerce (IVU, ….)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073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TRANSPORTS, POSTES ET TELECOMMUNICATIONS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0,90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 résultats résument bien l’activité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 d’autres indicateurs pour affiner l’étalonnage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0739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ACTIVITES FINANCIERES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Une partie de l’activité est non  résumé par  l’indicateur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 d’autres indicateurs  relatifs aux primes d'assurance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896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ACTIVITES D'HEBERGEMENT ET DE RESTAURATION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Une partie de l’activité est non  résumé par  l’indicateur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Démarche pour la mise en place d’un dispositif de collecte de données conjoncturelles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AUTRES SERVICES MARCHANDS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L’hypothèse d’une tendance linéaire semble être trop forte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 d’autres indicateurs pour l’étalonnage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APU, EDUCATION, SANTE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Une partie de l’activité est non  résumé par  l’indicateur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 d’autres indicateurs  relatifs aux effectif des agents de l’Etat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45074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PRODUCTION DE SIFIM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 résultats résument dans une moindre mesure l’activité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 d’indicateurs complémentaires pour l’étalonnage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27047"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IMPÔTS ET TAXES</a:t>
                      </a:r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 résultats résument dans une moindre mesure l’activité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Recherche  d’indicateurs complémentaires pour l’étalonnage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914400" y="609600"/>
            <a:ext cx="7010400" cy="369888"/>
          </a:xfrm>
          <a:prstGeom prst="rect">
            <a:avLst/>
          </a:prstGeom>
          <a:solidFill>
            <a:srgbClr val="FFEEB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>
                <a:latin typeface="Calibri" pitchFamily="34" charset="0"/>
              </a:rPr>
              <a:t>4. Ressources humaines</a:t>
            </a:r>
            <a:endParaRPr lang="en-US" altLang="fr-FR">
              <a:latin typeface="Calibri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468313" y="1125538"/>
          <a:ext cx="8208912" cy="5113492"/>
        </p:xfrm>
        <a:graphic>
          <a:graphicData uri="http://schemas.openxmlformats.org/drawingml/2006/table">
            <a:tbl>
              <a:tblPr/>
              <a:tblGrid>
                <a:gridCol w="1807467"/>
                <a:gridCol w="712813"/>
                <a:gridCol w="1584176"/>
                <a:gridCol w="792088"/>
                <a:gridCol w="1512168"/>
                <a:gridCol w="1800200"/>
              </a:tblGrid>
              <a:tr h="29550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Disponibles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noProof="0" dirty="0" smtClean="0"/>
                        <a:t>Souhaités</a:t>
                      </a:r>
                      <a:endParaRPr lang="fr-FR" sz="1600" noProof="0" dirty="0"/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6589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Niveau de formation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au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ISE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ISE et 2 ITS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 des CNA impliqu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ISE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ISE et 1 ITS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des entreprises (IPI, DSF, etc.)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DESS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chef service en charge de l’IPI;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chef service en charge du commerce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de l’INS impliques dans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du service de la pr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évision 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 ISE (ou équivalent)  et  1 ITS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Directeur de la prévision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 chef service en charge de la prévision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Cadres des autres services </a:t>
                      </a: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impliqués dans les 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  ISE (ou équivalent)  ou 1 ITS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Un cadre de la CSPEF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Agents de collecte pour les CNT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ITS ou ATS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Des stagiaires  sont utilisés  occasionnellement pour la collecte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_Charte AFRITA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3_Charte AFRITAC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 graphique AFRITAC</Template>
  <TotalTime>48849</TotalTime>
  <Words>2259</Words>
  <Application>Microsoft Office PowerPoint</Application>
  <PresentationFormat>Affichage à l'écran (4:3)</PresentationFormat>
  <Paragraphs>468</Paragraphs>
  <Slides>17</Slides>
  <Notes>17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0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13_Charte AFRITAC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Centre régional d’assistance technique du FMI pour l’Afrique de l’Ouest (AFRITAC de l’Ouest) Grand Popo, Benin 12 - 16 juillet 2010</dc:title>
  <dc:creator>Pegoue, Achille</dc:creator>
  <cp:lastModifiedBy>gtygu</cp:lastModifiedBy>
  <cp:revision>1478</cp:revision>
  <cp:lastPrinted>2014-05-15T11:47:50Z</cp:lastPrinted>
  <dcterms:created xsi:type="dcterms:W3CDTF">2010-07-07T08:37:34Z</dcterms:created>
  <dcterms:modified xsi:type="dcterms:W3CDTF">2015-01-19T07:16:32Z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1698770116</vt:i4>
  </property>
  <property fmtid="{D5CDD505-2E9C-101B-9397-08002B2CF9AE}" pid="3" name="_NewReviewCycle">
    <vt:lpwstr/>
  </property>
  <property fmtid="{D5CDD505-2E9C-101B-9397-08002B2CF9AE}" pid="4" name="_EmailSubject">
    <vt:lpwstr>Préparation d'un mini-séminaire sur les CNT. Bamako, MALI – du 19 au 23 janvier 2014</vt:lpwstr>
  </property>
  <property fmtid="{D5CDD505-2E9C-101B-9397-08002B2CF9AE}" pid="5" name="_AuthorEmail">
    <vt:lpwstr>APegoue@imf.org</vt:lpwstr>
  </property>
  <property fmtid="{D5CDD505-2E9C-101B-9397-08002B2CF9AE}" pid="6" name="_AuthorEmailDisplayName">
    <vt:lpwstr>Pegoue, Achille</vt:lpwstr>
  </property>
</Properties>
</file>