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57" r:id="rId2"/>
    <p:sldId id="275" r:id="rId3"/>
    <p:sldId id="286" r:id="rId4"/>
    <p:sldId id="291" r:id="rId5"/>
    <p:sldId id="287" r:id="rId6"/>
    <p:sldId id="292" r:id="rId7"/>
    <p:sldId id="293" r:id="rId8"/>
    <p:sldId id="294" r:id="rId9"/>
    <p:sldId id="278" r:id="rId10"/>
    <p:sldId id="295" r:id="rId11"/>
    <p:sldId id="263" r:id="rId12"/>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1" autoAdjust="0"/>
    <p:restoredTop sz="94638" autoAdjust="0"/>
  </p:normalViewPr>
  <p:slideViewPr>
    <p:cSldViewPr>
      <p:cViewPr varScale="1">
        <p:scale>
          <a:sx n="70" d="100"/>
          <a:sy n="70" d="100"/>
        </p:scale>
        <p:origin x="1386"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0E559F4-551F-4536-A6DA-03779B042095}" type="datetimeFigureOut">
              <a:rPr lang="fr-FR" smtClean="0"/>
              <a:pPr/>
              <a:t>02/07/2019</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4EEC45A-90DD-4FC0-92F3-DE8953D90F45}" type="slidenum">
              <a:rPr lang="fr-FR" smtClean="0"/>
              <a:pPr/>
              <a:t>‹N°›</a:t>
            </a:fld>
            <a:endParaRPr lang="fr-FR"/>
          </a:p>
        </p:txBody>
      </p:sp>
    </p:spTree>
    <p:extLst>
      <p:ext uri="{BB962C8B-B14F-4D97-AF65-F5344CB8AC3E}">
        <p14:creationId xmlns:p14="http://schemas.microsoft.com/office/powerpoint/2010/main" val="180483167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Espace réservé de l'image des diapositives 1"/>
          <p:cNvSpPr>
            <a:spLocks noGrp="1" noRot="1" noChangeAspect="1" noTextEdit="1"/>
          </p:cNvSpPr>
          <p:nvPr>
            <p:ph type="sldImg"/>
          </p:nvPr>
        </p:nvSpPr>
        <p:spPr bwMode="auto">
          <a:noFill/>
          <a:ln>
            <a:solidFill>
              <a:srgbClr val="000000"/>
            </a:solidFill>
            <a:miter lim="800000"/>
            <a:headEnd/>
            <a:tailEnd/>
          </a:ln>
        </p:spPr>
      </p:sp>
      <p:sp>
        <p:nvSpPr>
          <p:cNvPr id="30723" name="Espace réservé des commentaires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fr-FR" smtClean="0"/>
          </a:p>
        </p:txBody>
      </p:sp>
    </p:spTree>
    <p:extLst>
      <p:ext uri="{BB962C8B-B14F-4D97-AF65-F5344CB8AC3E}">
        <p14:creationId xmlns:p14="http://schemas.microsoft.com/office/powerpoint/2010/main" val="203493335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noProof="0" dirty="0"/>
          </a:p>
        </p:txBody>
      </p:sp>
      <p:sp>
        <p:nvSpPr>
          <p:cNvPr id="4" name="Espace réservé du numéro de diapositive 3"/>
          <p:cNvSpPr>
            <a:spLocks noGrp="1"/>
          </p:cNvSpPr>
          <p:nvPr>
            <p:ph type="sldNum" sz="quarter" idx="10"/>
          </p:nvPr>
        </p:nvSpPr>
        <p:spPr/>
        <p:txBody>
          <a:bodyPr/>
          <a:lstStyle/>
          <a:p>
            <a:pPr>
              <a:defRPr/>
            </a:pPr>
            <a:fld id="{FC30E5EA-31E2-4D66-B969-FB25C3C58B01}" type="slidenum">
              <a:rPr lang="fr-FR" smtClean="0"/>
              <a:pPr>
                <a:defRPr/>
              </a:pPr>
              <a:t>10</a:t>
            </a:fld>
            <a:endParaRPr lang="fr-FR"/>
          </a:p>
        </p:txBody>
      </p:sp>
    </p:spTree>
    <p:extLst>
      <p:ext uri="{BB962C8B-B14F-4D97-AF65-F5344CB8AC3E}">
        <p14:creationId xmlns:p14="http://schemas.microsoft.com/office/powerpoint/2010/main" val="23948681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noProof="0" dirty="0"/>
          </a:p>
        </p:txBody>
      </p:sp>
      <p:sp>
        <p:nvSpPr>
          <p:cNvPr id="4" name="Espace réservé du numéro de diapositive 3"/>
          <p:cNvSpPr>
            <a:spLocks noGrp="1"/>
          </p:cNvSpPr>
          <p:nvPr>
            <p:ph type="sldNum" sz="quarter" idx="10"/>
          </p:nvPr>
        </p:nvSpPr>
        <p:spPr/>
        <p:txBody>
          <a:bodyPr/>
          <a:lstStyle/>
          <a:p>
            <a:pPr>
              <a:defRPr/>
            </a:pPr>
            <a:fld id="{FC30E5EA-31E2-4D66-B969-FB25C3C58B01}" type="slidenum">
              <a:rPr lang="fr-FR" smtClean="0"/>
              <a:pPr>
                <a:defRPr/>
              </a:pPr>
              <a:t>2</a:t>
            </a:fld>
            <a:endParaRPr lang="fr-FR"/>
          </a:p>
        </p:txBody>
      </p:sp>
    </p:spTree>
    <p:extLst>
      <p:ext uri="{BB962C8B-B14F-4D97-AF65-F5344CB8AC3E}">
        <p14:creationId xmlns:p14="http://schemas.microsoft.com/office/powerpoint/2010/main" val="95006487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noProof="0" dirty="0"/>
          </a:p>
        </p:txBody>
      </p:sp>
      <p:sp>
        <p:nvSpPr>
          <p:cNvPr id="4" name="Espace réservé du numéro de diapositive 3"/>
          <p:cNvSpPr>
            <a:spLocks noGrp="1"/>
          </p:cNvSpPr>
          <p:nvPr>
            <p:ph type="sldNum" sz="quarter" idx="10"/>
          </p:nvPr>
        </p:nvSpPr>
        <p:spPr/>
        <p:txBody>
          <a:bodyPr/>
          <a:lstStyle/>
          <a:p>
            <a:pPr>
              <a:defRPr/>
            </a:pPr>
            <a:fld id="{FC30E5EA-31E2-4D66-B969-FB25C3C58B01}" type="slidenum">
              <a:rPr lang="fr-FR" smtClean="0"/>
              <a:pPr>
                <a:defRPr/>
              </a:pPr>
              <a:t>3</a:t>
            </a:fld>
            <a:endParaRPr lang="fr-FR"/>
          </a:p>
        </p:txBody>
      </p:sp>
    </p:spTree>
    <p:extLst>
      <p:ext uri="{BB962C8B-B14F-4D97-AF65-F5344CB8AC3E}">
        <p14:creationId xmlns:p14="http://schemas.microsoft.com/office/powerpoint/2010/main" val="2429557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noProof="0" dirty="0"/>
          </a:p>
        </p:txBody>
      </p:sp>
      <p:sp>
        <p:nvSpPr>
          <p:cNvPr id="4" name="Espace réservé du numéro de diapositive 3"/>
          <p:cNvSpPr>
            <a:spLocks noGrp="1"/>
          </p:cNvSpPr>
          <p:nvPr>
            <p:ph type="sldNum" sz="quarter" idx="10"/>
          </p:nvPr>
        </p:nvSpPr>
        <p:spPr/>
        <p:txBody>
          <a:bodyPr/>
          <a:lstStyle/>
          <a:p>
            <a:pPr>
              <a:defRPr/>
            </a:pPr>
            <a:fld id="{FC30E5EA-31E2-4D66-B969-FB25C3C58B01}" type="slidenum">
              <a:rPr lang="fr-FR" smtClean="0"/>
              <a:pPr>
                <a:defRPr/>
              </a:pPr>
              <a:t>4</a:t>
            </a:fld>
            <a:endParaRPr lang="fr-FR"/>
          </a:p>
        </p:txBody>
      </p:sp>
    </p:spTree>
    <p:extLst>
      <p:ext uri="{BB962C8B-B14F-4D97-AF65-F5344CB8AC3E}">
        <p14:creationId xmlns:p14="http://schemas.microsoft.com/office/powerpoint/2010/main" val="98084759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noProof="0" dirty="0"/>
          </a:p>
        </p:txBody>
      </p:sp>
      <p:sp>
        <p:nvSpPr>
          <p:cNvPr id="4" name="Espace réservé du numéro de diapositive 3"/>
          <p:cNvSpPr>
            <a:spLocks noGrp="1"/>
          </p:cNvSpPr>
          <p:nvPr>
            <p:ph type="sldNum" sz="quarter" idx="10"/>
          </p:nvPr>
        </p:nvSpPr>
        <p:spPr/>
        <p:txBody>
          <a:bodyPr/>
          <a:lstStyle/>
          <a:p>
            <a:pPr>
              <a:defRPr/>
            </a:pPr>
            <a:fld id="{FC30E5EA-31E2-4D66-B969-FB25C3C58B01}" type="slidenum">
              <a:rPr lang="fr-FR" smtClean="0"/>
              <a:pPr>
                <a:defRPr/>
              </a:pPr>
              <a:t>5</a:t>
            </a:fld>
            <a:endParaRPr lang="fr-FR"/>
          </a:p>
        </p:txBody>
      </p:sp>
    </p:spTree>
    <p:extLst>
      <p:ext uri="{BB962C8B-B14F-4D97-AF65-F5344CB8AC3E}">
        <p14:creationId xmlns:p14="http://schemas.microsoft.com/office/powerpoint/2010/main" val="313000660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noProof="0" dirty="0"/>
          </a:p>
        </p:txBody>
      </p:sp>
      <p:sp>
        <p:nvSpPr>
          <p:cNvPr id="4" name="Espace réservé du numéro de diapositive 3"/>
          <p:cNvSpPr>
            <a:spLocks noGrp="1"/>
          </p:cNvSpPr>
          <p:nvPr>
            <p:ph type="sldNum" sz="quarter" idx="10"/>
          </p:nvPr>
        </p:nvSpPr>
        <p:spPr/>
        <p:txBody>
          <a:bodyPr/>
          <a:lstStyle/>
          <a:p>
            <a:pPr>
              <a:defRPr/>
            </a:pPr>
            <a:fld id="{FC30E5EA-31E2-4D66-B969-FB25C3C58B01}" type="slidenum">
              <a:rPr lang="fr-FR" smtClean="0"/>
              <a:pPr>
                <a:defRPr/>
              </a:pPr>
              <a:t>6</a:t>
            </a:fld>
            <a:endParaRPr lang="fr-FR"/>
          </a:p>
        </p:txBody>
      </p:sp>
    </p:spTree>
    <p:extLst>
      <p:ext uri="{BB962C8B-B14F-4D97-AF65-F5344CB8AC3E}">
        <p14:creationId xmlns:p14="http://schemas.microsoft.com/office/powerpoint/2010/main" val="188577155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noProof="0" dirty="0"/>
          </a:p>
        </p:txBody>
      </p:sp>
      <p:sp>
        <p:nvSpPr>
          <p:cNvPr id="4" name="Espace réservé du numéro de diapositive 3"/>
          <p:cNvSpPr>
            <a:spLocks noGrp="1"/>
          </p:cNvSpPr>
          <p:nvPr>
            <p:ph type="sldNum" sz="quarter" idx="10"/>
          </p:nvPr>
        </p:nvSpPr>
        <p:spPr/>
        <p:txBody>
          <a:bodyPr/>
          <a:lstStyle/>
          <a:p>
            <a:pPr>
              <a:defRPr/>
            </a:pPr>
            <a:fld id="{FC30E5EA-31E2-4D66-B969-FB25C3C58B01}" type="slidenum">
              <a:rPr lang="fr-FR" smtClean="0"/>
              <a:pPr>
                <a:defRPr/>
              </a:pPr>
              <a:t>7</a:t>
            </a:fld>
            <a:endParaRPr lang="fr-FR"/>
          </a:p>
        </p:txBody>
      </p:sp>
    </p:spTree>
    <p:extLst>
      <p:ext uri="{BB962C8B-B14F-4D97-AF65-F5344CB8AC3E}">
        <p14:creationId xmlns:p14="http://schemas.microsoft.com/office/powerpoint/2010/main" val="216853771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noProof="0" dirty="0"/>
          </a:p>
        </p:txBody>
      </p:sp>
      <p:sp>
        <p:nvSpPr>
          <p:cNvPr id="4" name="Espace réservé du numéro de diapositive 3"/>
          <p:cNvSpPr>
            <a:spLocks noGrp="1"/>
          </p:cNvSpPr>
          <p:nvPr>
            <p:ph type="sldNum" sz="quarter" idx="10"/>
          </p:nvPr>
        </p:nvSpPr>
        <p:spPr/>
        <p:txBody>
          <a:bodyPr/>
          <a:lstStyle/>
          <a:p>
            <a:pPr>
              <a:defRPr/>
            </a:pPr>
            <a:fld id="{FC30E5EA-31E2-4D66-B969-FB25C3C58B01}" type="slidenum">
              <a:rPr lang="fr-FR" smtClean="0"/>
              <a:pPr>
                <a:defRPr/>
              </a:pPr>
              <a:t>8</a:t>
            </a:fld>
            <a:endParaRPr lang="fr-FR"/>
          </a:p>
        </p:txBody>
      </p:sp>
    </p:spTree>
    <p:extLst>
      <p:ext uri="{BB962C8B-B14F-4D97-AF65-F5344CB8AC3E}">
        <p14:creationId xmlns:p14="http://schemas.microsoft.com/office/powerpoint/2010/main" val="3782668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noProof="0" dirty="0"/>
          </a:p>
        </p:txBody>
      </p:sp>
      <p:sp>
        <p:nvSpPr>
          <p:cNvPr id="4" name="Espace réservé du numéro de diapositive 3"/>
          <p:cNvSpPr>
            <a:spLocks noGrp="1"/>
          </p:cNvSpPr>
          <p:nvPr>
            <p:ph type="sldNum" sz="quarter" idx="10"/>
          </p:nvPr>
        </p:nvSpPr>
        <p:spPr/>
        <p:txBody>
          <a:bodyPr/>
          <a:lstStyle/>
          <a:p>
            <a:pPr>
              <a:defRPr/>
            </a:pPr>
            <a:fld id="{FC30E5EA-31E2-4D66-B969-FB25C3C58B01}" type="slidenum">
              <a:rPr lang="fr-FR" smtClean="0"/>
              <a:pPr>
                <a:defRPr/>
              </a:pPr>
              <a:t>9</a:t>
            </a:fld>
            <a:endParaRPr lang="fr-FR"/>
          </a:p>
        </p:txBody>
      </p:sp>
    </p:spTree>
    <p:extLst>
      <p:ext uri="{BB962C8B-B14F-4D97-AF65-F5344CB8AC3E}">
        <p14:creationId xmlns:p14="http://schemas.microsoft.com/office/powerpoint/2010/main" val="215345884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7F2CDC48-4BB9-4DEA-9FCF-6752B11B092E}" type="datetimeFigureOut">
              <a:rPr lang="fr-FR" smtClean="0"/>
              <a:pPr/>
              <a:t>02/07/2019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B8E191D-02C5-41CB-B961-ECE79006D34B}"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7F2CDC48-4BB9-4DEA-9FCF-6752B11B092E}" type="datetimeFigureOut">
              <a:rPr lang="fr-FR" smtClean="0"/>
              <a:pPr/>
              <a:t>02/07/2019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B8E191D-02C5-41CB-B961-ECE79006D34B}"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7F2CDC48-4BB9-4DEA-9FCF-6752B11B092E}" type="datetimeFigureOut">
              <a:rPr lang="fr-FR" smtClean="0"/>
              <a:pPr/>
              <a:t>02/07/2019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B8E191D-02C5-41CB-B961-ECE79006D34B}"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7F2CDC48-4BB9-4DEA-9FCF-6752B11B092E}" type="datetimeFigureOut">
              <a:rPr lang="fr-FR" smtClean="0"/>
              <a:pPr/>
              <a:t>02/07/2019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B8E191D-02C5-41CB-B961-ECE79006D34B}"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7F2CDC48-4BB9-4DEA-9FCF-6752B11B092E}" type="datetimeFigureOut">
              <a:rPr lang="fr-FR" smtClean="0"/>
              <a:pPr/>
              <a:t>02/07/2019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B8E191D-02C5-41CB-B961-ECE79006D34B}"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7F2CDC48-4BB9-4DEA-9FCF-6752B11B092E}" type="datetimeFigureOut">
              <a:rPr lang="fr-FR" smtClean="0"/>
              <a:pPr/>
              <a:t>02/07/2019</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9B8E191D-02C5-41CB-B961-ECE79006D34B}"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7F2CDC48-4BB9-4DEA-9FCF-6752B11B092E}" type="datetimeFigureOut">
              <a:rPr lang="fr-FR" smtClean="0"/>
              <a:pPr/>
              <a:t>02/07/2019</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9B8E191D-02C5-41CB-B961-ECE79006D34B}"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7F2CDC48-4BB9-4DEA-9FCF-6752B11B092E}" type="datetimeFigureOut">
              <a:rPr lang="fr-FR" smtClean="0"/>
              <a:pPr/>
              <a:t>02/07/2019</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9B8E191D-02C5-41CB-B961-ECE79006D34B}"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7F2CDC48-4BB9-4DEA-9FCF-6752B11B092E}" type="datetimeFigureOut">
              <a:rPr lang="fr-FR" smtClean="0"/>
              <a:pPr/>
              <a:t>02/07/2019</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9B8E191D-02C5-41CB-B961-ECE79006D34B}"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7F2CDC48-4BB9-4DEA-9FCF-6752B11B092E}" type="datetimeFigureOut">
              <a:rPr lang="fr-FR" smtClean="0"/>
              <a:pPr/>
              <a:t>02/07/2019</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9B8E191D-02C5-41CB-B961-ECE79006D34B}"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7F2CDC48-4BB9-4DEA-9FCF-6752B11B092E}" type="datetimeFigureOut">
              <a:rPr lang="fr-FR" smtClean="0"/>
              <a:pPr/>
              <a:t>02/07/2019</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9B8E191D-02C5-41CB-B961-ECE79006D34B}"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F2CDC48-4BB9-4DEA-9FCF-6752B11B092E}" type="datetimeFigureOut">
              <a:rPr lang="fr-FR" smtClean="0"/>
              <a:pPr/>
              <a:t>02/07/2019</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B8E191D-02C5-41CB-B961-ECE79006D34B}"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Chargement_SIFIM_17_08_2018_MAJ.xlsx" TargetMode="External"/><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Chargement_revuDSFBANQ.xlsx"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Titre 1"/>
          <p:cNvSpPr>
            <a:spLocks noGrp="1"/>
          </p:cNvSpPr>
          <p:nvPr>
            <p:ph type="ctrTitle"/>
          </p:nvPr>
        </p:nvSpPr>
        <p:spPr>
          <a:xfrm>
            <a:off x="0" y="3714752"/>
            <a:ext cx="9144000" cy="1285884"/>
          </a:xfrm>
          <a:solidFill>
            <a:schemeClr val="accent5">
              <a:lumMod val="20000"/>
              <a:lumOff val="80000"/>
            </a:schemeClr>
          </a:solidFill>
        </p:spPr>
        <p:txBody>
          <a:bodyPr rtlCol="0">
            <a:noAutofit/>
          </a:bodyPr>
          <a:lstStyle/>
          <a:p>
            <a:pPr>
              <a:defRPr/>
            </a:pPr>
            <a:r>
              <a:rPr lang="fr-FR" sz="2400" dirty="0" smtClean="0">
                <a:solidFill>
                  <a:schemeClr val="accent5">
                    <a:lumMod val="50000"/>
                  </a:schemeClr>
                </a:solidFill>
                <a:latin typeface="Agency FB" pitchFamily="34" charset="0"/>
              </a:rPr>
              <a:t>Partage d’expérience sur les applications spécifiques développées dans le processus d’élaboration des comptes nationaux</a:t>
            </a:r>
            <a:br>
              <a:rPr lang="fr-FR" sz="2400" dirty="0" smtClean="0">
                <a:solidFill>
                  <a:schemeClr val="accent5">
                    <a:lumMod val="50000"/>
                  </a:schemeClr>
                </a:solidFill>
                <a:latin typeface="Agency FB" pitchFamily="34" charset="0"/>
              </a:rPr>
            </a:br>
            <a:r>
              <a:rPr lang="fr-FR" sz="2400" dirty="0" smtClean="0">
                <a:solidFill>
                  <a:schemeClr val="accent5">
                    <a:lumMod val="50000"/>
                  </a:schemeClr>
                </a:solidFill>
                <a:latin typeface="Agency FB" pitchFamily="34" charset="0"/>
              </a:rPr>
              <a:t>Expérience du Sénégal</a:t>
            </a:r>
          </a:p>
        </p:txBody>
      </p:sp>
      <p:sp>
        <p:nvSpPr>
          <p:cNvPr id="6" name="Titre 1"/>
          <p:cNvSpPr txBox="1">
            <a:spLocks/>
          </p:cNvSpPr>
          <p:nvPr/>
        </p:nvSpPr>
        <p:spPr>
          <a:xfrm>
            <a:off x="0" y="1643050"/>
            <a:ext cx="9144000" cy="2071702"/>
          </a:xfrm>
          <a:prstGeom prst="rect">
            <a:avLst/>
          </a:prstGeom>
          <a:solidFill>
            <a:schemeClr val="accent5">
              <a:lumMod val="75000"/>
            </a:schemeClr>
          </a:solidFill>
        </p:spPr>
        <p:txBody>
          <a:bodyPr vert="horz" lIns="91440" tIns="45720" rIns="91440" bIns="45720" rtlCol="0" anchor="ctr">
            <a:noAutofit/>
          </a:bodyPr>
          <a:lstStyle/>
          <a:p>
            <a:pPr lvl="0" algn="ctr">
              <a:spcBef>
                <a:spcPct val="0"/>
              </a:spcBef>
              <a:defRPr/>
            </a:pPr>
            <a:r>
              <a:rPr lang="fr-FR" sz="4000" dirty="0" smtClean="0">
                <a:solidFill>
                  <a:schemeClr val="accent5">
                    <a:lumMod val="20000"/>
                    <a:lumOff val="80000"/>
                  </a:schemeClr>
                </a:solidFill>
                <a:latin typeface="Arial" pitchFamily="34" charset="0"/>
                <a:cs typeface="Arial" pitchFamily="34" charset="0"/>
              </a:rPr>
              <a:t>Atelier régional sur les comptes nationaux</a:t>
            </a:r>
          </a:p>
          <a:p>
            <a:pPr lvl="0" algn="ctr">
              <a:spcBef>
                <a:spcPct val="0"/>
              </a:spcBef>
              <a:defRPr/>
            </a:pPr>
            <a:r>
              <a:rPr lang="fr-FR" sz="1600" b="1" i="1" dirty="0" smtClean="0">
                <a:solidFill>
                  <a:schemeClr val="accent5">
                    <a:lumMod val="20000"/>
                    <a:lumOff val="80000"/>
                  </a:schemeClr>
                </a:solidFill>
                <a:latin typeface="Arial" pitchFamily="34" charset="0"/>
                <a:cs typeface="Arial" pitchFamily="34" charset="0"/>
              </a:rPr>
              <a:t>Cotonou du 01 au 05 juillet 2019</a:t>
            </a: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re 1"/>
          <p:cNvSpPr>
            <a:spLocks noGrp="1"/>
          </p:cNvSpPr>
          <p:nvPr>
            <p:ph type="ctrTitle"/>
          </p:nvPr>
        </p:nvSpPr>
        <p:spPr>
          <a:xfrm>
            <a:off x="285720" y="1357298"/>
            <a:ext cx="8487232" cy="571504"/>
          </a:xfrm>
          <a:ln/>
        </p:spPr>
        <p:style>
          <a:lnRef idx="2">
            <a:schemeClr val="accent1"/>
          </a:lnRef>
          <a:fillRef idx="1">
            <a:schemeClr val="lt1"/>
          </a:fillRef>
          <a:effectRef idx="0">
            <a:schemeClr val="accent1"/>
          </a:effectRef>
          <a:fontRef idx="minor">
            <a:schemeClr val="dk1"/>
          </a:fontRef>
        </p:style>
        <p:txBody>
          <a:bodyPr>
            <a:noAutofit/>
          </a:bodyPr>
          <a:lstStyle/>
          <a:p>
            <a:pPr eaLnBrk="1" hangingPunct="1">
              <a:defRPr/>
            </a:pPr>
            <a:r>
              <a:rPr lang="fr-FR" sz="2000" b="1" dirty="0" smtClean="0">
                <a:latin typeface="Agency FB" pitchFamily="34" charset="0"/>
                <a:cs typeface="Arial" pitchFamily="34" charset="0"/>
              </a:rPr>
              <a:t>Application pour les sociétés financières (banques et établissements financiers)</a:t>
            </a:r>
          </a:p>
        </p:txBody>
      </p:sp>
      <p:sp>
        <p:nvSpPr>
          <p:cNvPr id="5" name="Titre 1"/>
          <p:cNvSpPr txBox="1">
            <a:spLocks/>
          </p:cNvSpPr>
          <p:nvPr/>
        </p:nvSpPr>
        <p:spPr>
          <a:xfrm>
            <a:off x="0" y="2071678"/>
            <a:ext cx="9144000" cy="4786322"/>
          </a:xfrm>
          <a:prstGeom prst="rect">
            <a:avLst/>
          </a:prstGeom>
          <a:ln/>
        </p:spPr>
        <p:style>
          <a:lnRef idx="2">
            <a:schemeClr val="accent1"/>
          </a:lnRef>
          <a:fillRef idx="1">
            <a:schemeClr val="lt1"/>
          </a:fillRef>
          <a:effectRef idx="0">
            <a:schemeClr val="accent1"/>
          </a:effectRef>
          <a:fontRef idx="minor">
            <a:schemeClr val="dk1"/>
          </a:fontRef>
        </p:style>
        <p:txBody>
          <a:bodyPr vert="horz" lIns="91440" tIns="45720" rIns="91440" bIns="45720" rtlCol="0" anchor="ctr">
            <a:normAutofit fontScale="77500" lnSpcReduction="20000"/>
          </a:bodyPr>
          <a:lstStyle/>
          <a:p>
            <a:pPr lvl="0" fontAlgn="auto">
              <a:spcAft>
                <a:spcPts val="0"/>
              </a:spcAft>
              <a:defRPr/>
            </a:pPr>
            <a:r>
              <a:rPr lang="fr-FR" sz="3600" b="1" dirty="0" smtClean="0">
                <a:latin typeface="Agency FB" pitchFamily="34" charset="0"/>
                <a:cs typeface="Arial" pitchFamily="34" charset="0"/>
              </a:rPr>
              <a:t>Table de chargement du SIFIM</a:t>
            </a:r>
          </a:p>
          <a:p>
            <a:pPr marL="342900" lvl="0" indent="-342900" fontAlgn="auto">
              <a:spcAft>
                <a:spcPts val="0"/>
              </a:spcAft>
              <a:buFont typeface="Arial" panose="020B0604020202020204" pitchFamily="34" charset="0"/>
              <a:buChar char="•"/>
              <a:defRPr/>
            </a:pPr>
            <a:r>
              <a:rPr lang="fr-FR" sz="3600" b="1" dirty="0" smtClean="0">
                <a:latin typeface="Agency FB" pitchFamily="34" charset="0"/>
                <a:cs typeface="Arial" pitchFamily="34" charset="0"/>
              </a:rPr>
              <a:t>Sources</a:t>
            </a:r>
            <a:endParaRPr lang="fr-FR" sz="4000" b="1" dirty="0" smtClean="0">
              <a:latin typeface="Agency FB" pitchFamily="34" charset="0"/>
              <a:cs typeface="Arial" pitchFamily="34" charset="0"/>
            </a:endParaRPr>
          </a:p>
          <a:p>
            <a:pPr marL="800100" lvl="1" indent="-342900">
              <a:buFont typeface="Arial" panose="020B0604020202020204" pitchFamily="34" charset="0"/>
              <a:buChar char="•"/>
              <a:defRPr/>
            </a:pPr>
            <a:r>
              <a:rPr lang="fr-FR" sz="3400" dirty="0" smtClean="0">
                <a:latin typeface="Agency FB" pitchFamily="34" charset="0"/>
                <a:cs typeface="Arial" pitchFamily="34" charset="0"/>
              </a:rPr>
              <a:t>Comptes de résultats des banques et établissements financiers (obtenu de la BCEAO) ;</a:t>
            </a:r>
          </a:p>
          <a:p>
            <a:pPr marL="800100" lvl="1" indent="-342900">
              <a:buFont typeface="Arial" panose="020B0604020202020204" pitchFamily="34" charset="0"/>
              <a:buChar char="•"/>
              <a:defRPr/>
            </a:pPr>
            <a:r>
              <a:rPr lang="fr-FR" sz="3400" dirty="0" smtClean="0">
                <a:latin typeface="Agency FB" pitchFamily="34" charset="0"/>
                <a:cs typeface="Arial" pitchFamily="34" charset="0"/>
              </a:rPr>
              <a:t>Rapport sur les conditions de banques </a:t>
            </a:r>
          </a:p>
          <a:p>
            <a:pPr marL="800100" lvl="1" indent="-342900">
              <a:buFont typeface="Arial" panose="020B0604020202020204" pitchFamily="34" charset="0"/>
              <a:buChar char="•"/>
              <a:defRPr/>
            </a:pPr>
            <a:r>
              <a:rPr lang="fr-FR" sz="3400" dirty="0" smtClean="0">
                <a:latin typeface="Agency FB" pitchFamily="34" charset="0"/>
                <a:cs typeface="Arial" pitchFamily="34" charset="0"/>
              </a:rPr>
              <a:t>Comptes de résultat et bilan des SFD</a:t>
            </a:r>
          </a:p>
          <a:p>
            <a:pPr marL="800100" lvl="1" indent="-342900">
              <a:buFont typeface="Arial" panose="020B0604020202020204" pitchFamily="34" charset="0"/>
              <a:buChar char="•"/>
              <a:defRPr/>
            </a:pPr>
            <a:r>
              <a:rPr lang="fr-FR" sz="3400" dirty="0" smtClean="0">
                <a:latin typeface="Agency FB" pitchFamily="34" charset="0"/>
                <a:cs typeface="Arial" pitchFamily="34" charset="0"/>
              </a:rPr>
              <a:t>BDP (BCEAO)</a:t>
            </a:r>
          </a:p>
          <a:p>
            <a:pPr marL="800100" lvl="1" indent="-342900">
              <a:buFont typeface="Arial" panose="020B0604020202020204" pitchFamily="34" charset="0"/>
              <a:buChar char="•"/>
              <a:defRPr/>
            </a:pPr>
            <a:r>
              <a:rPr lang="fr-FR" sz="3400" dirty="0" smtClean="0">
                <a:latin typeface="Agency FB" pitchFamily="34" charset="0"/>
                <a:cs typeface="Arial" pitchFamily="34" charset="0"/>
              </a:rPr>
              <a:t>TOFE (DGCPT)</a:t>
            </a:r>
          </a:p>
          <a:p>
            <a:pPr marL="800100" lvl="1" indent="-342900">
              <a:buFont typeface="Arial" panose="020B0604020202020204" pitchFamily="34" charset="0"/>
              <a:buChar char="•"/>
              <a:defRPr/>
            </a:pPr>
            <a:r>
              <a:rPr lang="fr-FR" sz="3400" dirty="0" smtClean="0">
                <a:latin typeface="Agency FB" pitchFamily="34" charset="0"/>
                <a:cs typeface="Arial" pitchFamily="34" charset="0"/>
              </a:rPr>
              <a:t>Statistiques sur la dette publique (DGCPT)</a:t>
            </a:r>
          </a:p>
          <a:p>
            <a:pPr marL="800100" lvl="1" indent="-342900">
              <a:buFont typeface="Arial" panose="020B0604020202020204" pitchFamily="34" charset="0"/>
              <a:buChar char="•"/>
              <a:defRPr/>
            </a:pPr>
            <a:r>
              <a:rPr lang="fr-FR" sz="3400" dirty="0" smtClean="0">
                <a:latin typeface="Agency FB" pitchFamily="34" charset="0"/>
                <a:cs typeface="Arial" pitchFamily="34" charset="0"/>
              </a:rPr>
              <a:t>Intérêts et crédits sur les assurances (Assurances)</a:t>
            </a:r>
            <a:endParaRPr lang="fr-FR" sz="2300" dirty="0" smtClean="0">
              <a:latin typeface="Agency FB" pitchFamily="34" charset="0"/>
              <a:cs typeface="Arial" pitchFamily="34" charset="0"/>
            </a:endParaRPr>
          </a:p>
          <a:p>
            <a:pPr marL="342900" lvl="0" indent="-342900" fontAlgn="auto">
              <a:spcAft>
                <a:spcPts val="0"/>
              </a:spcAft>
              <a:buFont typeface="Arial" panose="020B0604020202020204" pitchFamily="34" charset="0"/>
              <a:buChar char="•"/>
              <a:defRPr/>
            </a:pPr>
            <a:r>
              <a:rPr lang="fr-FR" sz="2800" b="1" dirty="0" smtClean="0">
                <a:latin typeface="Agency FB" pitchFamily="34" charset="0"/>
                <a:cs typeface="Arial" pitchFamily="34" charset="0"/>
              </a:rPr>
              <a:t>Mise à jour des feuilles</a:t>
            </a:r>
          </a:p>
          <a:p>
            <a:pPr marL="342900" lvl="0" indent="-342900" fontAlgn="auto">
              <a:spcAft>
                <a:spcPts val="0"/>
              </a:spcAft>
              <a:buFont typeface="Arial" panose="020B0604020202020204" pitchFamily="34" charset="0"/>
              <a:buChar char="•"/>
              <a:defRPr/>
            </a:pPr>
            <a:r>
              <a:rPr lang="fr-FR" sz="3100" dirty="0" smtClean="0">
                <a:latin typeface="Agency FB" pitchFamily="34" charset="0"/>
                <a:cs typeface="Arial" pitchFamily="34" charset="0"/>
              </a:rPr>
              <a:t>Mise à jour de la feuille </a:t>
            </a:r>
            <a:r>
              <a:rPr lang="fr-FR" sz="3100" dirty="0" err="1" smtClean="0">
                <a:latin typeface="Agency FB" pitchFamily="34" charset="0"/>
                <a:cs typeface="Arial" pitchFamily="34" charset="0"/>
              </a:rPr>
              <a:t>bq</a:t>
            </a:r>
            <a:r>
              <a:rPr lang="fr-FR" sz="3100" dirty="0" smtClean="0">
                <a:latin typeface="Agency FB" pitchFamily="34" charset="0"/>
                <a:cs typeface="Arial" pitchFamily="34" charset="0"/>
              </a:rPr>
              <a:t>, SFD, crédits mis en place, </a:t>
            </a:r>
          </a:p>
          <a:p>
            <a:pPr marL="342900" lvl="0" indent="-342900" fontAlgn="auto">
              <a:spcAft>
                <a:spcPts val="0"/>
              </a:spcAft>
              <a:buFont typeface="Arial" panose="020B0604020202020204" pitchFamily="34" charset="0"/>
              <a:buChar char="•"/>
              <a:defRPr/>
            </a:pPr>
            <a:r>
              <a:rPr lang="fr-FR" sz="3100" dirty="0" smtClean="0">
                <a:latin typeface="Agency FB" pitchFamily="34" charset="0"/>
                <a:cs typeface="Arial" pitchFamily="34" charset="0"/>
              </a:rPr>
              <a:t>Calcul de la matrice de qui à qui (QQ), PEG (échanges extérieurs), </a:t>
            </a:r>
          </a:p>
          <a:p>
            <a:pPr marL="342900" lvl="0" indent="-342900" fontAlgn="auto">
              <a:spcAft>
                <a:spcPts val="0"/>
              </a:spcAft>
              <a:buFont typeface="Arial" panose="020B0604020202020204" pitchFamily="34" charset="0"/>
              <a:buChar char="•"/>
              <a:defRPr/>
            </a:pPr>
            <a:r>
              <a:rPr lang="fr-FR" sz="2800" dirty="0" smtClean="0">
                <a:latin typeface="Agency FB" pitchFamily="34" charset="0"/>
                <a:cs typeface="Arial" pitchFamily="34" charset="0"/>
                <a:hlinkClick r:id="rId3" action="ppaction://hlinkfile"/>
              </a:rPr>
              <a:t>Calcul du SIFIM et générer la table de chargement.</a:t>
            </a:r>
            <a:endParaRPr lang="fr-FR" sz="2400" dirty="0" smtClean="0">
              <a:latin typeface="Agency FB" pitchFamily="34" charset="0"/>
              <a:cs typeface="Arial" pitchFamily="34" charset="0"/>
            </a:endParaRPr>
          </a:p>
        </p:txBody>
      </p:sp>
      <p:sp>
        <p:nvSpPr>
          <p:cNvPr id="8" name="ZoneTexte 43"/>
          <p:cNvSpPr txBox="1">
            <a:spLocks noChangeArrowheads="1"/>
          </p:cNvSpPr>
          <p:nvPr/>
        </p:nvSpPr>
        <p:spPr bwMode="auto">
          <a:xfrm>
            <a:off x="5580112" y="0"/>
            <a:ext cx="3563888" cy="523220"/>
          </a:xfrm>
          <a:prstGeom prst="rect">
            <a:avLst/>
          </a:prstGeom>
          <a:noFill/>
          <a:ln w="9525">
            <a:noFill/>
            <a:miter lim="800000"/>
            <a:headEnd/>
            <a:tailEnd/>
          </a:ln>
        </p:spPr>
        <p:txBody>
          <a:bodyPr wrap="square">
            <a:spAutoFit/>
          </a:bodyPr>
          <a:lstStyle/>
          <a:p>
            <a:pPr algn="r">
              <a:spcBef>
                <a:spcPts val="600"/>
              </a:spcBef>
            </a:pPr>
            <a:r>
              <a:rPr lang="fr-FR" sz="1400" b="1" dirty="0">
                <a:solidFill>
                  <a:schemeClr val="bg1"/>
                </a:solidFill>
                <a:latin typeface="Arial" pitchFamily="34" charset="0"/>
                <a:cs typeface="Arial" pitchFamily="34" charset="0"/>
              </a:rPr>
              <a:t>Atelier régional d’échanges sur les </a:t>
            </a:r>
            <a:r>
              <a:rPr lang="fr-FR" sz="1400" b="1" dirty="0" smtClean="0">
                <a:solidFill>
                  <a:schemeClr val="bg1"/>
                </a:solidFill>
                <a:latin typeface="Arial" pitchFamily="34" charset="0"/>
                <a:cs typeface="Arial" pitchFamily="34" charset="0"/>
              </a:rPr>
              <a:t>comptes nationaux</a:t>
            </a:r>
            <a:endParaRPr lang="fr-FR" sz="1400" dirty="0">
              <a:solidFill>
                <a:schemeClr val="bg1"/>
              </a:solidFill>
              <a:latin typeface="Arial" pitchFamily="34" charset="0"/>
              <a:cs typeface="Arial" pitchFamily="34" charset="0"/>
            </a:endParaRPr>
          </a:p>
        </p:txBody>
      </p:sp>
    </p:spTree>
    <p:extLst>
      <p:ext uri="{BB962C8B-B14F-4D97-AF65-F5344CB8AC3E}">
        <p14:creationId xmlns:p14="http://schemas.microsoft.com/office/powerpoint/2010/main" val="303267939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1"/>
          <p:cNvSpPr txBox="1">
            <a:spLocks/>
          </p:cNvSpPr>
          <p:nvPr/>
        </p:nvSpPr>
        <p:spPr>
          <a:xfrm>
            <a:off x="0" y="2786058"/>
            <a:ext cx="9144000" cy="1857388"/>
          </a:xfrm>
          <a:prstGeom prst="rect">
            <a:avLst/>
          </a:prstGeom>
          <a:solidFill>
            <a:schemeClr val="accent5">
              <a:lumMod val="20000"/>
              <a:lumOff val="80000"/>
            </a:schemeClr>
          </a:solidFill>
        </p:spPr>
        <p:txBody>
          <a:bodyPr vert="horz" lIns="91440" tIns="45720" rIns="91440" bIns="45720" rtlCol="0" anchor="ctr">
            <a:noAutofit/>
          </a:bodyPr>
          <a:lstStyle/>
          <a:p>
            <a:pPr lvl="0" algn="ctr" fontAlgn="auto">
              <a:spcAft>
                <a:spcPts val="0"/>
              </a:spcAft>
              <a:defRPr/>
            </a:pPr>
            <a:r>
              <a:rPr lang="fr-FR" sz="6000" b="1" dirty="0" smtClean="0">
                <a:solidFill>
                  <a:schemeClr val="accent5">
                    <a:lumMod val="50000"/>
                  </a:schemeClr>
                </a:solidFill>
                <a:latin typeface="Arial" pitchFamily="34" charset="0"/>
                <a:ea typeface="+mj-ea"/>
                <a:cs typeface="Arial" pitchFamily="34" charset="0"/>
              </a:rPr>
              <a:t>MERCI DE VOTRE ATTENTION</a:t>
            </a:r>
          </a:p>
        </p:txBody>
      </p:sp>
      <p:sp>
        <p:nvSpPr>
          <p:cNvPr id="5" name="Titre 1"/>
          <p:cNvSpPr txBox="1">
            <a:spLocks/>
          </p:cNvSpPr>
          <p:nvPr/>
        </p:nvSpPr>
        <p:spPr>
          <a:xfrm>
            <a:off x="0" y="4857760"/>
            <a:ext cx="9144000" cy="1571636"/>
          </a:xfrm>
          <a:prstGeom prst="rect">
            <a:avLst/>
          </a:prstGeom>
          <a:solidFill>
            <a:schemeClr val="accent5">
              <a:lumMod val="20000"/>
              <a:lumOff val="80000"/>
            </a:schemeClr>
          </a:solidFill>
        </p:spPr>
        <p:txBody>
          <a:bodyPr vert="horz" lIns="91440" tIns="45720" rIns="91440" bIns="45720" rtlCol="0"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fr-FR" b="0" i="0" u="none" strike="noStrike" kern="1200" cap="none" spc="0" normalizeH="0" baseline="0" noProof="0" dirty="0" smtClean="0">
                <a:ln>
                  <a:noFill/>
                </a:ln>
                <a:solidFill>
                  <a:schemeClr val="accent5">
                    <a:lumMod val="50000"/>
                  </a:schemeClr>
                </a:solidFill>
                <a:effectLst/>
                <a:uLnTx/>
                <a:uFillTx/>
                <a:latin typeface="Arial Narrow" pitchFamily="34" charset="0"/>
                <a:ea typeface="+mj-ea"/>
                <a:cs typeface="+mj-cs"/>
              </a:rPr>
              <a:t>Malick DIOP et Adama SECK</a:t>
            </a:r>
          </a:p>
          <a:p>
            <a:pPr marL="0" marR="0" lvl="0" indent="0" algn="ctr" defTabSz="914400" rtl="0" eaLnBrk="1" fontAlgn="auto" latinLnBrk="0" hangingPunct="1">
              <a:lnSpc>
                <a:spcPct val="100000"/>
              </a:lnSpc>
              <a:spcBef>
                <a:spcPct val="0"/>
              </a:spcBef>
              <a:spcAft>
                <a:spcPts val="0"/>
              </a:spcAft>
              <a:buClrTx/>
              <a:buSzTx/>
              <a:buFontTx/>
              <a:buNone/>
              <a:tabLst/>
              <a:defRPr/>
            </a:pPr>
            <a:r>
              <a:rPr lang="fr-FR" dirty="0">
                <a:solidFill>
                  <a:schemeClr val="accent5">
                    <a:lumMod val="50000"/>
                  </a:schemeClr>
                </a:solidFill>
                <a:latin typeface="Arial Narrow" pitchFamily="34" charset="0"/>
                <a:ea typeface="+mj-ea"/>
                <a:cs typeface="+mj-cs"/>
              </a:rPr>
              <a:t>malickdiop.diop@ansd.sn</a:t>
            </a:r>
            <a:r>
              <a:rPr lang="fr-FR" dirty="0" smtClean="0">
                <a:solidFill>
                  <a:schemeClr val="accent5">
                    <a:lumMod val="50000"/>
                  </a:schemeClr>
                </a:solidFill>
                <a:latin typeface="Arial Narrow" pitchFamily="34" charset="0"/>
                <a:ea typeface="+mj-ea"/>
                <a:cs typeface="+mj-cs"/>
              </a:rPr>
              <a:t>; adama.seck@ansd.sn</a:t>
            </a:r>
          </a:p>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fr-FR" b="0" i="0" u="none" strike="noStrike" kern="1200" cap="none" spc="0" normalizeH="0" baseline="0" noProof="0" dirty="0" smtClean="0">
              <a:ln>
                <a:noFill/>
              </a:ln>
              <a:solidFill>
                <a:schemeClr val="accent5">
                  <a:lumMod val="50000"/>
                </a:schemeClr>
              </a:solidFill>
              <a:effectLst/>
              <a:uLnTx/>
              <a:uFillTx/>
              <a:latin typeface="Arial Narrow" pitchFamily="34" charset="0"/>
              <a:ea typeface="+mj-ea"/>
              <a:cs typeface="+mj-cs"/>
            </a:endParaRPr>
          </a:p>
          <a:p>
            <a:pPr marL="0" marR="0" lvl="0" indent="0" algn="ctr" defTabSz="914400" rtl="0" eaLnBrk="1" fontAlgn="auto" latinLnBrk="0" hangingPunct="1">
              <a:lnSpc>
                <a:spcPct val="100000"/>
              </a:lnSpc>
              <a:spcBef>
                <a:spcPct val="0"/>
              </a:spcBef>
              <a:spcAft>
                <a:spcPts val="0"/>
              </a:spcAft>
              <a:buClrTx/>
              <a:buSzTx/>
              <a:buFontTx/>
              <a:buNone/>
              <a:tabLst/>
              <a:defRPr/>
            </a:pPr>
            <a:r>
              <a:rPr kumimoji="0" lang="fr-FR" b="0" i="0" u="none" strike="noStrike" kern="1200" cap="none" spc="0" normalizeH="0" baseline="0" noProof="0" dirty="0" smtClean="0">
                <a:ln>
                  <a:noFill/>
                </a:ln>
                <a:solidFill>
                  <a:schemeClr val="accent5">
                    <a:lumMod val="50000"/>
                  </a:schemeClr>
                </a:solidFill>
                <a:effectLst/>
                <a:uLnTx/>
                <a:uFillTx/>
                <a:latin typeface="Arial Narrow" pitchFamily="34" charset="0"/>
                <a:ea typeface="+mj-ea"/>
                <a:cs typeface="+mj-cs"/>
              </a:rPr>
              <a:t>Tel</a:t>
            </a:r>
            <a:r>
              <a:rPr kumimoji="0" lang="fr-FR" b="0" i="0" u="none" strike="noStrike" kern="1200" cap="none" spc="0" normalizeH="0" noProof="0" dirty="0" smtClean="0">
                <a:ln>
                  <a:noFill/>
                </a:ln>
                <a:solidFill>
                  <a:schemeClr val="accent5">
                    <a:lumMod val="50000"/>
                  </a:schemeClr>
                </a:solidFill>
                <a:effectLst/>
                <a:uLnTx/>
                <a:uFillTx/>
                <a:latin typeface="Arial Narrow" pitchFamily="34" charset="0"/>
                <a:ea typeface="+mj-ea"/>
                <a:cs typeface="+mj-cs"/>
              </a:rPr>
              <a:t> : (</a:t>
            </a:r>
            <a:r>
              <a:rPr lang="fr-FR" dirty="0" smtClean="0">
                <a:solidFill>
                  <a:schemeClr val="accent5">
                    <a:lumMod val="50000"/>
                  </a:schemeClr>
                </a:solidFill>
                <a:latin typeface="Arial Narrow" pitchFamily="34" charset="0"/>
                <a:ea typeface="+mj-ea"/>
                <a:cs typeface="+mj-cs"/>
              </a:rPr>
              <a:t>+221) 77 443 47 23</a:t>
            </a:r>
            <a:endParaRPr kumimoji="0" lang="fr-FR" b="0" i="0" u="none" strike="noStrike" kern="1200" cap="none" spc="0" normalizeH="0" noProof="0" dirty="0" smtClean="0">
              <a:ln>
                <a:noFill/>
              </a:ln>
              <a:solidFill>
                <a:schemeClr val="accent5">
                  <a:lumMod val="50000"/>
                </a:schemeClr>
              </a:solidFill>
              <a:effectLst/>
              <a:uLnTx/>
              <a:uFillTx/>
              <a:latin typeface="Arial Narrow" pitchFamily="34" charset="0"/>
              <a:ea typeface="+mj-ea"/>
              <a:cs typeface="+mj-cs"/>
            </a:endParaRPr>
          </a:p>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fr-FR" sz="3500" b="0" i="0" u="none" strike="noStrike" kern="1200" cap="none" spc="0" normalizeH="0" baseline="0" noProof="0" dirty="0" smtClean="0">
              <a:ln>
                <a:noFill/>
              </a:ln>
              <a:solidFill>
                <a:schemeClr val="accent5">
                  <a:lumMod val="50000"/>
                </a:schemeClr>
              </a:solidFill>
              <a:effectLst/>
              <a:uLnTx/>
              <a:uFillTx/>
              <a:latin typeface="Agency FB" pitchFamily="34" charset="0"/>
              <a:ea typeface="+mj-ea"/>
              <a:cs typeface="+mj-cs"/>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re 1"/>
          <p:cNvSpPr>
            <a:spLocks noGrp="1"/>
          </p:cNvSpPr>
          <p:nvPr>
            <p:ph type="ctrTitle"/>
          </p:nvPr>
        </p:nvSpPr>
        <p:spPr>
          <a:xfrm>
            <a:off x="357158" y="1285860"/>
            <a:ext cx="8487232" cy="571504"/>
          </a:xfrm>
          <a:ln/>
        </p:spPr>
        <p:style>
          <a:lnRef idx="2">
            <a:schemeClr val="accent1"/>
          </a:lnRef>
          <a:fillRef idx="1">
            <a:schemeClr val="lt1"/>
          </a:fillRef>
          <a:effectRef idx="0">
            <a:schemeClr val="accent1"/>
          </a:effectRef>
          <a:fontRef idx="minor">
            <a:schemeClr val="dk1"/>
          </a:fontRef>
        </p:style>
        <p:txBody>
          <a:bodyPr>
            <a:normAutofit/>
          </a:bodyPr>
          <a:lstStyle/>
          <a:p>
            <a:pPr eaLnBrk="1" hangingPunct="1">
              <a:defRPr/>
            </a:pPr>
            <a:r>
              <a:rPr lang="fr-FR" sz="2400" b="1" dirty="0" smtClean="0">
                <a:latin typeface="Agency FB" pitchFamily="34" charset="0"/>
                <a:cs typeface="Arial" pitchFamily="34" charset="0"/>
              </a:rPr>
              <a:t>Introduction</a:t>
            </a:r>
          </a:p>
        </p:txBody>
      </p:sp>
      <p:sp>
        <p:nvSpPr>
          <p:cNvPr id="5" name="Titre 1"/>
          <p:cNvSpPr txBox="1">
            <a:spLocks/>
          </p:cNvSpPr>
          <p:nvPr/>
        </p:nvSpPr>
        <p:spPr>
          <a:xfrm>
            <a:off x="333240" y="1928802"/>
            <a:ext cx="8487232" cy="4643470"/>
          </a:xfrm>
          <a:prstGeom prst="rect">
            <a:avLst/>
          </a:prstGeom>
          <a:ln/>
        </p:spPr>
        <p:style>
          <a:lnRef idx="2">
            <a:schemeClr val="accent1"/>
          </a:lnRef>
          <a:fillRef idx="1">
            <a:schemeClr val="lt1"/>
          </a:fillRef>
          <a:effectRef idx="0">
            <a:schemeClr val="accent1"/>
          </a:effectRef>
          <a:fontRef idx="minor">
            <a:schemeClr val="dk1"/>
          </a:fontRef>
        </p:style>
        <p:txBody>
          <a:bodyPr vert="horz" lIns="91440" tIns="45720" rIns="91440" bIns="45720" rtlCol="0" anchor="ctr">
            <a:normAutofit/>
          </a:bodyPr>
          <a:lstStyle/>
          <a:p>
            <a:pPr marL="342900" indent="-342900" algn="just">
              <a:buFont typeface="Arial" panose="020B0604020202020204" pitchFamily="34" charset="0"/>
              <a:buChar char="•"/>
              <a:defRPr/>
            </a:pPr>
            <a:r>
              <a:rPr lang="fr-FR" sz="3100" b="1" dirty="0" smtClean="0">
                <a:latin typeface="Agency FB" pitchFamily="34" charset="0"/>
                <a:cs typeface="Arial" pitchFamily="34" charset="0"/>
              </a:rPr>
              <a:t> Dispositif de production régulière des comptes nationaux</a:t>
            </a:r>
            <a:endParaRPr lang="fr-FR" sz="2600" b="1" dirty="0" smtClean="0">
              <a:latin typeface="Agency FB" pitchFamily="34" charset="0"/>
              <a:cs typeface="Arial" pitchFamily="34" charset="0"/>
            </a:endParaRPr>
          </a:p>
          <a:p>
            <a:pPr algn="just">
              <a:defRPr/>
            </a:pPr>
            <a:r>
              <a:rPr lang="fr-FR" sz="2600" dirty="0" smtClean="0">
                <a:latin typeface="Agency FB" pitchFamily="34" charset="0"/>
                <a:cs typeface="Arial" pitchFamily="34" charset="0"/>
              </a:rPr>
              <a:t>Utilisation d’outils basés principalement sur </a:t>
            </a:r>
          </a:p>
          <a:p>
            <a:pPr marL="457200" indent="-457200" algn="just">
              <a:buFont typeface="Wingdings" panose="05000000000000000000" pitchFamily="2" charset="2"/>
              <a:buChar char="ü"/>
              <a:defRPr/>
            </a:pPr>
            <a:r>
              <a:rPr lang="fr-FR" sz="2600" dirty="0" err="1" smtClean="0">
                <a:latin typeface="Agency FB" pitchFamily="34" charset="0"/>
                <a:cs typeface="Arial" pitchFamily="34" charset="0"/>
              </a:rPr>
              <a:t>Acces</a:t>
            </a:r>
            <a:endParaRPr lang="fr-FR" sz="2600" dirty="0" smtClean="0">
              <a:latin typeface="Agency FB" pitchFamily="34" charset="0"/>
              <a:cs typeface="Arial" pitchFamily="34" charset="0"/>
            </a:endParaRPr>
          </a:p>
          <a:p>
            <a:pPr marL="457200" indent="-457200" algn="just">
              <a:buFont typeface="Wingdings" panose="05000000000000000000" pitchFamily="2" charset="2"/>
              <a:buChar char="ü"/>
              <a:defRPr/>
            </a:pPr>
            <a:r>
              <a:rPr lang="fr-FR" sz="2600" dirty="0" smtClean="0">
                <a:latin typeface="Agency FB" pitchFamily="34" charset="0"/>
                <a:cs typeface="Arial" pitchFamily="34" charset="0"/>
              </a:rPr>
              <a:t>Excel</a:t>
            </a:r>
          </a:p>
          <a:p>
            <a:pPr marL="342900" lvl="0" indent="-342900" fontAlgn="auto">
              <a:spcAft>
                <a:spcPts val="0"/>
              </a:spcAft>
              <a:defRPr/>
            </a:pPr>
            <a:endParaRPr lang="fr-FR" sz="2600" dirty="0" smtClean="0">
              <a:latin typeface="Agency FB" pitchFamily="34" charset="0"/>
              <a:cs typeface="Arial" pitchFamily="34" charset="0"/>
            </a:endParaRPr>
          </a:p>
          <a:p>
            <a:pPr marL="342900" indent="-342900" algn="just">
              <a:buFont typeface="Arial" panose="020B0604020202020204" pitchFamily="34" charset="0"/>
              <a:buChar char="•"/>
              <a:defRPr/>
            </a:pPr>
            <a:r>
              <a:rPr lang="fr-FR" sz="2800" b="1" dirty="0">
                <a:latin typeface="Agency FB" pitchFamily="34" charset="0"/>
                <a:cs typeface="Arial" pitchFamily="34" charset="0"/>
              </a:rPr>
              <a:t>Changement d’année de base des comptes nationaux du Sénégal (PRCN)</a:t>
            </a:r>
            <a:endParaRPr lang="fr-FR" sz="2400" b="1" dirty="0">
              <a:latin typeface="Agency FB" pitchFamily="34" charset="0"/>
              <a:cs typeface="Arial" pitchFamily="34" charset="0"/>
            </a:endParaRPr>
          </a:p>
          <a:p>
            <a:pPr lvl="0" algn="just" fontAlgn="auto">
              <a:spcAft>
                <a:spcPts val="0"/>
              </a:spcAft>
              <a:defRPr/>
            </a:pPr>
            <a:endParaRPr lang="fr-FR" sz="2900" b="1" dirty="0" smtClean="0">
              <a:latin typeface="Agency FB" pitchFamily="34" charset="0"/>
              <a:cs typeface="Arial" pitchFamily="34" charset="0"/>
            </a:endParaRPr>
          </a:p>
          <a:p>
            <a:pPr marL="457200" lvl="0" indent="-457200" fontAlgn="auto">
              <a:spcAft>
                <a:spcPts val="0"/>
              </a:spcAft>
              <a:buFont typeface="Wingdings" panose="05000000000000000000" pitchFamily="2" charset="2"/>
              <a:buChar char="ü"/>
              <a:defRPr/>
            </a:pPr>
            <a:r>
              <a:rPr lang="fr-FR" sz="2600" dirty="0" smtClean="0">
                <a:latin typeface="Agency FB" pitchFamily="34" charset="0"/>
                <a:cs typeface="Arial" pitchFamily="34" charset="0"/>
              </a:rPr>
              <a:t>Prise en compte des changements du SCN 2008 et d’autres aspects techniques et amélioration de couverture</a:t>
            </a:r>
          </a:p>
          <a:p>
            <a:pPr marL="457200" lvl="0" indent="-457200" fontAlgn="auto">
              <a:spcAft>
                <a:spcPts val="0"/>
              </a:spcAft>
              <a:buFont typeface="Wingdings" panose="05000000000000000000" pitchFamily="2" charset="2"/>
              <a:buChar char="ü"/>
              <a:defRPr/>
            </a:pPr>
            <a:r>
              <a:rPr lang="fr-FR" sz="2600" dirty="0" smtClean="0">
                <a:latin typeface="Agency FB" pitchFamily="34" charset="0"/>
                <a:cs typeface="Arial" pitchFamily="34" charset="0"/>
              </a:rPr>
              <a:t>Utilisation de l’outil d’aide à l’élaboration des comptes nationaux (ERETES)</a:t>
            </a:r>
          </a:p>
        </p:txBody>
      </p:sp>
      <p:sp>
        <p:nvSpPr>
          <p:cNvPr id="8" name="ZoneTexte 43"/>
          <p:cNvSpPr txBox="1">
            <a:spLocks noChangeArrowheads="1"/>
          </p:cNvSpPr>
          <p:nvPr/>
        </p:nvSpPr>
        <p:spPr bwMode="auto">
          <a:xfrm>
            <a:off x="5508104" y="0"/>
            <a:ext cx="3635896" cy="523220"/>
          </a:xfrm>
          <a:prstGeom prst="rect">
            <a:avLst/>
          </a:prstGeom>
          <a:noFill/>
          <a:ln w="9525">
            <a:noFill/>
            <a:miter lim="800000"/>
            <a:headEnd/>
            <a:tailEnd/>
          </a:ln>
        </p:spPr>
        <p:txBody>
          <a:bodyPr wrap="square">
            <a:spAutoFit/>
          </a:bodyPr>
          <a:lstStyle/>
          <a:p>
            <a:pPr algn="r">
              <a:spcBef>
                <a:spcPts val="600"/>
              </a:spcBef>
            </a:pPr>
            <a:r>
              <a:rPr lang="fr-FR" sz="1400" b="1" dirty="0">
                <a:solidFill>
                  <a:schemeClr val="bg1"/>
                </a:solidFill>
                <a:latin typeface="Arial" pitchFamily="34" charset="0"/>
                <a:cs typeface="Arial" pitchFamily="34" charset="0"/>
              </a:rPr>
              <a:t>Atelier régional d’échanges sur </a:t>
            </a:r>
            <a:r>
              <a:rPr lang="fr-FR" sz="1400" b="1" dirty="0" smtClean="0">
                <a:solidFill>
                  <a:schemeClr val="bg1"/>
                </a:solidFill>
                <a:latin typeface="Arial" pitchFamily="34" charset="0"/>
                <a:cs typeface="Arial" pitchFamily="34" charset="0"/>
              </a:rPr>
              <a:t>les comptes nationaux</a:t>
            </a:r>
            <a:endParaRPr lang="fr-FR" sz="1400" dirty="0">
              <a:solidFill>
                <a:schemeClr val="bg1"/>
              </a:solidFill>
              <a:latin typeface="Arial" pitchFamily="34" charset="0"/>
              <a:cs typeface="Arial" pitchFamily="34" charset="0"/>
            </a:endParaRPr>
          </a:p>
        </p:txBody>
      </p:sp>
    </p:spTree>
    <p:extLst>
      <p:ext uri="{BB962C8B-B14F-4D97-AF65-F5344CB8AC3E}">
        <p14:creationId xmlns:p14="http://schemas.microsoft.com/office/powerpoint/2010/main" val="207627832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re 1"/>
          <p:cNvSpPr>
            <a:spLocks noGrp="1"/>
          </p:cNvSpPr>
          <p:nvPr>
            <p:ph type="ctrTitle"/>
          </p:nvPr>
        </p:nvSpPr>
        <p:spPr>
          <a:xfrm>
            <a:off x="357158" y="1285860"/>
            <a:ext cx="8487232" cy="571504"/>
          </a:xfrm>
          <a:ln/>
        </p:spPr>
        <p:style>
          <a:lnRef idx="2">
            <a:schemeClr val="accent1"/>
          </a:lnRef>
          <a:fillRef idx="1">
            <a:schemeClr val="lt1"/>
          </a:fillRef>
          <a:effectRef idx="0">
            <a:schemeClr val="accent1"/>
          </a:effectRef>
          <a:fontRef idx="minor">
            <a:schemeClr val="dk1"/>
          </a:fontRef>
        </p:style>
        <p:txBody>
          <a:bodyPr>
            <a:normAutofit/>
          </a:bodyPr>
          <a:lstStyle/>
          <a:p>
            <a:pPr eaLnBrk="1" hangingPunct="1">
              <a:defRPr/>
            </a:pPr>
            <a:r>
              <a:rPr lang="fr-FR" sz="2400" b="1" dirty="0" smtClean="0">
                <a:latin typeface="Agency FB" pitchFamily="34" charset="0"/>
                <a:cs typeface="Arial" pitchFamily="34" charset="0"/>
              </a:rPr>
              <a:t>Description du Processus</a:t>
            </a:r>
          </a:p>
        </p:txBody>
      </p:sp>
      <p:sp>
        <p:nvSpPr>
          <p:cNvPr id="5" name="Titre 1"/>
          <p:cNvSpPr txBox="1">
            <a:spLocks/>
          </p:cNvSpPr>
          <p:nvPr/>
        </p:nvSpPr>
        <p:spPr>
          <a:xfrm>
            <a:off x="333240" y="1928802"/>
            <a:ext cx="8487232" cy="4643470"/>
          </a:xfrm>
          <a:prstGeom prst="rect">
            <a:avLst/>
          </a:prstGeom>
          <a:ln/>
        </p:spPr>
        <p:style>
          <a:lnRef idx="2">
            <a:schemeClr val="accent1"/>
          </a:lnRef>
          <a:fillRef idx="1">
            <a:schemeClr val="lt1"/>
          </a:fillRef>
          <a:effectRef idx="0">
            <a:schemeClr val="accent1"/>
          </a:effectRef>
          <a:fontRef idx="minor">
            <a:schemeClr val="dk1"/>
          </a:fontRef>
        </p:style>
        <p:txBody>
          <a:bodyPr vert="horz" lIns="91440" tIns="45720" rIns="91440" bIns="45720" rtlCol="0" anchor="ctr">
            <a:normAutofit/>
          </a:bodyPr>
          <a:lstStyle/>
          <a:p>
            <a:pPr algn="just">
              <a:defRPr/>
            </a:pPr>
            <a:r>
              <a:rPr lang="fr-FR" sz="3100" b="1" dirty="0" smtClean="0">
                <a:latin typeface="Agency FB" pitchFamily="34" charset="0"/>
                <a:cs typeface="Arial" pitchFamily="34" charset="0"/>
              </a:rPr>
              <a:t>Traitement des données du secteur des sociétés non financières</a:t>
            </a:r>
            <a:r>
              <a:rPr lang="fr-FR" sz="2600" b="1" dirty="0" smtClean="0">
                <a:latin typeface="Agency FB" pitchFamily="34" charset="0"/>
                <a:cs typeface="Arial" pitchFamily="34" charset="0"/>
              </a:rPr>
              <a:t>.</a:t>
            </a:r>
          </a:p>
          <a:p>
            <a:pPr marL="457200" indent="-457200" algn="just">
              <a:buFont typeface="Wingdings" panose="05000000000000000000" pitchFamily="2" charset="2"/>
              <a:buChar char="ü"/>
              <a:defRPr/>
            </a:pPr>
            <a:r>
              <a:rPr lang="fr-FR" sz="2600" b="1" i="1" dirty="0">
                <a:latin typeface="Agency FB" pitchFamily="34" charset="0"/>
                <a:cs typeface="Arial" pitchFamily="34" charset="0"/>
              </a:rPr>
              <a:t>Source </a:t>
            </a:r>
            <a:r>
              <a:rPr lang="fr-FR" sz="2600" dirty="0" smtClean="0">
                <a:latin typeface="Agency FB" pitchFamily="34" charset="0"/>
                <a:cs typeface="Arial" pitchFamily="34" charset="0"/>
              </a:rPr>
              <a:t>: les données sont fournies par la DSE de l’ANSD sous format </a:t>
            </a:r>
            <a:r>
              <a:rPr lang="fr-FR" sz="2600" dirty="0" err="1" smtClean="0">
                <a:latin typeface="Agency FB" pitchFamily="34" charset="0"/>
                <a:cs typeface="Arial" pitchFamily="34" charset="0"/>
              </a:rPr>
              <a:t>Acces</a:t>
            </a:r>
            <a:r>
              <a:rPr lang="fr-FR" sz="2600" dirty="0" smtClean="0">
                <a:latin typeface="Agency FB" pitchFamily="34" charset="0"/>
                <a:cs typeface="Arial" pitchFamily="34" charset="0"/>
              </a:rPr>
              <a:t>,</a:t>
            </a:r>
          </a:p>
          <a:p>
            <a:pPr marL="457200" indent="-457200" algn="just">
              <a:buFont typeface="Wingdings" panose="05000000000000000000" pitchFamily="2" charset="2"/>
              <a:buChar char="ü"/>
              <a:defRPr/>
            </a:pPr>
            <a:r>
              <a:rPr lang="fr-FR" sz="2600" dirty="0" smtClean="0">
                <a:latin typeface="Agency FB" pitchFamily="34" charset="0"/>
                <a:cs typeface="Arial" pitchFamily="34" charset="0"/>
              </a:rPr>
              <a:t> Collecte des états financiers surtout au niveau de l’industrie pour le tableau 12</a:t>
            </a:r>
          </a:p>
          <a:p>
            <a:pPr marL="457200" indent="-457200" algn="just">
              <a:buFont typeface="Wingdings" panose="05000000000000000000" pitchFamily="2" charset="2"/>
              <a:buChar char="ü"/>
              <a:defRPr/>
            </a:pPr>
            <a:r>
              <a:rPr lang="fr-FR" sz="2600" b="1" i="1" dirty="0" smtClean="0">
                <a:latin typeface="Agency FB" pitchFamily="34" charset="0"/>
                <a:cs typeface="Arial" pitchFamily="34" charset="0"/>
              </a:rPr>
              <a:t>Identification des nouvelles entreprises et classification suivant les nomenclatures de la comptabilité nationale,</a:t>
            </a:r>
          </a:p>
          <a:p>
            <a:pPr marL="457200" indent="-457200" algn="just">
              <a:buFont typeface="Wingdings" panose="05000000000000000000" pitchFamily="2" charset="2"/>
              <a:buChar char="ü"/>
              <a:defRPr/>
            </a:pPr>
            <a:r>
              <a:rPr lang="fr-FR" sz="2600" b="1" i="1" dirty="0" smtClean="0">
                <a:latin typeface="Agency FB" pitchFamily="34" charset="0"/>
                <a:cs typeface="Arial" pitchFamily="34" charset="0"/>
              </a:rPr>
              <a:t>Mise à jour des tables concernées</a:t>
            </a:r>
            <a:endParaRPr lang="fr-FR" sz="2600" b="1" i="1" dirty="0">
              <a:latin typeface="Agency FB" pitchFamily="34" charset="0"/>
              <a:cs typeface="Arial" pitchFamily="34" charset="0"/>
            </a:endParaRPr>
          </a:p>
          <a:p>
            <a:pPr marL="457200" indent="-457200" algn="just">
              <a:buFont typeface="Wingdings" panose="05000000000000000000" pitchFamily="2" charset="2"/>
              <a:buChar char="ü"/>
              <a:defRPr/>
            </a:pPr>
            <a:endParaRPr lang="fr-FR" sz="2600" b="1" i="1" dirty="0" smtClean="0">
              <a:latin typeface="Agency FB" pitchFamily="34" charset="0"/>
              <a:cs typeface="Arial" pitchFamily="34" charset="0"/>
            </a:endParaRPr>
          </a:p>
          <a:p>
            <a:pPr marL="457200" indent="-457200" algn="just">
              <a:buFont typeface="Wingdings" panose="05000000000000000000" pitchFamily="2" charset="2"/>
              <a:buChar char="ü"/>
              <a:defRPr/>
            </a:pPr>
            <a:endParaRPr lang="fr-FR" sz="3000" dirty="0" smtClean="0">
              <a:latin typeface="Agency FB" pitchFamily="34" charset="0"/>
              <a:cs typeface="Arial" pitchFamily="34" charset="0"/>
            </a:endParaRPr>
          </a:p>
        </p:txBody>
      </p:sp>
      <p:sp>
        <p:nvSpPr>
          <p:cNvPr id="8" name="ZoneTexte 43"/>
          <p:cNvSpPr txBox="1">
            <a:spLocks noChangeArrowheads="1"/>
          </p:cNvSpPr>
          <p:nvPr/>
        </p:nvSpPr>
        <p:spPr bwMode="auto">
          <a:xfrm>
            <a:off x="5508104" y="0"/>
            <a:ext cx="3635896" cy="523220"/>
          </a:xfrm>
          <a:prstGeom prst="rect">
            <a:avLst/>
          </a:prstGeom>
          <a:noFill/>
          <a:ln w="9525">
            <a:noFill/>
            <a:miter lim="800000"/>
            <a:headEnd/>
            <a:tailEnd/>
          </a:ln>
        </p:spPr>
        <p:txBody>
          <a:bodyPr wrap="square">
            <a:spAutoFit/>
          </a:bodyPr>
          <a:lstStyle/>
          <a:p>
            <a:pPr algn="r">
              <a:spcBef>
                <a:spcPts val="600"/>
              </a:spcBef>
            </a:pPr>
            <a:r>
              <a:rPr lang="fr-FR" sz="1400" b="1" dirty="0">
                <a:solidFill>
                  <a:schemeClr val="bg1"/>
                </a:solidFill>
                <a:latin typeface="Arial" pitchFamily="34" charset="0"/>
                <a:cs typeface="Arial" pitchFamily="34" charset="0"/>
              </a:rPr>
              <a:t>Atelier régional d’échanges sur les </a:t>
            </a:r>
            <a:r>
              <a:rPr lang="fr-FR" sz="1400" b="1" dirty="0" smtClean="0">
                <a:solidFill>
                  <a:schemeClr val="bg1"/>
                </a:solidFill>
                <a:latin typeface="Arial" pitchFamily="34" charset="0"/>
                <a:cs typeface="Arial" pitchFamily="34" charset="0"/>
              </a:rPr>
              <a:t>Comptes nationaux</a:t>
            </a:r>
            <a:endParaRPr lang="fr-FR" sz="1400" dirty="0">
              <a:solidFill>
                <a:schemeClr val="bg1"/>
              </a:solidFill>
              <a:latin typeface="Arial" pitchFamily="34" charset="0"/>
              <a:cs typeface="Arial" pitchFamily="34" charset="0"/>
            </a:endParaRPr>
          </a:p>
        </p:txBody>
      </p:sp>
    </p:spTree>
    <p:extLst>
      <p:ext uri="{BB962C8B-B14F-4D97-AF65-F5344CB8AC3E}">
        <p14:creationId xmlns:p14="http://schemas.microsoft.com/office/powerpoint/2010/main" val="147886438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re 1"/>
          <p:cNvSpPr>
            <a:spLocks noGrp="1"/>
          </p:cNvSpPr>
          <p:nvPr>
            <p:ph type="ctrTitle"/>
          </p:nvPr>
        </p:nvSpPr>
        <p:spPr>
          <a:xfrm>
            <a:off x="357158" y="1285860"/>
            <a:ext cx="8487232" cy="571504"/>
          </a:xfrm>
          <a:ln/>
        </p:spPr>
        <p:style>
          <a:lnRef idx="2">
            <a:schemeClr val="accent1"/>
          </a:lnRef>
          <a:fillRef idx="1">
            <a:schemeClr val="lt1"/>
          </a:fillRef>
          <a:effectRef idx="0">
            <a:schemeClr val="accent1"/>
          </a:effectRef>
          <a:fontRef idx="minor">
            <a:schemeClr val="dk1"/>
          </a:fontRef>
        </p:style>
        <p:txBody>
          <a:bodyPr>
            <a:normAutofit/>
          </a:bodyPr>
          <a:lstStyle/>
          <a:p>
            <a:pPr eaLnBrk="1" hangingPunct="1">
              <a:defRPr/>
            </a:pPr>
            <a:r>
              <a:rPr lang="fr-FR" sz="2400" b="1" dirty="0" smtClean="0">
                <a:latin typeface="Agency FB" pitchFamily="34" charset="0"/>
                <a:cs typeface="Arial" pitchFamily="34" charset="0"/>
              </a:rPr>
              <a:t>Description du Processus</a:t>
            </a:r>
          </a:p>
        </p:txBody>
      </p:sp>
      <p:sp>
        <p:nvSpPr>
          <p:cNvPr id="5" name="Titre 1"/>
          <p:cNvSpPr txBox="1">
            <a:spLocks/>
          </p:cNvSpPr>
          <p:nvPr/>
        </p:nvSpPr>
        <p:spPr>
          <a:xfrm>
            <a:off x="333240" y="1928802"/>
            <a:ext cx="8487232" cy="4643470"/>
          </a:xfrm>
          <a:prstGeom prst="rect">
            <a:avLst/>
          </a:prstGeom>
          <a:ln/>
        </p:spPr>
        <p:style>
          <a:lnRef idx="2">
            <a:schemeClr val="accent1"/>
          </a:lnRef>
          <a:fillRef idx="1">
            <a:schemeClr val="lt1"/>
          </a:fillRef>
          <a:effectRef idx="0">
            <a:schemeClr val="accent1"/>
          </a:effectRef>
          <a:fontRef idx="minor">
            <a:schemeClr val="dk1"/>
          </a:fontRef>
        </p:style>
        <p:txBody>
          <a:bodyPr vert="horz" lIns="91440" tIns="45720" rIns="91440" bIns="45720" rtlCol="0" anchor="ctr">
            <a:normAutofit/>
          </a:bodyPr>
          <a:lstStyle/>
          <a:p>
            <a:pPr algn="just">
              <a:defRPr/>
            </a:pPr>
            <a:r>
              <a:rPr lang="fr-FR" sz="3100" b="1" dirty="0" smtClean="0">
                <a:latin typeface="Agency FB" pitchFamily="34" charset="0"/>
                <a:cs typeface="Arial" pitchFamily="34" charset="0"/>
              </a:rPr>
              <a:t>Traitement des données du secteur des sociétés non financières</a:t>
            </a:r>
            <a:r>
              <a:rPr lang="fr-FR" sz="2600" b="1" dirty="0" smtClean="0">
                <a:latin typeface="Agency FB" pitchFamily="34" charset="0"/>
                <a:cs typeface="Arial" pitchFamily="34" charset="0"/>
              </a:rPr>
              <a:t>.</a:t>
            </a:r>
          </a:p>
          <a:p>
            <a:pPr marL="457200" indent="-457200" algn="just">
              <a:buFont typeface="Wingdings" panose="05000000000000000000" pitchFamily="2" charset="2"/>
              <a:buChar char="ü"/>
              <a:defRPr/>
            </a:pPr>
            <a:r>
              <a:rPr lang="fr-FR" sz="2600" b="1" i="1" dirty="0" smtClean="0">
                <a:latin typeface="Agency FB" pitchFamily="34" charset="0"/>
                <a:cs typeface="Arial" pitchFamily="34" charset="0"/>
              </a:rPr>
              <a:t>Traitement des incohérences constatées</a:t>
            </a:r>
            <a:r>
              <a:rPr lang="fr-FR" sz="2600" dirty="0" smtClean="0">
                <a:latin typeface="Agency FB" pitchFamily="34" charset="0"/>
                <a:cs typeface="Arial" pitchFamily="34" charset="0"/>
              </a:rPr>
              <a:t>,</a:t>
            </a:r>
          </a:p>
          <a:p>
            <a:pPr algn="just">
              <a:defRPr/>
            </a:pPr>
            <a:endParaRPr lang="fr-FR" sz="2600" dirty="0">
              <a:latin typeface="Agency FB" pitchFamily="34" charset="0"/>
              <a:cs typeface="Arial" pitchFamily="34" charset="0"/>
            </a:endParaRPr>
          </a:p>
          <a:p>
            <a:pPr algn="just">
              <a:defRPr/>
            </a:pPr>
            <a:endParaRPr lang="fr-FR" sz="2600" b="1" i="1" dirty="0" smtClean="0">
              <a:latin typeface="Agency FB" pitchFamily="34" charset="0"/>
              <a:cs typeface="Arial" pitchFamily="34" charset="0"/>
            </a:endParaRPr>
          </a:p>
          <a:p>
            <a:pPr algn="just">
              <a:defRPr/>
            </a:pPr>
            <a:endParaRPr lang="fr-FR" sz="2600" b="1" i="1" dirty="0">
              <a:latin typeface="Agency FB" pitchFamily="34" charset="0"/>
              <a:cs typeface="Arial" pitchFamily="34" charset="0"/>
            </a:endParaRPr>
          </a:p>
          <a:p>
            <a:pPr algn="just">
              <a:defRPr/>
            </a:pPr>
            <a:endParaRPr lang="fr-FR" sz="2600" b="1" i="1" dirty="0" smtClean="0">
              <a:latin typeface="Agency FB" pitchFamily="34" charset="0"/>
              <a:cs typeface="Arial" pitchFamily="34" charset="0"/>
            </a:endParaRPr>
          </a:p>
          <a:p>
            <a:pPr algn="just">
              <a:defRPr/>
            </a:pPr>
            <a:endParaRPr lang="fr-FR" sz="2600" b="1" i="1" dirty="0">
              <a:latin typeface="Agency FB" pitchFamily="34" charset="0"/>
              <a:cs typeface="Arial" pitchFamily="34" charset="0"/>
            </a:endParaRPr>
          </a:p>
          <a:p>
            <a:pPr algn="just">
              <a:defRPr/>
            </a:pPr>
            <a:endParaRPr lang="fr-FR" sz="2600" b="1" i="1" dirty="0" smtClean="0">
              <a:latin typeface="Agency FB" pitchFamily="34" charset="0"/>
              <a:cs typeface="Arial" pitchFamily="34" charset="0"/>
            </a:endParaRPr>
          </a:p>
          <a:p>
            <a:pPr marL="457200" indent="-457200" algn="just">
              <a:buFont typeface="Wingdings" panose="05000000000000000000" pitchFamily="2" charset="2"/>
              <a:buChar char="ü"/>
              <a:defRPr/>
            </a:pPr>
            <a:endParaRPr lang="fr-FR" sz="3000" dirty="0" smtClean="0">
              <a:latin typeface="Agency FB" pitchFamily="34" charset="0"/>
              <a:cs typeface="Arial" pitchFamily="34" charset="0"/>
            </a:endParaRPr>
          </a:p>
        </p:txBody>
      </p:sp>
      <p:sp>
        <p:nvSpPr>
          <p:cNvPr id="8" name="ZoneTexte 43"/>
          <p:cNvSpPr txBox="1">
            <a:spLocks noChangeArrowheads="1"/>
          </p:cNvSpPr>
          <p:nvPr/>
        </p:nvSpPr>
        <p:spPr bwMode="auto">
          <a:xfrm>
            <a:off x="5508104" y="0"/>
            <a:ext cx="3635896" cy="523220"/>
          </a:xfrm>
          <a:prstGeom prst="rect">
            <a:avLst/>
          </a:prstGeom>
          <a:noFill/>
          <a:ln w="9525">
            <a:noFill/>
            <a:miter lim="800000"/>
            <a:headEnd/>
            <a:tailEnd/>
          </a:ln>
        </p:spPr>
        <p:txBody>
          <a:bodyPr wrap="square">
            <a:spAutoFit/>
          </a:bodyPr>
          <a:lstStyle/>
          <a:p>
            <a:pPr algn="r">
              <a:spcBef>
                <a:spcPts val="600"/>
              </a:spcBef>
            </a:pPr>
            <a:r>
              <a:rPr lang="fr-FR" sz="1400" b="1" dirty="0">
                <a:solidFill>
                  <a:schemeClr val="bg1"/>
                </a:solidFill>
                <a:latin typeface="Arial" pitchFamily="34" charset="0"/>
                <a:cs typeface="Arial" pitchFamily="34" charset="0"/>
              </a:rPr>
              <a:t>Atelier régional d’échanges sur les </a:t>
            </a:r>
            <a:r>
              <a:rPr lang="fr-FR" sz="1400" b="1" dirty="0" smtClean="0">
                <a:solidFill>
                  <a:schemeClr val="bg1"/>
                </a:solidFill>
                <a:latin typeface="Arial" pitchFamily="34" charset="0"/>
                <a:cs typeface="Arial" pitchFamily="34" charset="0"/>
              </a:rPr>
              <a:t>comptes nationaux</a:t>
            </a:r>
            <a:endParaRPr lang="fr-FR" sz="1400" dirty="0">
              <a:solidFill>
                <a:schemeClr val="bg1"/>
              </a:solidFill>
              <a:latin typeface="Arial" pitchFamily="34" charset="0"/>
              <a:cs typeface="Arial" pitchFamily="34" charset="0"/>
            </a:endParaRPr>
          </a:p>
        </p:txBody>
      </p:sp>
      <p:pic>
        <p:nvPicPr>
          <p:cNvPr id="6" name="Image 5" descr="C:\Users\HP\Pictures\correct.PNG"/>
          <p:cNvPicPr/>
          <p:nvPr/>
        </p:nvPicPr>
        <p:blipFill>
          <a:blip r:embed="rId3">
            <a:extLst>
              <a:ext uri="{28A0092B-C50C-407E-A947-70E740481C1C}">
                <a14:useLocalDpi xmlns:a14="http://schemas.microsoft.com/office/drawing/2010/main" val="0"/>
              </a:ext>
            </a:extLst>
          </a:blip>
          <a:srcRect/>
          <a:stretch>
            <a:fillRect/>
          </a:stretch>
        </p:blipFill>
        <p:spPr bwMode="auto">
          <a:xfrm>
            <a:off x="539552" y="3594391"/>
            <a:ext cx="8280920" cy="3079115"/>
          </a:xfrm>
          <a:prstGeom prst="rect">
            <a:avLst/>
          </a:prstGeom>
          <a:noFill/>
          <a:ln>
            <a:noFill/>
          </a:ln>
        </p:spPr>
      </p:pic>
    </p:spTree>
    <p:extLst>
      <p:ext uri="{BB962C8B-B14F-4D97-AF65-F5344CB8AC3E}">
        <p14:creationId xmlns:p14="http://schemas.microsoft.com/office/powerpoint/2010/main" val="310979279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re 1"/>
          <p:cNvSpPr>
            <a:spLocks noGrp="1"/>
          </p:cNvSpPr>
          <p:nvPr>
            <p:ph type="ctrTitle"/>
          </p:nvPr>
        </p:nvSpPr>
        <p:spPr>
          <a:xfrm>
            <a:off x="357158" y="1285860"/>
            <a:ext cx="8487232" cy="571504"/>
          </a:xfrm>
          <a:ln/>
        </p:spPr>
        <p:style>
          <a:lnRef idx="2">
            <a:schemeClr val="accent1"/>
          </a:lnRef>
          <a:fillRef idx="1">
            <a:schemeClr val="lt1"/>
          </a:fillRef>
          <a:effectRef idx="0">
            <a:schemeClr val="accent1"/>
          </a:effectRef>
          <a:fontRef idx="minor">
            <a:schemeClr val="dk1"/>
          </a:fontRef>
        </p:style>
        <p:txBody>
          <a:bodyPr>
            <a:normAutofit/>
          </a:bodyPr>
          <a:lstStyle/>
          <a:p>
            <a:pPr eaLnBrk="1" hangingPunct="1">
              <a:defRPr/>
            </a:pPr>
            <a:r>
              <a:rPr lang="fr-FR" sz="2400" b="1" dirty="0" smtClean="0">
                <a:latin typeface="Agency FB" pitchFamily="34" charset="0"/>
                <a:cs typeface="Arial" pitchFamily="34" charset="0"/>
              </a:rPr>
              <a:t>Description du Processus</a:t>
            </a:r>
          </a:p>
        </p:txBody>
      </p:sp>
      <p:sp>
        <p:nvSpPr>
          <p:cNvPr id="5" name="Titre 1"/>
          <p:cNvSpPr txBox="1">
            <a:spLocks/>
          </p:cNvSpPr>
          <p:nvPr/>
        </p:nvSpPr>
        <p:spPr>
          <a:xfrm>
            <a:off x="333240" y="1928802"/>
            <a:ext cx="8487232" cy="4643470"/>
          </a:xfrm>
          <a:prstGeom prst="rect">
            <a:avLst/>
          </a:prstGeom>
          <a:ln/>
        </p:spPr>
        <p:style>
          <a:lnRef idx="2">
            <a:schemeClr val="accent1"/>
          </a:lnRef>
          <a:fillRef idx="1">
            <a:schemeClr val="lt1"/>
          </a:fillRef>
          <a:effectRef idx="0">
            <a:schemeClr val="accent1"/>
          </a:effectRef>
          <a:fontRef idx="minor">
            <a:schemeClr val="dk1"/>
          </a:fontRef>
        </p:style>
        <p:txBody>
          <a:bodyPr vert="horz" lIns="91440" tIns="45720" rIns="91440" bIns="45720" rtlCol="0" anchor="ctr">
            <a:normAutofit/>
          </a:bodyPr>
          <a:lstStyle/>
          <a:p>
            <a:pPr marL="342900" indent="-342900" algn="just">
              <a:buFont typeface="Arial" panose="020B0604020202020204" pitchFamily="34" charset="0"/>
              <a:buChar char="•"/>
              <a:defRPr/>
            </a:pPr>
            <a:r>
              <a:rPr lang="fr-FR" sz="3100" b="1" dirty="0" smtClean="0">
                <a:latin typeface="Agency FB" pitchFamily="34" charset="0"/>
                <a:cs typeface="Arial" pitchFamily="34" charset="0"/>
              </a:rPr>
              <a:t> Préparation de la table de chargement</a:t>
            </a:r>
            <a:r>
              <a:rPr lang="fr-FR" sz="2600" b="1" dirty="0" smtClean="0">
                <a:latin typeface="Agency FB" pitchFamily="34" charset="0"/>
                <a:cs typeface="Arial" pitchFamily="34" charset="0"/>
              </a:rPr>
              <a:t>.</a:t>
            </a:r>
          </a:p>
          <a:p>
            <a:pPr marL="457200" indent="-457200" algn="just">
              <a:buFont typeface="Wingdings" panose="05000000000000000000" pitchFamily="2" charset="2"/>
              <a:buChar char="ü"/>
              <a:defRPr/>
            </a:pPr>
            <a:r>
              <a:rPr lang="fr-FR" sz="2400" b="1" dirty="0" smtClean="0">
                <a:latin typeface="Agency FB" pitchFamily="34" charset="0"/>
                <a:cs typeface="Arial" pitchFamily="34" charset="0"/>
              </a:rPr>
              <a:t>Requête de passage du </a:t>
            </a:r>
            <a:r>
              <a:rPr lang="fr-FR" sz="2400" b="1" dirty="0" err="1" smtClean="0">
                <a:latin typeface="Agency FB" pitchFamily="34" charset="0"/>
                <a:cs typeface="Arial" pitchFamily="34" charset="0"/>
              </a:rPr>
              <a:t>syscoa</a:t>
            </a:r>
            <a:r>
              <a:rPr lang="fr-FR" sz="2400" b="1" dirty="0" smtClean="0">
                <a:latin typeface="Agency FB" pitchFamily="34" charset="0"/>
                <a:cs typeface="Arial" pitchFamily="34" charset="0"/>
              </a:rPr>
              <a:t> à la nomenclature CN</a:t>
            </a:r>
          </a:p>
          <a:p>
            <a:pPr algn="just">
              <a:defRPr/>
            </a:pPr>
            <a:endParaRPr lang="fr-FR" sz="2400" b="1" dirty="0" smtClean="0">
              <a:latin typeface="Agency FB" pitchFamily="34" charset="0"/>
              <a:cs typeface="Arial" pitchFamily="34" charset="0"/>
            </a:endParaRPr>
          </a:p>
          <a:p>
            <a:pPr algn="just">
              <a:defRPr/>
            </a:pPr>
            <a:endParaRPr lang="fr-FR" sz="2400" b="1" dirty="0">
              <a:latin typeface="Agency FB" pitchFamily="34" charset="0"/>
              <a:cs typeface="Arial" pitchFamily="34" charset="0"/>
            </a:endParaRPr>
          </a:p>
          <a:p>
            <a:pPr algn="just">
              <a:defRPr/>
            </a:pPr>
            <a:endParaRPr lang="fr-FR" sz="2400" b="1" dirty="0" smtClean="0">
              <a:latin typeface="Agency FB" pitchFamily="34" charset="0"/>
              <a:cs typeface="Arial" pitchFamily="34" charset="0"/>
            </a:endParaRPr>
          </a:p>
          <a:p>
            <a:pPr algn="just">
              <a:defRPr/>
            </a:pPr>
            <a:endParaRPr lang="fr-FR" sz="2400" b="1" dirty="0">
              <a:latin typeface="Agency FB" pitchFamily="34" charset="0"/>
              <a:cs typeface="Arial" pitchFamily="34" charset="0"/>
            </a:endParaRPr>
          </a:p>
          <a:p>
            <a:pPr algn="just">
              <a:defRPr/>
            </a:pPr>
            <a:endParaRPr lang="fr-FR" sz="2400" b="1" dirty="0" smtClean="0">
              <a:latin typeface="Agency FB" pitchFamily="34" charset="0"/>
              <a:cs typeface="Arial" pitchFamily="34" charset="0"/>
            </a:endParaRPr>
          </a:p>
          <a:p>
            <a:pPr algn="just">
              <a:defRPr/>
            </a:pPr>
            <a:endParaRPr lang="fr-FR" sz="2400" b="1" dirty="0">
              <a:latin typeface="Agency FB" pitchFamily="34" charset="0"/>
              <a:cs typeface="Arial" pitchFamily="34" charset="0"/>
            </a:endParaRPr>
          </a:p>
          <a:p>
            <a:pPr algn="just">
              <a:defRPr/>
            </a:pPr>
            <a:endParaRPr lang="fr-FR" sz="2400" b="1" dirty="0" smtClean="0">
              <a:latin typeface="Agency FB" pitchFamily="34" charset="0"/>
              <a:cs typeface="Arial" pitchFamily="34" charset="0"/>
            </a:endParaRPr>
          </a:p>
          <a:p>
            <a:pPr algn="just">
              <a:defRPr/>
            </a:pPr>
            <a:endParaRPr lang="fr-FR" sz="2400" b="1" dirty="0">
              <a:latin typeface="Agency FB" pitchFamily="34" charset="0"/>
              <a:cs typeface="Arial" pitchFamily="34" charset="0"/>
            </a:endParaRPr>
          </a:p>
          <a:p>
            <a:pPr algn="just">
              <a:defRPr/>
            </a:pPr>
            <a:endParaRPr lang="fr-FR" sz="2400" b="1" dirty="0" smtClean="0">
              <a:latin typeface="Agency FB" pitchFamily="34" charset="0"/>
              <a:cs typeface="Arial" pitchFamily="34" charset="0"/>
            </a:endParaRPr>
          </a:p>
          <a:p>
            <a:pPr algn="just">
              <a:defRPr/>
            </a:pPr>
            <a:endParaRPr lang="fr-FR" sz="2400" b="1" dirty="0" smtClean="0">
              <a:latin typeface="Agency FB" pitchFamily="34" charset="0"/>
              <a:cs typeface="Arial" pitchFamily="34" charset="0"/>
            </a:endParaRPr>
          </a:p>
        </p:txBody>
      </p:sp>
      <p:sp>
        <p:nvSpPr>
          <p:cNvPr id="8" name="ZoneTexte 43"/>
          <p:cNvSpPr txBox="1">
            <a:spLocks noChangeArrowheads="1"/>
          </p:cNvSpPr>
          <p:nvPr/>
        </p:nvSpPr>
        <p:spPr bwMode="auto">
          <a:xfrm>
            <a:off x="5508104" y="0"/>
            <a:ext cx="3635896" cy="523220"/>
          </a:xfrm>
          <a:prstGeom prst="rect">
            <a:avLst/>
          </a:prstGeom>
          <a:noFill/>
          <a:ln w="9525">
            <a:noFill/>
            <a:miter lim="800000"/>
            <a:headEnd/>
            <a:tailEnd/>
          </a:ln>
        </p:spPr>
        <p:txBody>
          <a:bodyPr wrap="square">
            <a:spAutoFit/>
          </a:bodyPr>
          <a:lstStyle/>
          <a:p>
            <a:pPr algn="r">
              <a:spcBef>
                <a:spcPts val="600"/>
              </a:spcBef>
            </a:pPr>
            <a:r>
              <a:rPr lang="fr-FR" sz="1400" b="1" dirty="0">
                <a:solidFill>
                  <a:schemeClr val="bg1"/>
                </a:solidFill>
                <a:latin typeface="Arial" pitchFamily="34" charset="0"/>
                <a:cs typeface="Arial" pitchFamily="34" charset="0"/>
              </a:rPr>
              <a:t>Atelier régional d’échanges sur les </a:t>
            </a:r>
            <a:r>
              <a:rPr lang="fr-FR" sz="1400" b="1" dirty="0" smtClean="0">
                <a:solidFill>
                  <a:schemeClr val="bg1"/>
                </a:solidFill>
                <a:latin typeface="Arial" pitchFamily="34" charset="0"/>
                <a:cs typeface="Arial" pitchFamily="34" charset="0"/>
              </a:rPr>
              <a:t>comptes nationaux</a:t>
            </a:r>
            <a:endParaRPr lang="fr-FR" sz="1400" dirty="0">
              <a:solidFill>
                <a:schemeClr val="bg1"/>
              </a:solidFill>
              <a:latin typeface="Arial" pitchFamily="34" charset="0"/>
              <a:cs typeface="Arial" pitchFamily="34" charset="0"/>
            </a:endParaRPr>
          </a:p>
        </p:txBody>
      </p:sp>
      <p:pic>
        <p:nvPicPr>
          <p:cNvPr id="6" name="Image 5" descr="C:\Users\HP\Pictures\syscoa.PNG"/>
          <p:cNvPicPr/>
          <p:nvPr/>
        </p:nvPicPr>
        <p:blipFill>
          <a:blip r:embed="rId3">
            <a:extLst>
              <a:ext uri="{28A0092B-C50C-407E-A947-70E740481C1C}">
                <a14:useLocalDpi xmlns:a14="http://schemas.microsoft.com/office/drawing/2010/main" val="0"/>
              </a:ext>
            </a:extLst>
          </a:blip>
          <a:srcRect/>
          <a:stretch>
            <a:fillRect/>
          </a:stretch>
        </p:blipFill>
        <p:spPr bwMode="auto">
          <a:xfrm>
            <a:off x="539552" y="2835447"/>
            <a:ext cx="8280920" cy="3547745"/>
          </a:xfrm>
          <a:prstGeom prst="rect">
            <a:avLst/>
          </a:prstGeom>
          <a:noFill/>
          <a:ln>
            <a:noFill/>
          </a:ln>
        </p:spPr>
      </p:pic>
    </p:spTree>
    <p:extLst>
      <p:ext uri="{BB962C8B-B14F-4D97-AF65-F5344CB8AC3E}">
        <p14:creationId xmlns:p14="http://schemas.microsoft.com/office/powerpoint/2010/main" val="138847718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re 1"/>
          <p:cNvSpPr>
            <a:spLocks noGrp="1"/>
          </p:cNvSpPr>
          <p:nvPr>
            <p:ph type="ctrTitle"/>
          </p:nvPr>
        </p:nvSpPr>
        <p:spPr>
          <a:xfrm>
            <a:off x="357158" y="1285860"/>
            <a:ext cx="8487232" cy="571504"/>
          </a:xfrm>
          <a:ln/>
        </p:spPr>
        <p:style>
          <a:lnRef idx="2">
            <a:schemeClr val="accent1"/>
          </a:lnRef>
          <a:fillRef idx="1">
            <a:schemeClr val="lt1"/>
          </a:fillRef>
          <a:effectRef idx="0">
            <a:schemeClr val="accent1"/>
          </a:effectRef>
          <a:fontRef idx="minor">
            <a:schemeClr val="dk1"/>
          </a:fontRef>
        </p:style>
        <p:txBody>
          <a:bodyPr>
            <a:normAutofit/>
          </a:bodyPr>
          <a:lstStyle/>
          <a:p>
            <a:pPr eaLnBrk="1" hangingPunct="1">
              <a:defRPr/>
            </a:pPr>
            <a:r>
              <a:rPr lang="fr-FR" sz="2400" b="1" dirty="0" smtClean="0">
                <a:latin typeface="Agency FB" pitchFamily="34" charset="0"/>
                <a:cs typeface="Arial" pitchFamily="34" charset="0"/>
              </a:rPr>
              <a:t>Description du Processus</a:t>
            </a:r>
          </a:p>
        </p:txBody>
      </p:sp>
      <p:sp>
        <p:nvSpPr>
          <p:cNvPr id="5" name="Titre 1"/>
          <p:cNvSpPr txBox="1">
            <a:spLocks/>
          </p:cNvSpPr>
          <p:nvPr/>
        </p:nvSpPr>
        <p:spPr>
          <a:xfrm>
            <a:off x="357158" y="2060848"/>
            <a:ext cx="8487232" cy="4643470"/>
          </a:xfrm>
          <a:prstGeom prst="rect">
            <a:avLst/>
          </a:prstGeom>
          <a:ln/>
        </p:spPr>
        <p:style>
          <a:lnRef idx="2">
            <a:schemeClr val="accent1"/>
          </a:lnRef>
          <a:fillRef idx="1">
            <a:schemeClr val="lt1"/>
          </a:fillRef>
          <a:effectRef idx="0">
            <a:schemeClr val="accent1"/>
          </a:effectRef>
          <a:fontRef idx="minor">
            <a:schemeClr val="dk1"/>
          </a:fontRef>
        </p:style>
        <p:txBody>
          <a:bodyPr vert="horz" lIns="91440" tIns="45720" rIns="91440" bIns="45720" rtlCol="0" anchor="ctr">
            <a:normAutofit/>
          </a:bodyPr>
          <a:lstStyle/>
          <a:p>
            <a:pPr marL="342900" indent="-342900" algn="just">
              <a:buFont typeface="Arial" panose="020B0604020202020204" pitchFamily="34" charset="0"/>
              <a:buChar char="•"/>
              <a:defRPr/>
            </a:pPr>
            <a:r>
              <a:rPr lang="fr-FR" sz="3100" b="1" dirty="0" smtClean="0">
                <a:latin typeface="Agency FB" pitchFamily="34" charset="0"/>
                <a:cs typeface="Arial" pitchFamily="34" charset="0"/>
              </a:rPr>
              <a:t> Traitement de la production secondaire</a:t>
            </a:r>
            <a:endParaRPr lang="fr-FR" sz="2600" b="1" dirty="0" smtClean="0">
              <a:latin typeface="Agency FB" pitchFamily="34" charset="0"/>
              <a:cs typeface="Arial" pitchFamily="34" charset="0"/>
            </a:endParaRPr>
          </a:p>
          <a:p>
            <a:pPr marL="457200" indent="-457200" algn="just">
              <a:buFont typeface="Wingdings" panose="05000000000000000000" pitchFamily="2" charset="2"/>
              <a:buChar char="ü"/>
              <a:defRPr/>
            </a:pPr>
            <a:r>
              <a:rPr lang="fr-FR" sz="2400" b="1" dirty="0" smtClean="0">
                <a:latin typeface="Agency FB" pitchFamily="34" charset="0"/>
                <a:cs typeface="Arial" pitchFamily="34" charset="0"/>
              </a:rPr>
              <a:t>Après la transcription en nomenclature de comptabilité nationale,</a:t>
            </a:r>
          </a:p>
          <a:p>
            <a:pPr algn="just">
              <a:defRPr/>
            </a:pPr>
            <a:r>
              <a:rPr lang="fr-FR" sz="2400" b="1" dirty="0" smtClean="0">
                <a:latin typeface="Agency FB" pitchFamily="34" charset="0"/>
                <a:cs typeface="Arial" pitchFamily="34" charset="0"/>
              </a:rPr>
              <a:t>Identifier toutes les opérations de production et calculer cette dernière. </a:t>
            </a:r>
          </a:p>
          <a:p>
            <a:pPr marL="342900" indent="-342900" algn="just">
              <a:buFont typeface="Wingdings" panose="05000000000000000000" pitchFamily="2" charset="2"/>
              <a:buChar char="ü"/>
              <a:defRPr/>
            </a:pPr>
            <a:r>
              <a:rPr lang="fr-FR" sz="2400" b="1" dirty="0" smtClean="0">
                <a:latin typeface="Agency FB" pitchFamily="34" charset="0"/>
                <a:cs typeface="Arial" pitchFamily="34" charset="0"/>
              </a:rPr>
              <a:t>Eclatement de la production par produit, cela permet de prendre </a:t>
            </a:r>
            <a:r>
              <a:rPr lang="fr-FR" sz="2400" b="1" dirty="0">
                <a:latin typeface="Agency FB" pitchFamily="34" charset="0"/>
                <a:cs typeface="Arial" pitchFamily="34" charset="0"/>
              </a:rPr>
              <a:t>les productions et les marges </a:t>
            </a:r>
            <a:r>
              <a:rPr lang="fr-FR" sz="2400" b="1" dirty="0" smtClean="0">
                <a:latin typeface="Agency FB" pitchFamily="34" charset="0"/>
                <a:cs typeface="Arial" pitchFamily="34" charset="0"/>
              </a:rPr>
              <a:t>détaillées à </a:t>
            </a:r>
            <a:r>
              <a:rPr lang="fr-FR" sz="2400" b="1" dirty="0">
                <a:latin typeface="Agency FB" pitchFamily="34" charset="0"/>
                <a:cs typeface="Arial" pitchFamily="34" charset="0"/>
              </a:rPr>
              <a:t>ajouter dans la table </a:t>
            </a:r>
            <a:r>
              <a:rPr lang="fr-FR" sz="2400" b="1" dirty="0" smtClean="0">
                <a:latin typeface="Agency FB" pitchFamily="34" charset="0"/>
                <a:cs typeface="Arial" pitchFamily="34" charset="0"/>
              </a:rPr>
              <a:t>(requête ERETESCUCI).</a:t>
            </a:r>
          </a:p>
          <a:p>
            <a:pPr marL="342900" indent="-342900" algn="just">
              <a:buFont typeface="Wingdings" panose="05000000000000000000" pitchFamily="2" charset="2"/>
              <a:buChar char="ü"/>
              <a:defRPr/>
            </a:pPr>
            <a:endParaRPr lang="fr-FR" sz="2400" b="1" dirty="0">
              <a:latin typeface="Agency FB" pitchFamily="34" charset="0"/>
              <a:cs typeface="Arial" pitchFamily="34" charset="0"/>
            </a:endParaRPr>
          </a:p>
          <a:p>
            <a:pPr marL="342900" indent="-342900" algn="just">
              <a:buFont typeface="Wingdings" panose="05000000000000000000" pitchFamily="2" charset="2"/>
              <a:buChar char="ü"/>
              <a:defRPr/>
            </a:pPr>
            <a:endParaRPr lang="fr-FR" sz="2400" b="1" dirty="0" smtClean="0">
              <a:latin typeface="Agency FB" pitchFamily="34" charset="0"/>
              <a:cs typeface="Arial" pitchFamily="34" charset="0"/>
            </a:endParaRPr>
          </a:p>
          <a:p>
            <a:pPr algn="just">
              <a:defRPr/>
            </a:pPr>
            <a:endParaRPr lang="fr-FR" sz="2400" b="1" dirty="0" smtClean="0">
              <a:latin typeface="Agency FB" pitchFamily="34" charset="0"/>
              <a:cs typeface="Arial" pitchFamily="34" charset="0"/>
            </a:endParaRPr>
          </a:p>
          <a:p>
            <a:pPr algn="just">
              <a:defRPr/>
            </a:pPr>
            <a:r>
              <a:rPr lang="fr-FR" sz="2400" b="1" dirty="0" smtClean="0">
                <a:latin typeface="Agency FB" pitchFamily="34" charset="0"/>
                <a:cs typeface="Arial" pitchFamily="34" charset="0"/>
              </a:rPr>
              <a:t>NB : La </a:t>
            </a:r>
            <a:r>
              <a:rPr lang="fr-FR" sz="2400" b="1" dirty="0">
                <a:latin typeface="Agency FB" pitchFamily="34" charset="0"/>
                <a:cs typeface="Arial" pitchFamily="34" charset="0"/>
              </a:rPr>
              <a:t>table REPERTOIREPRODCAR contient la liste des entreprises avec les différents produits et les coefficients d’éclatement. Le coefficient est égal à 1 si l’entreprise fait un seul produit. </a:t>
            </a:r>
            <a:endParaRPr lang="fr-FR" sz="2400" b="1" dirty="0" smtClean="0">
              <a:latin typeface="Agency FB" pitchFamily="34" charset="0"/>
              <a:cs typeface="Arial" pitchFamily="34" charset="0"/>
            </a:endParaRPr>
          </a:p>
          <a:p>
            <a:pPr algn="just">
              <a:defRPr/>
            </a:pPr>
            <a:endParaRPr lang="fr-FR" sz="2400" b="1" dirty="0" smtClean="0">
              <a:latin typeface="Agency FB" pitchFamily="34" charset="0"/>
              <a:cs typeface="Arial" pitchFamily="34" charset="0"/>
            </a:endParaRPr>
          </a:p>
        </p:txBody>
      </p:sp>
      <p:sp>
        <p:nvSpPr>
          <p:cNvPr id="8" name="ZoneTexte 43"/>
          <p:cNvSpPr txBox="1">
            <a:spLocks noChangeArrowheads="1"/>
          </p:cNvSpPr>
          <p:nvPr/>
        </p:nvSpPr>
        <p:spPr bwMode="auto">
          <a:xfrm>
            <a:off x="5508104" y="0"/>
            <a:ext cx="3635896" cy="523220"/>
          </a:xfrm>
          <a:prstGeom prst="rect">
            <a:avLst/>
          </a:prstGeom>
          <a:noFill/>
          <a:ln w="9525">
            <a:noFill/>
            <a:miter lim="800000"/>
            <a:headEnd/>
            <a:tailEnd/>
          </a:ln>
        </p:spPr>
        <p:txBody>
          <a:bodyPr wrap="square">
            <a:spAutoFit/>
          </a:bodyPr>
          <a:lstStyle/>
          <a:p>
            <a:pPr algn="r">
              <a:spcBef>
                <a:spcPts val="600"/>
              </a:spcBef>
            </a:pPr>
            <a:r>
              <a:rPr lang="fr-FR" sz="1400" b="1" dirty="0">
                <a:solidFill>
                  <a:schemeClr val="bg1"/>
                </a:solidFill>
                <a:latin typeface="Arial" pitchFamily="34" charset="0"/>
                <a:cs typeface="Arial" pitchFamily="34" charset="0"/>
              </a:rPr>
              <a:t>Atelier régional d’échanges sur les </a:t>
            </a:r>
            <a:r>
              <a:rPr lang="fr-FR" sz="1400" b="1" dirty="0" smtClean="0">
                <a:solidFill>
                  <a:schemeClr val="bg1"/>
                </a:solidFill>
                <a:latin typeface="Arial" pitchFamily="34" charset="0"/>
                <a:cs typeface="Arial" pitchFamily="34" charset="0"/>
              </a:rPr>
              <a:t>comptes nationaux</a:t>
            </a:r>
            <a:endParaRPr lang="fr-FR" sz="1400" dirty="0">
              <a:solidFill>
                <a:schemeClr val="bg1"/>
              </a:solidFill>
              <a:latin typeface="Arial" pitchFamily="34" charset="0"/>
              <a:cs typeface="Arial" pitchFamily="34" charset="0"/>
            </a:endParaRPr>
          </a:p>
        </p:txBody>
      </p:sp>
    </p:spTree>
    <p:extLst>
      <p:ext uri="{BB962C8B-B14F-4D97-AF65-F5344CB8AC3E}">
        <p14:creationId xmlns:p14="http://schemas.microsoft.com/office/powerpoint/2010/main" val="15375801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re 1"/>
          <p:cNvSpPr>
            <a:spLocks noGrp="1"/>
          </p:cNvSpPr>
          <p:nvPr>
            <p:ph type="ctrTitle"/>
          </p:nvPr>
        </p:nvSpPr>
        <p:spPr>
          <a:xfrm>
            <a:off x="357158" y="1285860"/>
            <a:ext cx="8487232" cy="571504"/>
          </a:xfrm>
          <a:ln/>
        </p:spPr>
        <p:style>
          <a:lnRef idx="2">
            <a:schemeClr val="accent1"/>
          </a:lnRef>
          <a:fillRef idx="1">
            <a:schemeClr val="lt1"/>
          </a:fillRef>
          <a:effectRef idx="0">
            <a:schemeClr val="accent1"/>
          </a:effectRef>
          <a:fontRef idx="minor">
            <a:schemeClr val="dk1"/>
          </a:fontRef>
        </p:style>
        <p:txBody>
          <a:bodyPr>
            <a:normAutofit/>
          </a:bodyPr>
          <a:lstStyle/>
          <a:p>
            <a:pPr eaLnBrk="1" hangingPunct="1">
              <a:defRPr/>
            </a:pPr>
            <a:r>
              <a:rPr lang="fr-FR" sz="2400" b="1" dirty="0" smtClean="0">
                <a:latin typeface="Agency FB" pitchFamily="34" charset="0"/>
                <a:cs typeface="Arial" pitchFamily="34" charset="0"/>
              </a:rPr>
              <a:t>Description du Processus</a:t>
            </a:r>
          </a:p>
        </p:txBody>
      </p:sp>
      <p:sp>
        <p:nvSpPr>
          <p:cNvPr id="5" name="Titre 1"/>
          <p:cNvSpPr txBox="1">
            <a:spLocks/>
          </p:cNvSpPr>
          <p:nvPr/>
        </p:nvSpPr>
        <p:spPr>
          <a:xfrm>
            <a:off x="357158" y="2060848"/>
            <a:ext cx="8487232" cy="4643470"/>
          </a:xfrm>
          <a:prstGeom prst="rect">
            <a:avLst/>
          </a:prstGeom>
          <a:ln/>
        </p:spPr>
        <p:style>
          <a:lnRef idx="2">
            <a:schemeClr val="accent1"/>
          </a:lnRef>
          <a:fillRef idx="1">
            <a:schemeClr val="lt1"/>
          </a:fillRef>
          <a:effectRef idx="0">
            <a:schemeClr val="accent1"/>
          </a:effectRef>
          <a:fontRef idx="minor">
            <a:schemeClr val="dk1"/>
          </a:fontRef>
        </p:style>
        <p:txBody>
          <a:bodyPr vert="horz" lIns="91440" tIns="45720" rIns="91440" bIns="45720" rtlCol="0" anchor="ctr">
            <a:normAutofit lnSpcReduction="10000"/>
          </a:bodyPr>
          <a:lstStyle/>
          <a:p>
            <a:pPr marL="342900" indent="-342900" algn="just">
              <a:buFont typeface="Arial" panose="020B0604020202020204" pitchFamily="34" charset="0"/>
              <a:buChar char="•"/>
              <a:defRPr/>
            </a:pPr>
            <a:r>
              <a:rPr lang="fr-FR" sz="3100" b="1" dirty="0" smtClean="0">
                <a:latin typeface="Agency FB" pitchFamily="34" charset="0"/>
                <a:cs typeface="Arial" pitchFamily="34" charset="0"/>
              </a:rPr>
              <a:t> Traitement de la production secondaire</a:t>
            </a:r>
            <a:endParaRPr lang="fr-FR" sz="2600" b="1" dirty="0" smtClean="0">
              <a:latin typeface="Agency FB" pitchFamily="34" charset="0"/>
              <a:cs typeface="Arial" pitchFamily="34" charset="0"/>
            </a:endParaRPr>
          </a:p>
          <a:p>
            <a:pPr marL="457200" indent="-457200" algn="just">
              <a:buFont typeface="Wingdings" panose="05000000000000000000" pitchFamily="2" charset="2"/>
              <a:buChar char="ü"/>
              <a:defRPr/>
            </a:pPr>
            <a:r>
              <a:rPr lang="fr-FR" sz="2400" b="1" dirty="0" smtClean="0">
                <a:latin typeface="Agency FB" pitchFamily="34" charset="0"/>
                <a:cs typeface="Arial" pitchFamily="34" charset="0"/>
              </a:rPr>
              <a:t>Estimation des données pour les unités qui n’ont pas déposé d’états financiers</a:t>
            </a:r>
          </a:p>
          <a:p>
            <a:pPr marL="1257300" lvl="2" indent="-342900" algn="just">
              <a:lnSpc>
                <a:spcPct val="150000"/>
              </a:lnSpc>
              <a:buFont typeface="Wingdings" panose="05000000000000000000" pitchFamily="2" charset="2"/>
              <a:buChar char="§"/>
              <a:defRPr/>
            </a:pPr>
            <a:r>
              <a:rPr lang="fr-FR" sz="2600" dirty="0">
                <a:latin typeface="Agency FB" pitchFamily="34" charset="0"/>
                <a:cs typeface="Arial" pitchFamily="34" charset="0"/>
              </a:rPr>
              <a:t>une ré-estimation des unités estimées par la DSE est faite à partir d’un échantillon constant. En effet, nous prenons l’échantillon des unités qui ont </a:t>
            </a:r>
            <a:r>
              <a:rPr lang="fr-FR" sz="2600" dirty="0" smtClean="0">
                <a:latin typeface="Agency FB" pitchFamily="34" charset="0"/>
                <a:cs typeface="Arial" pitchFamily="34" charset="0"/>
              </a:rPr>
              <a:t>déposés </a:t>
            </a:r>
            <a:r>
              <a:rPr lang="fr-FR" sz="2600" dirty="0">
                <a:latin typeface="Agency FB" pitchFamily="34" charset="0"/>
                <a:cs typeface="Arial" pitchFamily="34" charset="0"/>
              </a:rPr>
              <a:t>pour l’année n et l’année n-1. A partir de cet échantillon, nous estimons toutes les opérations des unités qui n’ont pas déposé pour l’année n en utilisant le coefficient d’évolution par branche </a:t>
            </a:r>
            <a:r>
              <a:rPr lang="fr-FR" sz="2600" dirty="0" smtClean="0">
                <a:latin typeface="Agency FB" pitchFamily="34" charset="0"/>
                <a:cs typeface="Arial" pitchFamily="34" charset="0"/>
              </a:rPr>
              <a:t>d’activité</a:t>
            </a:r>
            <a:endParaRPr lang="fr-FR" sz="2400" b="1" dirty="0" smtClean="0">
              <a:latin typeface="Agency FB" pitchFamily="34" charset="0"/>
              <a:cs typeface="Arial" pitchFamily="34" charset="0"/>
            </a:endParaRPr>
          </a:p>
        </p:txBody>
      </p:sp>
      <p:sp>
        <p:nvSpPr>
          <p:cNvPr id="8" name="ZoneTexte 43"/>
          <p:cNvSpPr txBox="1">
            <a:spLocks noChangeArrowheads="1"/>
          </p:cNvSpPr>
          <p:nvPr/>
        </p:nvSpPr>
        <p:spPr bwMode="auto">
          <a:xfrm>
            <a:off x="5508104" y="0"/>
            <a:ext cx="3635896" cy="523220"/>
          </a:xfrm>
          <a:prstGeom prst="rect">
            <a:avLst/>
          </a:prstGeom>
          <a:noFill/>
          <a:ln w="9525">
            <a:noFill/>
            <a:miter lim="800000"/>
            <a:headEnd/>
            <a:tailEnd/>
          </a:ln>
        </p:spPr>
        <p:txBody>
          <a:bodyPr wrap="square">
            <a:spAutoFit/>
          </a:bodyPr>
          <a:lstStyle/>
          <a:p>
            <a:pPr algn="r">
              <a:spcBef>
                <a:spcPts val="600"/>
              </a:spcBef>
            </a:pPr>
            <a:r>
              <a:rPr lang="fr-FR" sz="1400" b="1" dirty="0">
                <a:solidFill>
                  <a:schemeClr val="bg1"/>
                </a:solidFill>
                <a:latin typeface="Arial" pitchFamily="34" charset="0"/>
                <a:cs typeface="Arial" pitchFamily="34" charset="0"/>
              </a:rPr>
              <a:t>Atelier régional d’échanges sur les </a:t>
            </a:r>
            <a:r>
              <a:rPr lang="fr-FR" sz="1400" b="1" dirty="0" smtClean="0">
                <a:solidFill>
                  <a:schemeClr val="bg1"/>
                </a:solidFill>
                <a:latin typeface="Arial" pitchFamily="34" charset="0"/>
                <a:cs typeface="Arial" pitchFamily="34" charset="0"/>
              </a:rPr>
              <a:t>comptes nationaux</a:t>
            </a:r>
            <a:endParaRPr lang="fr-FR" sz="1400" dirty="0">
              <a:solidFill>
                <a:schemeClr val="bg1"/>
              </a:solidFill>
              <a:latin typeface="Arial" pitchFamily="34" charset="0"/>
              <a:cs typeface="Arial" pitchFamily="34" charset="0"/>
            </a:endParaRPr>
          </a:p>
        </p:txBody>
      </p:sp>
    </p:spTree>
    <p:extLst>
      <p:ext uri="{BB962C8B-B14F-4D97-AF65-F5344CB8AC3E}">
        <p14:creationId xmlns:p14="http://schemas.microsoft.com/office/powerpoint/2010/main" val="402860874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re 1"/>
          <p:cNvSpPr>
            <a:spLocks noGrp="1"/>
          </p:cNvSpPr>
          <p:nvPr>
            <p:ph type="ctrTitle"/>
          </p:nvPr>
        </p:nvSpPr>
        <p:spPr>
          <a:xfrm>
            <a:off x="357158" y="1285860"/>
            <a:ext cx="8487232" cy="571504"/>
          </a:xfrm>
          <a:ln/>
        </p:spPr>
        <p:style>
          <a:lnRef idx="2">
            <a:schemeClr val="accent1"/>
          </a:lnRef>
          <a:fillRef idx="1">
            <a:schemeClr val="lt1"/>
          </a:fillRef>
          <a:effectRef idx="0">
            <a:schemeClr val="accent1"/>
          </a:effectRef>
          <a:fontRef idx="minor">
            <a:schemeClr val="dk1"/>
          </a:fontRef>
        </p:style>
        <p:txBody>
          <a:bodyPr>
            <a:normAutofit/>
          </a:bodyPr>
          <a:lstStyle/>
          <a:p>
            <a:pPr eaLnBrk="1" hangingPunct="1">
              <a:defRPr/>
            </a:pPr>
            <a:r>
              <a:rPr lang="fr-FR" sz="2400" b="1" dirty="0" smtClean="0">
                <a:latin typeface="Agency FB" pitchFamily="34" charset="0"/>
                <a:cs typeface="Arial" pitchFamily="34" charset="0"/>
              </a:rPr>
              <a:t>Description du Processus</a:t>
            </a:r>
          </a:p>
        </p:txBody>
      </p:sp>
      <p:sp>
        <p:nvSpPr>
          <p:cNvPr id="5" name="Titre 1"/>
          <p:cNvSpPr txBox="1">
            <a:spLocks/>
          </p:cNvSpPr>
          <p:nvPr/>
        </p:nvSpPr>
        <p:spPr>
          <a:xfrm>
            <a:off x="357158" y="2060848"/>
            <a:ext cx="8487232" cy="4643470"/>
          </a:xfrm>
          <a:prstGeom prst="rect">
            <a:avLst/>
          </a:prstGeom>
          <a:ln/>
        </p:spPr>
        <p:style>
          <a:lnRef idx="2">
            <a:schemeClr val="accent1"/>
          </a:lnRef>
          <a:fillRef idx="1">
            <a:schemeClr val="lt1"/>
          </a:fillRef>
          <a:effectRef idx="0">
            <a:schemeClr val="accent1"/>
          </a:effectRef>
          <a:fontRef idx="minor">
            <a:schemeClr val="dk1"/>
          </a:fontRef>
        </p:style>
        <p:txBody>
          <a:bodyPr vert="horz" lIns="91440" tIns="45720" rIns="91440" bIns="45720" rtlCol="0" anchor="ctr">
            <a:normAutofit fontScale="92500"/>
          </a:bodyPr>
          <a:lstStyle/>
          <a:p>
            <a:pPr marL="342900" indent="-342900" algn="just">
              <a:buFont typeface="Arial" panose="020B0604020202020204" pitchFamily="34" charset="0"/>
              <a:buChar char="•"/>
              <a:defRPr/>
            </a:pPr>
            <a:r>
              <a:rPr lang="fr-FR" sz="3100" b="1" dirty="0" smtClean="0">
                <a:latin typeface="Agency FB" pitchFamily="34" charset="0"/>
                <a:cs typeface="Arial" pitchFamily="34" charset="0"/>
              </a:rPr>
              <a:t> Traitement de la production secondaire</a:t>
            </a:r>
            <a:endParaRPr lang="fr-FR" sz="2600" b="1" dirty="0" smtClean="0">
              <a:latin typeface="Agency FB" pitchFamily="34" charset="0"/>
              <a:cs typeface="Arial" pitchFamily="34" charset="0"/>
            </a:endParaRPr>
          </a:p>
          <a:p>
            <a:pPr marL="457200" indent="-457200" algn="just">
              <a:buFont typeface="Wingdings" panose="05000000000000000000" pitchFamily="2" charset="2"/>
              <a:buChar char="ü"/>
              <a:defRPr/>
            </a:pPr>
            <a:r>
              <a:rPr lang="fr-FR" sz="2400" b="1" dirty="0" smtClean="0">
                <a:latin typeface="Agency FB" pitchFamily="34" charset="0"/>
                <a:cs typeface="Arial" pitchFamily="34" charset="0"/>
              </a:rPr>
              <a:t>Agrégation des agrégats des différentes entreprises par branche via une table appelé ERETES</a:t>
            </a:r>
          </a:p>
          <a:p>
            <a:pPr marL="1257300" lvl="2" indent="-342900" algn="just">
              <a:lnSpc>
                <a:spcPct val="150000"/>
              </a:lnSpc>
              <a:buFont typeface="Wingdings" panose="05000000000000000000" pitchFamily="2" charset="2"/>
              <a:buChar char="§"/>
              <a:defRPr/>
            </a:pPr>
            <a:r>
              <a:rPr lang="fr-FR" sz="2400" dirty="0">
                <a:latin typeface="Agency FB" pitchFamily="34" charset="0"/>
                <a:cs typeface="Arial" pitchFamily="34" charset="0"/>
              </a:rPr>
              <a:t>dernière phase consiste à agréger les </a:t>
            </a:r>
            <a:r>
              <a:rPr lang="fr-FR" sz="2400" dirty="0" smtClean="0">
                <a:latin typeface="Agency FB" pitchFamily="34" charset="0"/>
                <a:cs typeface="Arial" pitchFamily="34" charset="0"/>
              </a:rPr>
              <a:t>données de </a:t>
            </a:r>
            <a:r>
              <a:rPr lang="fr-FR" sz="2400" dirty="0">
                <a:latin typeface="Agency FB" pitchFamily="34" charset="0"/>
                <a:cs typeface="Arial" pitchFamily="34" charset="0"/>
              </a:rPr>
              <a:t>cette table par branche d’activité dans une nouvelle table ERETES. Aussi, avec l’aide de la matrice des productions non marchandes, l’identification des produits non marchands est faite. En effet, les entreprises ne renseignent pas les types de produits non marchands qu’elles fournissent. Ainsi, à l’aide d’une matrice, pour chaque branche d’activité nous identifions le type de produit non marchand</a:t>
            </a:r>
          </a:p>
          <a:p>
            <a:pPr marL="342900" indent="-342900" algn="just">
              <a:buFont typeface="Wingdings" panose="05000000000000000000" pitchFamily="2" charset="2"/>
              <a:buChar char="ü"/>
              <a:defRPr/>
            </a:pPr>
            <a:r>
              <a:rPr lang="fr-FR" sz="2400" b="1" dirty="0" smtClean="0">
                <a:latin typeface="Agency FB" pitchFamily="34" charset="0"/>
                <a:cs typeface="Arial" pitchFamily="34" charset="0"/>
              </a:rPr>
              <a:t>Création de la table de chargement sous format ERETES </a:t>
            </a:r>
          </a:p>
        </p:txBody>
      </p:sp>
      <p:sp>
        <p:nvSpPr>
          <p:cNvPr id="8" name="ZoneTexte 43"/>
          <p:cNvSpPr txBox="1">
            <a:spLocks noChangeArrowheads="1"/>
          </p:cNvSpPr>
          <p:nvPr/>
        </p:nvSpPr>
        <p:spPr bwMode="auto">
          <a:xfrm>
            <a:off x="5508104" y="0"/>
            <a:ext cx="3635896" cy="523220"/>
          </a:xfrm>
          <a:prstGeom prst="rect">
            <a:avLst/>
          </a:prstGeom>
          <a:noFill/>
          <a:ln w="9525">
            <a:noFill/>
            <a:miter lim="800000"/>
            <a:headEnd/>
            <a:tailEnd/>
          </a:ln>
        </p:spPr>
        <p:txBody>
          <a:bodyPr wrap="square">
            <a:spAutoFit/>
          </a:bodyPr>
          <a:lstStyle/>
          <a:p>
            <a:pPr algn="r">
              <a:spcBef>
                <a:spcPts val="600"/>
              </a:spcBef>
            </a:pPr>
            <a:r>
              <a:rPr lang="fr-FR" sz="1400" b="1" dirty="0">
                <a:solidFill>
                  <a:schemeClr val="bg1"/>
                </a:solidFill>
                <a:latin typeface="Arial" pitchFamily="34" charset="0"/>
                <a:cs typeface="Arial" pitchFamily="34" charset="0"/>
              </a:rPr>
              <a:t>Atelier régional d’échanges sur les </a:t>
            </a:r>
            <a:r>
              <a:rPr lang="fr-FR" sz="1400" b="1" dirty="0" smtClean="0">
                <a:solidFill>
                  <a:schemeClr val="bg1"/>
                </a:solidFill>
                <a:latin typeface="Arial" pitchFamily="34" charset="0"/>
                <a:cs typeface="Arial" pitchFamily="34" charset="0"/>
              </a:rPr>
              <a:t>comptes nationaux</a:t>
            </a:r>
            <a:endParaRPr lang="fr-FR" sz="1400" dirty="0">
              <a:solidFill>
                <a:schemeClr val="bg1"/>
              </a:solidFill>
              <a:latin typeface="Arial" pitchFamily="34" charset="0"/>
              <a:cs typeface="Arial" pitchFamily="34" charset="0"/>
            </a:endParaRPr>
          </a:p>
        </p:txBody>
      </p:sp>
    </p:spTree>
    <p:extLst>
      <p:ext uri="{BB962C8B-B14F-4D97-AF65-F5344CB8AC3E}">
        <p14:creationId xmlns:p14="http://schemas.microsoft.com/office/powerpoint/2010/main" val="96156862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re 1"/>
          <p:cNvSpPr>
            <a:spLocks noGrp="1"/>
          </p:cNvSpPr>
          <p:nvPr>
            <p:ph type="ctrTitle"/>
          </p:nvPr>
        </p:nvSpPr>
        <p:spPr>
          <a:xfrm>
            <a:off x="285720" y="1357298"/>
            <a:ext cx="8487232" cy="571504"/>
          </a:xfrm>
          <a:ln/>
        </p:spPr>
        <p:style>
          <a:lnRef idx="2">
            <a:schemeClr val="accent1"/>
          </a:lnRef>
          <a:fillRef idx="1">
            <a:schemeClr val="lt1"/>
          </a:fillRef>
          <a:effectRef idx="0">
            <a:schemeClr val="accent1"/>
          </a:effectRef>
          <a:fontRef idx="minor">
            <a:schemeClr val="dk1"/>
          </a:fontRef>
        </p:style>
        <p:txBody>
          <a:bodyPr>
            <a:noAutofit/>
          </a:bodyPr>
          <a:lstStyle/>
          <a:p>
            <a:pPr eaLnBrk="1" hangingPunct="1">
              <a:defRPr/>
            </a:pPr>
            <a:r>
              <a:rPr lang="fr-FR" sz="2000" b="1" dirty="0" smtClean="0">
                <a:latin typeface="Agency FB" pitchFamily="34" charset="0"/>
                <a:cs typeface="Arial" pitchFamily="34" charset="0"/>
              </a:rPr>
              <a:t>Application pour les sociétés financières (banques et établissements financiers)</a:t>
            </a:r>
          </a:p>
        </p:txBody>
      </p:sp>
      <p:sp>
        <p:nvSpPr>
          <p:cNvPr id="5" name="Titre 1"/>
          <p:cNvSpPr txBox="1">
            <a:spLocks/>
          </p:cNvSpPr>
          <p:nvPr/>
        </p:nvSpPr>
        <p:spPr>
          <a:xfrm>
            <a:off x="357158" y="2071678"/>
            <a:ext cx="8487232" cy="4429156"/>
          </a:xfrm>
          <a:prstGeom prst="rect">
            <a:avLst/>
          </a:prstGeom>
          <a:ln/>
        </p:spPr>
        <p:style>
          <a:lnRef idx="2">
            <a:schemeClr val="accent1"/>
          </a:lnRef>
          <a:fillRef idx="1">
            <a:schemeClr val="lt1"/>
          </a:fillRef>
          <a:effectRef idx="0">
            <a:schemeClr val="accent1"/>
          </a:effectRef>
          <a:fontRef idx="minor">
            <a:schemeClr val="dk1"/>
          </a:fontRef>
        </p:style>
        <p:txBody>
          <a:bodyPr vert="horz" lIns="91440" tIns="45720" rIns="91440" bIns="45720" rtlCol="0" anchor="ctr">
            <a:normAutofit/>
          </a:bodyPr>
          <a:lstStyle/>
          <a:p>
            <a:pPr lvl="0" fontAlgn="auto">
              <a:spcAft>
                <a:spcPts val="0"/>
              </a:spcAft>
              <a:defRPr/>
            </a:pPr>
            <a:r>
              <a:rPr lang="fr-FR" sz="3600" b="1" dirty="0" smtClean="0">
                <a:latin typeface="Agency FB" pitchFamily="34" charset="0"/>
                <a:cs typeface="Arial" pitchFamily="34" charset="0"/>
              </a:rPr>
              <a:t>Table de chargement de la source </a:t>
            </a:r>
            <a:r>
              <a:rPr lang="fr-FR" sz="3600" b="1" dirty="0" err="1" smtClean="0">
                <a:latin typeface="Agency FB" pitchFamily="34" charset="0"/>
                <a:cs typeface="Arial" pitchFamily="34" charset="0"/>
              </a:rPr>
              <a:t>DSFBanq</a:t>
            </a:r>
            <a:endParaRPr lang="fr-FR" sz="3600" b="1" dirty="0" smtClean="0">
              <a:latin typeface="Agency FB" pitchFamily="34" charset="0"/>
              <a:cs typeface="Arial" pitchFamily="34" charset="0"/>
            </a:endParaRPr>
          </a:p>
          <a:p>
            <a:pPr marL="342900" lvl="0" indent="-342900" fontAlgn="auto">
              <a:spcAft>
                <a:spcPts val="0"/>
              </a:spcAft>
              <a:buFont typeface="Arial" panose="020B0604020202020204" pitchFamily="34" charset="0"/>
              <a:buChar char="•"/>
              <a:defRPr/>
            </a:pPr>
            <a:r>
              <a:rPr lang="fr-FR" sz="3600" b="1" dirty="0" smtClean="0">
                <a:latin typeface="Agency FB" pitchFamily="34" charset="0"/>
                <a:cs typeface="Arial" pitchFamily="34" charset="0"/>
              </a:rPr>
              <a:t>Sources</a:t>
            </a:r>
          </a:p>
          <a:p>
            <a:pPr marL="342900" lvl="0" indent="-342900" fontAlgn="auto">
              <a:spcAft>
                <a:spcPts val="0"/>
              </a:spcAft>
              <a:defRPr/>
            </a:pPr>
            <a:endParaRPr lang="fr-FR" sz="4000" b="1" dirty="0" smtClean="0">
              <a:latin typeface="Agency FB" pitchFamily="34" charset="0"/>
              <a:cs typeface="Arial" pitchFamily="34" charset="0"/>
            </a:endParaRPr>
          </a:p>
          <a:p>
            <a:pPr marL="800100" lvl="1" indent="-342900">
              <a:buFont typeface="Arial" panose="020B0604020202020204" pitchFamily="34" charset="0"/>
              <a:buChar char="•"/>
              <a:defRPr/>
            </a:pPr>
            <a:r>
              <a:rPr lang="fr-FR" sz="2400" dirty="0" smtClean="0">
                <a:latin typeface="Agency FB" pitchFamily="34" charset="0"/>
                <a:cs typeface="Arial" pitchFamily="34" charset="0"/>
              </a:rPr>
              <a:t>Comptes de résultats des banques et établissements financiers (obtenu de la BCEAO) ;</a:t>
            </a:r>
            <a:endParaRPr lang="fr-FR" dirty="0" smtClean="0">
              <a:latin typeface="Agency FB" pitchFamily="34" charset="0"/>
              <a:cs typeface="Arial" pitchFamily="34" charset="0"/>
            </a:endParaRPr>
          </a:p>
          <a:p>
            <a:pPr marL="342900" lvl="0" indent="-342900" fontAlgn="auto">
              <a:spcAft>
                <a:spcPts val="0"/>
              </a:spcAft>
              <a:buFont typeface="Arial" panose="020B0604020202020204" pitchFamily="34" charset="0"/>
              <a:buChar char="•"/>
              <a:defRPr/>
            </a:pPr>
            <a:r>
              <a:rPr lang="fr-FR" sz="2800" b="1" dirty="0" smtClean="0">
                <a:latin typeface="Agency FB" pitchFamily="34" charset="0"/>
                <a:cs typeface="Arial" pitchFamily="34" charset="0"/>
              </a:rPr>
              <a:t>Chargement hors SIFIM</a:t>
            </a:r>
          </a:p>
          <a:p>
            <a:pPr marL="342900" lvl="0" indent="-342900" fontAlgn="auto">
              <a:spcAft>
                <a:spcPts val="0"/>
              </a:spcAft>
              <a:buFont typeface="Arial" panose="020B0604020202020204" pitchFamily="34" charset="0"/>
              <a:buChar char="•"/>
              <a:defRPr/>
            </a:pPr>
            <a:r>
              <a:rPr lang="fr-FR" sz="2800" dirty="0" smtClean="0">
                <a:latin typeface="Agency FB" pitchFamily="34" charset="0"/>
                <a:cs typeface="Arial" pitchFamily="34" charset="0"/>
              </a:rPr>
              <a:t>Mise à jour de la feuille Résultat via les données fournies par la BCEAO</a:t>
            </a:r>
          </a:p>
          <a:p>
            <a:pPr marL="342900" lvl="0" indent="-342900" fontAlgn="auto">
              <a:spcAft>
                <a:spcPts val="0"/>
              </a:spcAft>
              <a:buFont typeface="Arial" panose="020B0604020202020204" pitchFamily="34" charset="0"/>
              <a:buChar char="•"/>
              <a:defRPr/>
            </a:pPr>
            <a:r>
              <a:rPr lang="fr-FR" sz="2800" dirty="0" smtClean="0">
                <a:latin typeface="Agency FB" pitchFamily="34" charset="0"/>
                <a:cs typeface="Arial" pitchFamily="34" charset="0"/>
              </a:rPr>
              <a:t>Actualisation de l’année considérée</a:t>
            </a:r>
          </a:p>
          <a:p>
            <a:pPr marL="342900" lvl="0" indent="-342900" fontAlgn="auto">
              <a:spcAft>
                <a:spcPts val="0"/>
              </a:spcAft>
              <a:buFont typeface="Arial" panose="020B0604020202020204" pitchFamily="34" charset="0"/>
              <a:buChar char="•"/>
              <a:defRPr/>
            </a:pPr>
            <a:r>
              <a:rPr lang="fr-FR" sz="2800" dirty="0" smtClean="0">
                <a:latin typeface="Agency FB" pitchFamily="34" charset="0"/>
                <a:cs typeface="Arial" pitchFamily="34" charset="0"/>
                <a:hlinkClick r:id="rId3" action="ppaction://hlinkfile"/>
              </a:rPr>
              <a:t>Générer la table de chargement</a:t>
            </a:r>
            <a:r>
              <a:rPr lang="fr-FR" sz="2400" dirty="0" smtClean="0">
                <a:latin typeface="Agency FB" pitchFamily="34" charset="0"/>
                <a:cs typeface="Arial" pitchFamily="34" charset="0"/>
                <a:hlinkClick r:id="rId3" action="ppaction://hlinkfile"/>
              </a:rPr>
              <a:t>                                </a:t>
            </a:r>
            <a:endParaRPr lang="fr-FR" sz="2400" dirty="0" smtClean="0">
              <a:latin typeface="Agency FB" pitchFamily="34" charset="0"/>
              <a:cs typeface="Arial" pitchFamily="34" charset="0"/>
            </a:endParaRPr>
          </a:p>
        </p:txBody>
      </p:sp>
      <p:sp>
        <p:nvSpPr>
          <p:cNvPr id="8" name="ZoneTexte 43"/>
          <p:cNvSpPr txBox="1">
            <a:spLocks noChangeArrowheads="1"/>
          </p:cNvSpPr>
          <p:nvPr/>
        </p:nvSpPr>
        <p:spPr bwMode="auto">
          <a:xfrm>
            <a:off x="5580112" y="0"/>
            <a:ext cx="3563888" cy="523220"/>
          </a:xfrm>
          <a:prstGeom prst="rect">
            <a:avLst/>
          </a:prstGeom>
          <a:noFill/>
          <a:ln w="9525">
            <a:noFill/>
            <a:miter lim="800000"/>
            <a:headEnd/>
            <a:tailEnd/>
          </a:ln>
        </p:spPr>
        <p:txBody>
          <a:bodyPr wrap="square">
            <a:spAutoFit/>
          </a:bodyPr>
          <a:lstStyle/>
          <a:p>
            <a:pPr algn="r">
              <a:spcBef>
                <a:spcPts val="600"/>
              </a:spcBef>
            </a:pPr>
            <a:r>
              <a:rPr lang="fr-FR" sz="1400" b="1" dirty="0">
                <a:solidFill>
                  <a:schemeClr val="bg1"/>
                </a:solidFill>
                <a:latin typeface="Arial" pitchFamily="34" charset="0"/>
                <a:cs typeface="Arial" pitchFamily="34" charset="0"/>
              </a:rPr>
              <a:t>Atelier régional d’échanges sur les </a:t>
            </a:r>
            <a:r>
              <a:rPr lang="fr-FR" sz="1400" b="1" dirty="0" smtClean="0">
                <a:solidFill>
                  <a:schemeClr val="bg1"/>
                </a:solidFill>
                <a:latin typeface="Arial" pitchFamily="34" charset="0"/>
                <a:cs typeface="Arial" pitchFamily="34" charset="0"/>
              </a:rPr>
              <a:t>comptes nationaux</a:t>
            </a:r>
            <a:endParaRPr lang="fr-FR" sz="1400" dirty="0">
              <a:solidFill>
                <a:schemeClr val="bg1"/>
              </a:solidFill>
              <a:latin typeface="Arial" pitchFamily="34" charset="0"/>
              <a:cs typeface="Arial" pitchFamily="34" charset="0"/>
            </a:endParaRPr>
          </a:p>
        </p:txBody>
      </p:sp>
    </p:spTree>
    <p:extLst>
      <p:ext uri="{BB962C8B-B14F-4D97-AF65-F5344CB8AC3E}">
        <p14:creationId xmlns:p14="http://schemas.microsoft.com/office/powerpoint/2010/main" val="319829140"/>
      </p:ext>
    </p:extLst>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2986</TotalTime>
  <Words>728</Words>
  <Application>Microsoft Office PowerPoint</Application>
  <PresentationFormat>Affichage à l'écran (4:3)</PresentationFormat>
  <Paragraphs>102</Paragraphs>
  <Slides>11</Slides>
  <Notes>10</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11</vt:i4>
      </vt:variant>
    </vt:vector>
  </HeadingPairs>
  <TitlesOfParts>
    <vt:vector size="17" baseType="lpstr">
      <vt:lpstr>Agency FB</vt:lpstr>
      <vt:lpstr>Arial</vt:lpstr>
      <vt:lpstr>Arial Narrow</vt:lpstr>
      <vt:lpstr>Calibri</vt:lpstr>
      <vt:lpstr>Wingdings</vt:lpstr>
      <vt:lpstr>Thème Office</vt:lpstr>
      <vt:lpstr>Partage d’expérience sur les applications spécifiques développées dans le processus d’élaboration des comptes nationaux Expérience du Sénégal</vt:lpstr>
      <vt:lpstr>Introduction</vt:lpstr>
      <vt:lpstr>Description du Processus</vt:lpstr>
      <vt:lpstr>Description du Processus</vt:lpstr>
      <vt:lpstr>Description du Processus</vt:lpstr>
      <vt:lpstr>Description du Processus</vt:lpstr>
      <vt:lpstr>Description du Processus</vt:lpstr>
      <vt:lpstr>Description du Processus</vt:lpstr>
      <vt:lpstr>Application pour les sociétés financières (banques et établissements financiers)</vt:lpstr>
      <vt:lpstr>Application pour les sociétés financières (banques et établissements financiers)</vt:lpstr>
      <vt:lpstr>Présentation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de l’organigramme et des missions</dc:title>
  <dc:creator>emgueye</dc:creator>
  <cp:lastModifiedBy>Malick DIOP</cp:lastModifiedBy>
  <cp:revision>80</cp:revision>
  <dcterms:created xsi:type="dcterms:W3CDTF">2015-02-24T16:48:01Z</dcterms:created>
  <dcterms:modified xsi:type="dcterms:W3CDTF">2019-07-02T22:29:37Z</dcterms:modified>
</cp:coreProperties>
</file>