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19"/>
  </p:notesMasterIdLst>
  <p:sldIdLst>
    <p:sldId id="256" r:id="rId2"/>
    <p:sldId id="267" r:id="rId3"/>
    <p:sldId id="301" r:id="rId4"/>
    <p:sldId id="302" r:id="rId5"/>
    <p:sldId id="333" r:id="rId6"/>
    <p:sldId id="334" r:id="rId7"/>
    <p:sldId id="332" r:id="rId8"/>
    <p:sldId id="335" r:id="rId9"/>
    <p:sldId id="315" r:id="rId10"/>
    <p:sldId id="325" r:id="rId11"/>
    <p:sldId id="326" r:id="rId12"/>
    <p:sldId id="327" r:id="rId13"/>
    <p:sldId id="328" r:id="rId14"/>
    <p:sldId id="329" r:id="rId15"/>
    <p:sldId id="330" r:id="rId16"/>
    <p:sldId id="336" r:id="rId17"/>
    <p:sldId id="269" r:id="rId18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60F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89228" autoAdjust="0"/>
  </p:normalViewPr>
  <p:slideViewPr>
    <p:cSldViewPr>
      <p:cViewPr varScale="1">
        <p:scale>
          <a:sx n="66" d="100"/>
          <a:sy n="66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4076A0-E024-483C-8CA4-A1B3A8601E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283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74A1-2744-48FE-98CF-DE61DE2168D0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224117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755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125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912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609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410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34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13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80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720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979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557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527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70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324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076A0-E024-483C-8CA4-A1B3A8601E0D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A6F5-8CF9-4617-822C-AB394D1EE2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5DD0F-5D93-46EC-B842-7CE13BE541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76B7-4D5F-4A6F-AEC2-006C97A60A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39D75-9AAF-4F3F-9F29-974E4BDAA6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F819E-3847-4407-9289-E84560DE5A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87C52-B80A-4009-A595-658448A46F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1034-D010-4CEF-B6FD-DE120F911F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E316-2C22-41F0-8A5C-9F3A883517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6CE8D-114E-4662-941A-83AE20DBB4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B06BB-F0BD-42BE-9619-7275F9402F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F8BCB-E3C4-44E9-BB5E-F28049FB5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en-US" altLang="fr-FR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662333F-0560-4341-A26B-1A927D9D2E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59" r:id="rId2"/>
    <p:sldLayoutId id="2147484268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9" r:id="rId9"/>
    <p:sldLayoutId id="2147484265" r:id="rId10"/>
    <p:sldLayoutId id="2147484266" r:id="rId11"/>
  </p:sldLayoutIdLst>
  <p:transition spd="slow">
    <p:blinds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afristat.org/index" TargetMode="Externa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719" y="108861"/>
            <a:ext cx="1279969" cy="10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>
          <a:xfrm>
            <a:off x="566394" y="1071242"/>
            <a:ext cx="8329613" cy="5449888"/>
          </a:xfrm>
        </p:spPr>
        <p:txBody>
          <a:bodyPr>
            <a:normAutofit fontScale="90000"/>
          </a:bodyPr>
          <a:lstStyle/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sz="3600" dirty="0" smtClean="0"/>
              <a:t>ATELIER RÉGIONAL SUR LES COMPTES NATIONAUX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  <a:latin typeface="Chaparral Pro" pitchFamily="18" charset="0"/>
              </a:rPr>
              <a:t/>
            </a:r>
            <a:br>
              <a:rPr lang="fr-FR" sz="4000" b="1" dirty="0" smtClean="0">
                <a:solidFill>
                  <a:schemeClr val="accent1">
                    <a:lumMod val="50000"/>
                  </a:schemeClr>
                </a:solidFill>
                <a:latin typeface="Chaparral Pro" pitchFamily="18" charset="0"/>
              </a:rPr>
            </a:b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  <a:latin typeface="Chaparral Pro" pitchFamily="18" charset="0"/>
              </a:rPr>
              <a:t>Applications développées dans le cadre des comptes définitifs et provisoires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Chaparral Pro" pitchFamily="18" charset="0"/>
              </a:rPr>
              <a:t/>
            </a:r>
            <a:b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Chaparral Pro" pitchFamily="18" charset="0"/>
              </a:rPr>
            </a:br>
            <a:r>
              <a:rPr lang="fr-FR" sz="2200" b="1" dirty="0" smtClean="0">
                <a:solidFill>
                  <a:srgbClr val="FF0000"/>
                </a:solidFill>
                <a:latin typeface="Britannic Bold" pitchFamily="34" charset="0"/>
              </a:rPr>
              <a:t/>
            </a:r>
            <a:br>
              <a:rPr lang="fr-FR" sz="2200" b="1" dirty="0" smtClean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fr-FR" sz="2000" dirty="0" smtClean="0">
                <a:solidFill>
                  <a:srgbClr val="FF0000"/>
                </a:solidFill>
                <a:latin typeface="Britannic Bold" pitchFamily="34" charset="0"/>
              </a:rPr>
              <a:t>Cotonou, du 1</a:t>
            </a:r>
            <a:r>
              <a:rPr lang="fr-FR" sz="2000" baseline="30000" dirty="0" smtClean="0">
                <a:solidFill>
                  <a:srgbClr val="FF0000"/>
                </a:solidFill>
                <a:latin typeface="Britannic Bold" pitchFamily="34" charset="0"/>
              </a:rPr>
              <a:t>er</a:t>
            </a:r>
            <a:r>
              <a:rPr lang="fr-FR" sz="2000" dirty="0" smtClean="0">
                <a:solidFill>
                  <a:srgbClr val="FF0000"/>
                </a:solidFill>
                <a:latin typeface="Britannic Bold" pitchFamily="34" charset="0"/>
              </a:rPr>
              <a:t> au 5 juillet 2019</a:t>
            </a:r>
            <a:r>
              <a:rPr lang="fr-FR" sz="2800" dirty="0" smtClean="0">
                <a:solidFill>
                  <a:srgbClr val="FF0000"/>
                </a:solidFill>
                <a:latin typeface="Britannic Bold" pitchFamily="34" charset="0"/>
              </a:rPr>
              <a:t/>
            </a:r>
            <a:br>
              <a:rPr lang="fr-FR" sz="2800" dirty="0" smtClean="0">
                <a:solidFill>
                  <a:srgbClr val="FF0000"/>
                </a:solidFill>
                <a:latin typeface="Britannic Bold" pitchFamily="34" charset="0"/>
              </a:rPr>
            </a:b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                     </a:t>
            </a:r>
            <a:br>
              <a:rPr lang="fr-FR" sz="2000" b="1" dirty="0" smtClean="0">
                <a:latin typeface="Arial" pitchFamily="34" charset="0"/>
                <a:cs typeface="Arial" pitchFamily="34" charset="0"/>
              </a:rPr>
            </a:b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                          Présenté par: KOTO </a:t>
            </a:r>
            <a:r>
              <a:rPr lang="fr-FR" sz="2000" b="1" dirty="0" err="1" smtClean="0">
                <a:latin typeface="Arial" pitchFamily="34" charset="0"/>
                <a:cs typeface="Arial" pitchFamily="34" charset="0"/>
              </a:rPr>
              <a:t>Ehou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M’</a:t>
            </a:r>
            <a:r>
              <a:rPr lang="fr-FR" sz="2000" b="1" dirty="0" err="1" smtClean="0">
                <a:latin typeface="Arial" pitchFamily="34" charset="0"/>
                <a:cs typeface="Arial" pitchFamily="34" charset="0"/>
              </a:rPr>
              <a:t>boya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000" b="1" dirty="0" smtClean="0">
                <a:latin typeface="Arial" pitchFamily="34" charset="0"/>
                <a:cs typeface="Arial" pitchFamily="34" charset="0"/>
              </a:rPr>
            </a:b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KATCHIRE Serena Michelle</a:t>
            </a:r>
            <a:br>
              <a:rPr lang="fr-FR" sz="2000" b="1" dirty="0" smtClean="0">
                <a:latin typeface="Arial" pitchFamily="34" charset="0"/>
                <a:cs typeface="Arial" pitchFamily="34" charset="0"/>
              </a:rPr>
            </a:br>
            <a:r>
              <a:rPr lang="fr-FR" sz="2000" b="1" dirty="0">
                <a:latin typeface="Arial" pitchFamily="34" charset="0"/>
                <a:cs typeface="Arial" pitchFamily="34" charset="0"/>
              </a:rPr>
              <a:t/>
            </a:r>
            <a:br>
              <a:rPr lang="fr-FR" sz="2000" b="1" dirty="0">
                <a:latin typeface="Arial" pitchFamily="34" charset="0"/>
                <a:cs typeface="Arial" pitchFamily="34" charset="0"/>
              </a:rPr>
            </a:br>
            <a:r>
              <a:rPr lang="fr-FR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b="1" dirty="0" smtClean="0">
                <a:latin typeface="Arial" pitchFamily="34" charset="0"/>
                <a:cs typeface="Arial" pitchFamily="34" charset="0"/>
              </a:rPr>
            </a:b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INSTITUT NATIONAL DE LA STATISTIQUE CÔTE D’IVOIRE</a:t>
            </a:r>
            <a:br>
              <a:rPr lang="fr-FR" sz="1800" b="1" dirty="0" smtClean="0">
                <a:latin typeface="Arial" pitchFamily="34" charset="0"/>
                <a:cs typeface="Arial" pitchFamily="34" charset="0"/>
              </a:rPr>
            </a:b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Direction de la Comptabilité Nationale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dirty="0" smtClean="0">
                <a:latin typeface="Arial" pitchFamily="34" charset="0"/>
                <a:cs typeface="Arial" pitchFamily="34" charset="0"/>
              </a:rPr>
            </a:br>
            <a:r>
              <a:rPr lang="fr-FR" sz="2200" b="1" dirty="0" smtClean="0">
                <a:solidFill>
                  <a:srgbClr val="FF0000"/>
                </a:solidFill>
                <a:latin typeface="Chaparral Pro" pitchFamily="18" charset="0"/>
              </a:rPr>
              <a:t/>
            </a:r>
            <a:br>
              <a:rPr lang="fr-FR" sz="2200" b="1" dirty="0" smtClean="0">
                <a:solidFill>
                  <a:srgbClr val="FF0000"/>
                </a:solidFill>
                <a:latin typeface="Chaparral Pro" pitchFamily="18" charset="0"/>
              </a:rPr>
            </a:br>
            <a:endParaRPr lang="fr-FR" sz="3200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5467-CEFC-487C-9E68-C58674F5869E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694981" y="2728121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25" name="ZoneTexte 9"/>
          <p:cNvSpPr txBox="1">
            <a:spLocks noChangeArrowheads="1"/>
          </p:cNvSpPr>
          <p:nvPr/>
        </p:nvSpPr>
        <p:spPr bwMode="auto">
          <a:xfrm>
            <a:off x="8316913" y="26035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altLang="fr-FR"/>
          </a:p>
        </p:txBody>
      </p:sp>
      <p:pic>
        <p:nvPicPr>
          <p:cNvPr id="5126" name="Image 2" descr="ARMOIRIE jpe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2807" y="119739"/>
            <a:ext cx="1267626" cy="9515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" name="Image 9" descr="http://www.afristat.org/images/nav_gauche/logo_afristat.gif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74207" y="75550"/>
            <a:ext cx="1750060" cy="1075690"/>
          </a:xfrm>
          <a:prstGeom prst="rect">
            <a:avLst/>
          </a:prstGeom>
          <a:noFill/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630407" y="1151240"/>
            <a:ext cx="2350259" cy="52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fr-FR" altLang="fr-FR" sz="1400" b="1" dirty="0">
                <a:latin typeface="Times New Roman" panose="02020603050405020304" pitchFamily="18" charset="0"/>
              </a:rPr>
              <a:t>République de Côte d'Ivoire</a:t>
            </a: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fr-FR" altLang="fr-FR" sz="1200" b="1" i="1" dirty="0">
                <a:latin typeface="Times New Roman" panose="02020603050405020304" pitchFamily="18" charset="0"/>
              </a:rPr>
              <a:t>Union -Discipline - Travail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-38385" y="1117072"/>
            <a:ext cx="24475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fr-FR" altLang="fr-FR" sz="1600" b="1" dirty="0" smtClean="0">
                <a:latin typeface="Times New Roman" panose="02020603050405020304" pitchFamily="18" charset="0"/>
              </a:rPr>
              <a:t>Institut National de la Statistique</a:t>
            </a:r>
            <a:endParaRPr lang="fr-FR" altLang="fr-FR" sz="1400" b="1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(SFD)(2/7)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Nomenclature</a:t>
            </a:r>
            <a:endParaRPr lang="fr-FR" sz="2800" b="1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73016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670055"/>
              </p:ext>
            </p:extLst>
          </p:nvPr>
        </p:nvGraphicFramePr>
        <p:xfrm>
          <a:off x="643817" y="2452218"/>
          <a:ext cx="7836607" cy="3904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6545"/>
                <a:gridCol w="6600062"/>
              </a:tblGrid>
              <a:tr h="274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K38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SERVICES FINANCIERS ET D'ASSURANCE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K38001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Services financiers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K38001001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Service de banque centrale (administration)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K38001002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Services d'intermédiation financière indirectement mesurés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K38001003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Services sur commission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K38001004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Autres services financiers nca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K38002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Service de fonds de placement holding et similaires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K38002000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Service de fonds de placement holding et similaires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K38003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Assurance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K38003001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Assurance vie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K38003002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Assurance IARD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K38004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Services des auxiliaires financiers et d'assurance</a:t>
                      </a:r>
                      <a:endParaRPr lang="fr-FR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K38004001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Service de transfert de fonds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K38004002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Autres Services auxiliaires financiers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302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K38004003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Services auxiliaires d'assurance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20372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(SFD)(3/7)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99"/>
            <a:ext cx="8229600" cy="500697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Sources de données</a:t>
            </a:r>
          </a:p>
          <a:p>
            <a:pPr marL="0" indent="0" algn="just">
              <a:buNone/>
            </a:pPr>
            <a:endParaRPr lang="fr-FR" sz="2800" b="1" dirty="0" smtClean="0"/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" y="4384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13" y="2452216"/>
            <a:ext cx="8229600" cy="36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9078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(SFD)(4/7)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Traitement des données des SFD</a:t>
            </a:r>
          </a:p>
          <a:p>
            <a:pPr marL="0" indent="0" algn="just">
              <a:buNone/>
            </a:pPr>
            <a:r>
              <a:rPr lang="fr-FR" altLang="fr-FR" sz="2400" dirty="0"/>
              <a:t>Le traitement des </a:t>
            </a:r>
            <a:r>
              <a:rPr lang="fr-FR" altLang="fr-FR" sz="2400" dirty="0" smtClean="0"/>
              <a:t>SFD </a:t>
            </a:r>
            <a:r>
              <a:rPr lang="fr-FR" altLang="fr-FR" sz="2400" dirty="0"/>
              <a:t>a été réalisé à partir du fichier </a:t>
            </a:r>
            <a:r>
              <a:rPr lang="fr-FR" altLang="fr-FR" sz="2400" dirty="0" smtClean="0"/>
              <a:t>du compte </a:t>
            </a:r>
            <a:r>
              <a:rPr lang="fr-FR" altLang="fr-FR" sz="2400" dirty="0"/>
              <a:t>de résultat agrégé </a:t>
            </a:r>
            <a:r>
              <a:rPr lang="fr-FR" altLang="fr-FR" sz="2400" dirty="0" smtClean="0"/>
              <a:t>des </a:t>
            </a:r>
            <a:r>
              <a:rPr lang="fr-FR" altLang="fr-FR" sz="2400" dirty="0"/>
              <a:t>SFD fourni par la Direction de la Réglementation et de la Surveillance des SFD. </a:t>
            </a:r>
            <a:endParaRPr lang="fr-FR" altLang="fr-FR" sz="2400" dirty="0" smtClean="0"/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18898"/>
            <a:ext cx="1071166" cy="74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674661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(SFD)(5/7)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 fontScale="85000" lnSpcReduction="1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Traitement des données des SFD</a:t>
            </a:r>
          </a:p>
          <a:p>
            <a:pPr marL="0" indent="0" algn="just">
              <a:buNone/>
            </a:pPr>
            <a:r>
              <a:rPr lang="fr-FR" altLang="fr-FR" sz="2400" dirty="0" smtClean="0"/>
              <a:t>Pour </a:t>
            </a:r>
            <a:r>
              <a:rPr lang="fr-FR" altLang="fr-FR" sz="2400" dirty="0"/>
              <a:t>l’estimation de la production de SIFIM selon le SCN 2008, </a:t>
            </a:r>
            <a:r>
              <a:rPr lang="fr-FR" altLang="fr-FR" sz="2400" dirty="0" smtClean="0"/>
              <a:t>il </a:t>
            </a:r>
            <a:r>
              <a:rPr lang="fr-FR" altLang="fr-FR" sz="2400" dirty="0"/>
              <a:t>a été retenu les taux suivants pour l’année 2015 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b="1" dirty="0" smtClean="0"/>
              <a:t>Un </a:t>
            </a:r>
            <a:r>
              <a:rPr lang="fr-FR" altLang="fr-FR" sz="2400" b="1" dirty="0"/>
              <a:t>taux moyen unique sur les dépôts </a:t>
            </a:r>
            <a:r>
              <a:rPr lang="fr-FR" altLang="fr-FR" sz="2400" b="1" dirty="0" err="1"/>
              <a:t>rD</a:t>
            </a:r>
            <a:r>
              <a:rPr lang="fr-FR" altLang="fr-FR" sz="2400" b="1" dirty="0"/>
              <a:t> </a:t>
            </a:r>
            <a:r>
              <a:rPr lang="fr-FR" altLang="fr-FR" sz="2400" dirty="0"/>
              <a:t>: coût moyen des comptes créditeurs (</a:t>
            </a:r>
            <a:r>
              <a:rPr lang="fr-FR" altLang="fr-FR" sz="2400" dirty="0" err="1"/>
              <a:t>rD</a:t>
            </a:r>
            <a:r>
              <a:rPr lang="fr-FR" altLang="fr-FR" sz="2400" dirty="0"/>
              <a:t>=1,81%), donnée issue de la base de données économiques et financières disponible sur le site de la BCEAO, dans le document marge globale et ratios caractéristiques (MGR) pour la Côte d’Ivoire ;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b="1" dirty="0" smtClean="0"/>
              <a:t>Un </a:t>
            </a:r>
            <a:r>
              <a:rPr lang="fr-FR" altLang="fr-FR" sz="2400" b="1" dirty="0"/>
              <a:t>taux moyen unique sur les crédits </a:t>
            </a:r>
            <a:r>
              <a:rPr lang="fr-FR" altLang="fr-FR" sz="2400" b="1" dirty="0" err="1"/>
              <a:t>rL</a:t>
            </a:r>
            <a:r>
              <a:rPr lang="fr-FR" altLang="fr-FR" sz="2400" b="1" dirty="0"/>
              <a:t> </a:t>
            </a:r>
            <a:r>
              <a:rPr lang="fr-FR" altLang="fr-FR" sz="2400" dirty="0"/>
              <a:t>: taux moyen des crédits à la clientèle (</a:t>
            </a:r>
            <a:r>
              <a:rPr lang="fr-FR" altLang="fr-FR" sz="2400" dirty="0" err="1"/>
              <a:t>rL</a:t>
            </a:r>
            <a:r>
              <a:rPr lang="fr-FR" altLang="fr-FR" sz="2400" dirty="0"/>
              <a:t>=10,84%), donnée issue de la même source ;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b="1" dirty="0" smtClean="0"/>
              <a:t>le </a:t>
            </a:r>
            <a:r>
              <a:rPr lang="fr-FR" altLang="fr-FR" sz="2400" b="1" dirty="0"/>
              <a:t>taux de référence </a:t>
            </a:r>
            <a:r>
              <a:rPr lang="fr-FR" altLang="fr-FR" sz="2400" b="1" dirty="0" err="1"/>
              <a:t>rr</a:t>
            </a:r>
            <a:r>
              <a:rPr lang="fr-FR" altLang="fr-FR" sz="2400" b="1" dirty="0"/>
              <a:t> </a:t>
            </a:r>
            <a:r>
              <a:rPr lang="fr-FR" altLang="fr-FR" sz="2400" dirty="0"/>
              <a:t>: taux moyen interbancaire (</a:t>
            </a:r>
            <a:r>
              <a:rPr lang="fr-FR" altLang="fr-FR" sz="2400" dirty="0" err="1"/>
              <a:t>rr</a:t>
            </a:r>
            <a:r>
              <a:rPr lang="fr-FR" altLang="fr-FR" sz="2400" dirty="0"/>
              <a:t>=4,35%), taux calculé comme une moyenne pondérée des taux moyens mensuels à partir de la situation du marché interbancaire de l’UEMOA en 2015 (Site BCEAO). </a:t>
            </a:r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91" y="-9004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120517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(SFD)(6/7)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3800" b="1" dirty="0" smtClean="0"/>
              <a:t>Traitement des données des SFD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dirty="0" smtClean="0"/>
              <a:t>Une </a:t>
            </a:r>
            <a:r>
              <a:rPr lang="fr-FR" dirty="0"/>
              <a:t>production de SIFIM a été calculée sur les charges d’intérêts sur opérations avec </a:t>
            </a:r>
            <a:r>
              <a:rPr lang="fr-FR" dirty="0" smtClean="0"/>
              <a:t>les membres bénéficiaires ou clients(comptes </a:t>
            </a:r>
            <a:r>
              <a:rPr lang="fr-FR" dirty="0"/>
              <a:t>R3D à </a:t>
            </a:r>
            <a:r>
              <a:rPr lang="fr-FR" dirty="0" smtClean="0"/>
              <a:t>R3Q). </a:t>
            </a:r>
            <a:r>
              <a:rPr lang="fr-FR" dirty="0"/>
              <a:t>Pour chaque compte, on calcule d’abord l’intérêt version SCN2008, puis la production de SIFIM comme la différence entre l’intérêt SCN2008 et l’intérêt bancaire, l’intérêt bancaire étant la donnée de base 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1" dirty="0" smtClean="0"/>
              <a:t>Intérêt </a:t>
            </a:r>
            <a:r>
              <a:rPr lang="fr-FR" b="1" dirty="0"/>
              <a:t>versé SCN2008 = Intérêt bancaire versé / </a:t>
            </a:r>
            <a:r>
              <a:rPr lang="fr-FR" b="1" dirty="0" err="1"/>
              <a:t>rD</a:t>
            </a:r>
            <a:r>
              <a:rPr lang="fr-FR" b="1" dirty="0"/>
              <a:t> * </a:t>
            </a:r>
            <a:r>
              <a:rPr lang="fr-FR" b="1" dirty="0" err="1"/>
              <a:t>rr</a:t>
            </a:r>
            <a:r>
              <a:rPr lang="fr-FR" b="1" dirty="0"/>
              <a:t> 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1" dirty="0" smtClean="0"/>
              <a:t>Production </a:t>
            </a:r>
            <a:r>
              <a:rPr lang="fr-FR" b="1" dirty="0"/>
              <a:t>de SIFIM = Intérêt versé SCN2008 – Intérêt bancaire versé</a:t>
            </a:r>
          </a:p>
          <a:p>
            <a:pPr marL="0" indent="0" algn="just">
              <a:buNone/>
            </a:pPr>
            <a:endParaRPr lang="fr-FR" sz="32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47" y="11651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790118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(SFD)(7/7)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Traitement des données des SFD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000" dirty="0" smtClean="0"/>
              <a:t>Une </a:t>
            </a:r>
            <a:r>
              <a:rPr lang="fr-FR" sz="2000" dirty="0"/>
              <a:t>production de SIFIM a été calculée sur les produits d’intérêts sur opérations avec les membres bénéficiaires ou clients (comptes V3G à </a:t>
            </a:r>
            <a:r>
              <a:rPr lang="fr-FR" sz="2000" dirty="0" smtClean="0"/>
              <a:t>V3T). </a:t>
            </a:r>
            <a:r>
              <a:rPr lang="fr-FR" sz="2000" dirty="0"/>
              <a:t>On procède au calcul de l’intérêt version SCN2008 et la production de SIFIM sera la différence entre l’intérêt bancaire et l’intérêt version SCN2008 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Intérêt </a:t>
            </a:r>
            <a:r>
              <a:rPr lang="fr-FR" sz="2400" b="1" dirty="0"/>
              <a:t>reçu SCN2008 = Intérêt bancaire reçu /</a:t>
            </a:r>
            <a:r>
              <a:rPr lang="fr-FR" sz="2400" b="1" dirty="0" err="1"/>
              <a:t>rL</a:t>
            </a:r>
            <a:r>
              <a:rPr lang="fr-FR" sz="2400" b="1" dirty="0"/>
              <a:t> * </a:t>
            </a:r>
            <a:r>
              <a:rPr lang="fr-FR" sz="2400" b="1" dirty="0" err="1"/>
              <a:t>rr</a:t>
            </a:r>
            <a:endParaRPr lang="fr-FR" sz="24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Production </a:t>
            </a:r>
            <a:r>
              <a:rPr lang="fr-FR" sz="2400" b="1" dirty="0"/>
              <a:t>de SIFIM = Intérêt bancaire reçu – intérêt reçu version SCN2008</a:t>
            </a:r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973046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>
                <a:solidFill>
                  <a:srgbClr val="FF0000"/>
                </a:solidFill>
              </a:rPr>
              <a:t>4</a:t>
            </a:r>
            <a:r>
              <a:rPr lang="fr-FR" altLang="fr-FR" sz="3300" b="1" dirty="0" smtClean="0">
                <a:solidFill>
                  <a:srgbClr val="FF0000"/>
                </a:solidFill>
              </a:rPr>
              <a:t>. Perspectives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 fontScale="85000" lnSpcReduction="2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dirty="0" smtClean="0"/>
              <a:t>SCN93: deux (2) tables de chargement (BB pour les banques et BA pour les sociétés d’assurance)</a:t>
            </a:r>
          </a:p>
          <a:p>
            <a:pPr marL="0" indent="0" algn="just">
              <a:buNone/>
            </a:pPr>
            <a:r>
              <a:rPr lang="fr-FR" sz="2800" dirty="0" smtClean="0"/>
              <a:t>SCN2008: six (6) tables de chargement</a:t>
            </a:r>
          </a:p>
          <a:p>
            <a:pPr algn="just"/>
            <a:r>
              <a:rPr lang="fr-FR" sz="2800" dirty="0" smtClean="0"/>
              <a:t>BCEAO: agence nationale de la BCEAO</a:t>
            </a:r>
          </a:p>
          <a:p>
            <a:pPr algn="just"/>
            <a:r>
              <a:rPr lang="fr-FR" sz="2800" dirty="0" smtClean="0"/>
              <a:t>BB: banques</a:t>
            </a:r>
          </a:p>
          <a:p>
            <a:pPr algn="just"/>
            <a:r>
              <a:rPr lang="fr-FR" sz="2800" dirty="0" smtClean="0"/>
              <a:t>SFD: système financier décentralisé</a:t>
            </a:r>
          </a:p>
          <a:p>
            <a:pPr algn="just"/>
            <a:r>
              <a:rPr lang="fr-FR" sz="2800" dirty="0" smtClean="0"/>
              <a:t>ASS-VIE: assurance vie</a:t>
            </a:r>
          </a:p>
          <a:p>
            <a:pPr algn="just"/>
            <a:r>
              <a:rPr lang="fr-FR" sz="2800" dirty="0" smtClean="0"/>
              <a:t>ASS- IARD: assurance </a:t>
            </a:r>
            <a:r>
              <a:rPr lang="fr-FR" sz="2800" dirty="0"/>
              <a:t>IARD </a:t>
            </a:r>
            <a:endParaRPr lang="fr-FR" sz="2800" dirty="0" smtClean="0"/>
          </a:p>
          <a:p>
            <a:pPr algn="just"/>
            <a:r>
              <a:rPr lang="fr-FR" sz="2800" dirty="0" smtClean="0"/>
              <a:t>AIF: auxiliaires des intermédiations financières</a:t>
            </a:r>
          </a:p>
          <a:p>
            <a:pPr marL="0" indent="0" algn="just">
              <a:buNone/>
            </a:pPr>
            <a:r>
              <a:rPr lang="fr-FR" sz="2800" b="1" dirty="0" smtClean="0"/>
              <a:t>Automatiser toutes nos maquettes dans le cadre du changement de l’année de base et de la migration vers le SCN2008.</a:t>
            </a:r>
            <a:endParaRPr lang="fr-FR" sz="2400" b="1" dirty="0"/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44243"/>
            <a:ext cx="1087612" cy="7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050902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xfrm>
            <a:off x="357188" y="1052513"/>
            <a:ext cx="8229600" cy="5472112"/>
          </a:xfrm>
        </p:spPr>
        <p:txBody>
          <a:bodyPr>
            <a:noAutofit/>
          </a:bodyPr>
          <a:lstStyle/>
          <a:p>
            <a:pPr marL="274320" indent="-274320" algn="ctr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fr-FR" altLang="fr-FR" sz="8000" b="1" dirty="0" smtClean="0">
                <a:solidFill>
                  <a:schemeClr val="accent2">
                    <a:lumMod val="75000"/>
                  </a:schemeClr>
                </a:solidFill>
              </a:rPr>
              <a:t>Merci pour votre attention!!!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82702-F02D-4315-9B9F-6DDC085CA5EA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pic>
        <p:nvPicPr>
          <p:cNvPr id="17411" name="Imag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00378"/>
            <a:ext cx="1586527" cy="1256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" y="246041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/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r>
              <a:rPr lang="fr-FR" altLang="fr-FR" sz="2800" b="1" dirty="0" smtClean="0">
                <a:solidFill>
                  <a:srgbClr val="FF0000"/>
                </a:solidFill>
              </a:rPr>
              <a:t>Plan de la présentation</a:t>
            </a:r>
            <a:r>
              <a:rPr lang="fr-FR" altLang="fr-FR" sz="2800" dirty="0" smtClean="0"/>
              <a:t/>
            </a:r>
            <a:br>
              <a:rPr lang="fr-FR" altLang="fr-FR" sz="2800" dirty="0" smtClean="0"/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rgbClr val="002060"/>
              </a:buClr>
              <a:buFont typeface="+mj-lt"/>
              <a:buAutoNum type="arabicPeriod"/>
              <a:defRPr/>
            </a:pPr>
            <a:r>
              <a:rPr lang="fr-FR" altLang="fr-FR" sz="2800" b="1" dirty="0" smtClean="0">
                <a:solidFill>
                  <a:srgbClr val="002060"/>
                </a:solidFill>
              </a:rPr>
              <a:t>Objectif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rgbClr val="002060"/>
              </a:buClr>
              <a:buFont typeface="+mj-lt"/>
              <a:buAutoNum type="arabicPeriod"/>
              <a:defRPr/>
            </a:pPr>
            <a:r>
              <a:rPr lang="fr-FR" sz="2800" b="1" dirty="0" smtClean="0">
                <a:solidFill>
                  <a:srgbClr val="002060"/>
                </a:solidFill>
              </a:rPr>
              <a:t>Comptes nationaux provisoires;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rgbClr val="002060"/>
              </a:buClr>
              <a:buFont typeface="+mj-lt"/>
              <a:buAutoNum type="arabicPeriod"/>
              <a:defRPr/>
            </a:pPr>
            <a:r>
              <a:rPr lang="fr-FR" sz="2800" b="1" dirty="0" smtClean="0">
                <a:solidFill>
                  <a:srgbClr val="002060"/>
                </a:solidFill>
              </a:rPr>
              <a:t>Traitement des Systèmes Financiers; Décentralisés (SFD) selon le SCN 2008;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rgbClr val="002060"/>
              </a:buClr>
              <a:buFont typeface="+mj-lt"/>
              <a:buAutoNum type="arabicPeriod"/>
              <a:defRPr/>
            </a:pPr>
            <a:r>
              <a:rPr lang="fr-FR" sz="2800" b="1" dirty="0" smtClean="0">
                <a:solidFill>
                  <a:srgbClr val="002060"/>
                </a:solidFill>
              </a:rPr>
              <a:t>Perspectives. </a:t>
            </a:r>
            <a:endParaRPr lang="fr-FR" sz="2800" b="1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002060"/>
              </a:buClr>
              <a:buNone/>
              <a:defRPr/>
            </a:pPr>
            <a:endParaRPr lang="fr-FR" altLang="fr-F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2800" b="1" dirty="0" smtClean="0">
                <a:solidFill>
                  <a:srgbClr val="002060"/>
                </a:solidFill>
              </a:rPr>
              <a:t>	</a:t>
            </a:r>
            <a:r>
              <a:rPr lang="fr-FR" sz="2800" b="1" strike="sngStrike" dirty="0" smtClean="0">
                <a:solidFill>
                  <a:srgbClr val="002060"/>
                </a:solidFill>
              </a:rPr>
              <a:t> </a:t>
            </a:r>
            <a:endParaRPr lang="fr-FR" sz="2800" b="1" strike="sngStrike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002060"/>
              </a:buClr>
              <a:buNone/>
              <a:defRPr/>
            </a:pPr>
            <a:endParaRPr lang="fr-FR" altLang="fr-FR" sz="2800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600" b="1" dirty="0" smtClean="0">
              <a:latin typeface="Segoe UI Light" pitchFamily="34" charset="0"/>
              <a:cs typeface="Arial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altLang="fr-FR" sz="1600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25" y="78396"/>
            <a:ext cx="1289044" cy="90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Objectif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 smtClean="0"/>
              <a:t>L’objectif de la présentation est de présenter la méthodologie de calcul des comptes nationaux provisoire et de présenter le traitement des SFD selon le SCN 2008.</a:t>
            </a:r>
          </a:p>
          <a:p>
            <a:pPr marL="0" indent="0" algn="just">
              <a:buNone/>
            </a:pPr>
            <a:r>
              <a:rPr lang="fr-FR" sz="2400" dirty="0" smtClean="0"/>
              <a:t>Plus spécifiquement, il s’agit de: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dirty="0" smtClean="0"/>
              <a:t>Présenter la méthodologie des comptes nationaux provisoire;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dirty="0" smtClean="0"/>
              <a:t>Présenter la publication des comptes nationaux provisoires;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altLang="fr-FR" sz="2400" dirty="0" smtClean="0"/>
              <a:t>Présenter le traitement des SFD selon le SCN2008.</a:t>
            </a:r>
            <a:endParaRPr lang="fr-FR" altLang="fr-FR" sz="2400" dirty="0"/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4400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095" y="164472"/>
            <a:ext cx="1331640" cy="93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06129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Comptes nationaux provisoires (1/5)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b="1" dirty="0" smtClean="0"/>
              <a:t>Méthodologie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/>
              <a:t>La production des comptes nationaux </a:t>
            </a:r>
            <a:r>
              <a:rPr lang="fr-FR" altLang="fr-FR" sz="2400" dirty="0" smtClean="0"/>
              <a:t>provisoires </a:t>
            </a:r>
            <a:r>
              <a:rPr lang="fr-FR" altLang="fr-FR" sz="2400" dirty="0"/>
              <a:t>s’appuie sur les comptes nationaux </a:t>
            </a:r>
            <a:r>
              <a:rPr lang="fr-FR" altLang="fr-FR" sz="2400" dirty="0" smtClean="0"/>
              <a:t>annuels. 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La </a:t>
            </a:r>
            <a:r>
              <a:rPr lang="fr-FR" altLang="fr-FR" sz="2400" dirty="0"/>
              <a:t>nomenclature des comptes nationaux provisoires est composée de </a:t>
            </a:r>
            <a:r>
              <a:rPr lang="fr-FR" altLang="fr-FR" sz="2400" dirty="0" smtClean="0"/>
              <a:t>43 </a:t>
            </a:r>
            <a:r>
              <a:rPr lang="fr-FR" altLang="fr-FR" sz="2400" dirty="0"/>
              <a:t>branches d’activités. 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Les comptes nationaux provisoires </a:t>
            </a:r>
            <a:r>
              <a:rPr lang="fr-FR" altLang="fr-FR" sz="2400" dirty="0"/>
              <a:t>sont produits </a:t>
            </a:r>
            <a:r>
              <a:rPr lang="fr-FR" altLang="fr-FR" sz="2400" dirty="0" smtClean="0"/>
              <a:t>en </a:t>
            </a:r>
            <a:r>
              <a:rPr lang="fr-FR" altLang="fr-FR" sz="2400" dirty="0"/>
              <a:t>année  </a:t>
            </a:r>
            <a:r>
              <a:rPr lang="fr-FR" altLang="fr-FR" sz="2400" dirty="0" smtClean="0"/>
              <a:t>n+1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Sources: Pour </a:t>
            </a:r>
            <a:r>
              <a:rPr lang="fr-FR" altLang="fr-FR" sz="2400" dirty="0"/>
              <a:t>chaque branche, l’on dispose d’une série d’indicateurs ou de données sur la production qui sont élaborées soit à l’INS (indices de la production industrielle…) soit collectées auprès des structures sectorielles (Ministères, </a:t>
            </a:r>
            <a:r>
              <a:rPr lang="fr-FR" altLang="fr-FR" sz="2400" dirty="0" smtClean="0"/>
              <a:t>BCEAO,DGD, </a:t>
            </a:r>
            <a:r>
              <a:rPr lang="fr-FR" altLang="fr-FR" sz="2400" dirty="0"/>
              <a:t>DPPSE</a:t>
            </a:r>
            <a:r>
              <a:rPr lang="fr-FR" altLang="fr-FR" sz="2400" dirty="0" smtClean="0"/>
              <a:t>,…). 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0"/>
            <a:ext cx="1423048" cy="9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232645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Comptes </a:t>
            </a:r>
            <a:r>
              <a:rPr lang="fr-FR" altLang="fr-FR" sz="3300" b="1" dirty="0">
                <a:solidFill>
                  <a:srgbClr val="FF0000"/>
                </a:solidFill>
              </a:rPr>
              <a:t>nationaux provisoires </a:t>
            </a:r>
            <a:r>
              <a:rPr lang="fr-FR" altLang="fr-FR" sz="3300" b="1" dirty="0" smtClean="0">
                <a:solidFill>
                  <a:srgbClr val="FF0000"/>
                </a:solidFill>
              </a:rPr>
              <a:t>(2/5)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b="1" dirty="0" smtClean="0"/>
              <a:t>Méthodologie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Les comptes nationaux provisoires sont élaborés sur Excel.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Le calcul des comptes nationaux provisoires selon l’optique production en volume se fait en trois (3) étapes:</a:t>
            </a:r>
          </a:p>
          <a:p>
            <a:pPr marL="457200" indent="-4572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r-FR" altLang="fr-FR" sz="2400" dirty="0" smtClean="0"/>
              <a:t>Calcul de la production des différentes branches en tenant compte de leur évolution par rapport à l’année précédente;</a:t>
            </a:r>
          </a:p>
          <a:p>
            <a:pPr marL="457200" indent="-4572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r-FR" altLang="fr-FR" sz="2400" dirty="0" smtClean="0"/>
              <a:t>Calcul </a:t>
            </a:r>
            <a:r>
              <a:rPr lang="fr-FR" altLang="fr-FR" sz="2400" dirty="0"/>
              <a:t>des consommations intermédiaires en faisant l’hypothèse de la stabilité des coefficients </a:t>
            </a:r>
            <a:r>
              <a:rPr lang="fr-FR" altLang="fr-FR" sz="2400" dirty="0" smtClean="0"/>
              <a:t>techniques de l’année précédente;</a:t>
            </a:r>
          </a:p>
          <a:p>
            <a:pPr marL="457200" indent="-4572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r-FR" altLang="fr-FR" sz="2400" dirty="0" smtClean="0"/>
              <a:t>Calcul </a:t>
            </a:r>
            <a:r>
              <a:rPr lang="fr-FR" altLang="fr-FR" sz="2400" dirty="0"/>
              <a:t>du PIB </a:t>
            </a:r>
            <a:r>
              <a:rPr lang="fr-FR" altLang="fr-FR" sz="2400" dirty="0" smtClean="0"/>
              <a:t>provisoire </a:t>
            </a:r>
            <a:r>
              <a:rPr lang="fr-FR" altLang="fr-FR" sz="2400" dirty="0"/>
              <a:t>par sommation des valeurs ajoutées (Production-Consommations intermédiaires) brutes et des impôts nets de subventions</a:t>
            </a:r>
            <a:r>
              <a:rPr lang="fr-FR" altLang="fr-FR" sz="2400" dirty="0" smtClean="0"/>
              <a:t>.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 smtClean="0"/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L’IHPC </a:t>
            </a:r>
            <a:r>
              <a:rPr lang="fr-FR" altLang="fr-FR" sz="2400" dirty="0"/>
              <a:t>est utilisé pour le calcul du PIB en valeur.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fr-FR" altLang="fr-FR" sz="2400" dirty="0" smtClean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fr-FR" altLang="fr-FR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15" y="33347"/>
            <a:ext cx="1423048" cy="9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817382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15518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Comptes </a:t>
            </a:r>
            <a:r>
              <a:rPr lang="fr-FR" altLang="fr-FR" sz="3300" b="1" dirty="0">
                <a:solidFill>
                  <a:srgbClr val="FF0000"/>
                </a:solidFill>
              </a:rPr>
              <a:t>nationaux provisoires </a:t>
            </a:r>
            <a:r>
              <a:rPr lang="fr-FR" altLang="fr-FR" sz="3300" b="1" dirty="0" smtClean="0">
                <a:solidFill>
                  <a:srgbClr val="FF0000"/>
                </a:solidFill>
              </a:rPr>
              <a:t>(3/5)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b="1" dirty="0" smtClean="0"/>
              <a:t>Méthodologie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Au niveau de la demande,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Les importations et les exportations proviennent des statistiques douanières et de la balance des paiements;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La consommation finale et la formation brute de capital fixe sont données par le cadrage macroéconomique;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fr-FR" altLang="fr-FR" sz="2400" dirty="0" smtClean="0"/>
              <a:t>Les variations de stock constitue la variable de bouclage.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62375"/>
            <a:ext cx="1423048" cy="9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959803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53124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Comptes nationaux provisoires (4/5)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b="1" dirty="0" smtClean="0"/>
              <a:t>Publication des comptes nationaux provisoires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000" dirty="0" smtClean="0"/>
              <a:t>Pour les besoins de publication, les </a:t>
            </a:r>
            <a:r>
              <a:rPr lang="fr-FR" altLang="fr-FR" sz="2000" dirty="0" smtClean="0"/>
              <a:t>43 </a:t>
            </a:r>
            <a:r>
              <a:rPr lang="fr-FR" altLang="fr-FR" sz="2000" dirty="0" smtClean="0"/>
              <a:t>branches sont regroupés en différents secteurs d’activités</a:t>
            </a:r>
            <a:endParaRPr lang="fr-FR" altLang="fr-FR" sz="20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5117"/>
            <a:ext cx="1423048" cy="9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906975"/>
            <a:ext cx="4344566" cy="369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5388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53124"/>
            <a:ext cx="8229600" cy="1273321"/>
          </a:xfrm>
        </p:spPr>
        <p:txBody>
          <a:bodyPr/>
          <a:lstStyle/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fr-FR" altLang="fr-FR" sz="3300" b="1" dirty="0" smtClean="0">
                <a:solidFill>
                  <a:srgbClr val="FF0000"/>
                </a:solidFill>
              </a:rPr>
              <a:t>Comptes nationaux provisoires (5/5)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b="1" dirty="0" smtClean="0"/>
              <a:t>Publication des comptes nationaux provisoires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La publication des comptes nationaux provisoire comprend six (6) tableaux: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 smtClean="0"/>
              <a:t>Tableau 1: Synthèse de l’activité économique;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/>
              <a:t>Tableau </a:t>
            </a:r>
            <a:r>
              <a:rPr lang="fr-FR" altLang="fr-FR" sz="2400" dirty="0" smtClean="0"/>
              <a:t>2: PIB au prix courant;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/>
              <a:t>Tableau </a:t>
            </a:r>
            <a:r>
              <a:rPr lang="fr-FR" altLang="fr-FR" sz="2400" dirty="0" smtClean="0"/>
              <a:t>3: PIB au prix constant n-1;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/>
              <a:t>Tableau </a:t>
            </a:r>
            <a:r>
              <a:rPr lang="fr-FR" altLang="fr-FR" sz="2400" dirty="0" smtClean="0"/>
              <a:t>4: Taux de croissance des différentes branches;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/>
              <a:t>Tableau </a:t>
            </a:r>
            <a:r>
              <a:rPr lang="fr-FR" altLang="fr-FR" sz="2400" dirty="0" smtClean="0"/>
              <a:t>5: Poids de chaque dans l’économie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altLang="fr-FR" sz="2400" dirty="0"/>
              <a:t>Tableau </a:t>
            </a:r>
            <a:r>
              <a:rPr lang="fr-FR" altLang="fr-FR" sz="2400" dirty="0" smtClean="0"/>
              <a:t>6: Contribution à la croissance de chaque branche.</a:t>
            </a:r>
            <a:endParaRPr lang="fr-FR" alt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1745"/>
            <a:ext cx="1423048" cy="9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486098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9731" y="897524"/>
            <a:ext cx="8229600" cy="1273321"/>
          </a:xfrm>
        </p:spPr>
        <p:txBody>
          <a:bodyPr/>
          <a:lstStyle/>
          <a:p>
            <a:pPr algn="ctr" eaLnBrk="1" hangingPunct="1"/>
            <a:r>
              <a:rPr lang="fr-FR" altLang="fr-FR" sz="3300" b="1" dirty="0" smtClean="0">
                <a:solidFill>
                  <a:srgbClr val="FF0000"/>
                </a:solidFill>
              </a:rPr>
              <a:t>3. Traitement des Système Financiers Décentralisés (SFD)(1/7)</a:t>
            </a:r>
            <a:br>
              <a:rPr lang="fr-FR" altLang="fr-FR" sz="3300" b="1" dirty="0" smtClean="0">
                <a:solidFill>
                  <a:srgbClr val="FF0000"/>
                </a:solidFill>
              </a:rPr>
            </a:br>
            <a:endParaRPr lang="fr-FR" altLang="fr-FR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229600" cy="45656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fr-FR" altLang="fr-FR" sz="900" b="1" dirty="0" smtClean="0">
              <a:latin typeface="Segoe UI Light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fr-FR" sz="2800" b="1" dirty="0" smtClean="0"/>
              <a:t>Aperçu sur les sociétés financières</a:t>
            </a:r>
            <a:endParaRPr lang="fr-FR" sz="2800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400" dirty="0" smtClean="0"/>
              <a:t>BCEAO agence nationale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400" dirty="0" smtClean="0"/>
              <a:t>Banques et établissements financiers: 28;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400" dirty="0" smtClean="0"/>
              <a:t>Systèmes </a:t>
            </a:r>
            <a:r>
              <a:rPr lang="fr-FR" sz="2400" dirty="0"/>
              <a:t>Financiers Décentralisés (SFD</a:t>
            </a:r>
            <a:r>
              <a:rPr lang="fr-FR" sz="2400" dirty="0" smtClean="0"/>
              <a:t>): 51;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400" dirty="0" smtClean="0"/>
              <a:t>Compagnies d’assurance: 34 dont 22 compagnies d’assurance IARD et 12 compagnies d’assurance vie;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2400" dirty="0" smtClean="0"/>
              <a:t>Les auxiliaires financiers et d’assurance.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fr-FR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altLang="fr-FR" sz="2400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40359-A7F7-4DD4-82F1-EC44964734F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468313" y="1633653"/>
            <a:ext cx="80724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7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68948" cy="818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672882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8072</TotalTime>
  <Words>1124</Words>
  <Application>Microsoft Office PowerPoint</Application>
  <PresentationFormat>Affichage à l'écran (4:3)</PresentationFormat>
  <Paragraphs>173</Paragraphs>
  <Slides>17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8" baseType="lpstr">
      <vt:lpstr>Arial</vt:lpstr>
      <vt:lpstr>Britannic Bold</vt:lpstr>
      <vt:lpstr>Calibri</vt:lpstr>
      <vt:lpstr>Chaparral Pro</vt:lpstr>
      <vt:lpstr>Constantia</vt:lpstr>
      <vt:lpstr>Courier New</vt:lpstr>
      <vt:lpstr>Segoe UI Light</vt:lpstr>
      <vt:lpstr>Times New Roman</vt:lpstr>
      <vt:lpstr>Wingdings</vt:lpstr>
      <vt:lpstr>Wingdings 2</vt:lpstr>
      <vt:lpstr>Débit</vt:lpstr>
      <vt:lpstr>ATELIER RÉGIONAL SUR LES COMPTES NATIONAUX  Applications développées dans le cadre des comptes définitifs et provisoires                          Cotonou, du 1er au 5 juillet 2019                                                   Présenté par: KOTO Ehou M’boya                                                                  KATCHIRE Serena Michelle   INSTITUT NATIONAL DE LA STATISTIQUE CÔTE D’IVOIRE Direction de la Comptabilité Nationale  </vt:lpstr>
      <vt:lpstr> Plan de la présentation </vt:lpstr>
      <vt:lpstr>Objectif </vt:lpstr>
      <vt:lpstr>Comptes nationaux provisoires (1/5) </vt:lpstr>
      <vt:lpstr>Comptes nationaux provisoires (2/5) </vt:lpstr>
      <vt:lpstr>Comptes nationaux provisoires (3/5) </vt:lpstr>
      <vt:lpstr>Comptes nationaux provisoires (4/5) </vt:lpstr>
      <vt:lpstr>Comptes nationaux provisoires (5/5) </vt:lpstr>
      <vt:lpstr>3. Traitement des Système Financiers Décentralisés (SFD)(1/7) </vt:lpstr>
      <vt:lpstr>3. Traitement des Système Financiers Décentralisés (SFD)(2/7) </vt:lpstr>
      <vt:lpstr>3. Traitement des Système Financiers Décentralisés (SFD)(3/7) </vt:lpstr>
      <vt:lpstr>3. Traitement des Système Financiers Décentralisés (SFD)(4/7) </vt:lpstr>
      <vt:lpstr>3. Traitement des Système Financiers Décentralisés (SFD)(5/7) </vt:lpstr>
      <vt:lpstr>3. Traitement des Système Financiers Décentralisés (SFD)(6/7) </vt:lpstr>
      <vt:lpstr>3. Traitement des Système Financiers Décentralisés (SFD)(7/7) </vt:lpstr>
      <vt:lpstr>4. Perspectives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 de calcul de la contribution de la pêche dans l’écono</dc:title>
  <dc:creator>admin</dc:creator>
  <cp:lastModifiedBy>DCCAR</cp:lastModifiedBy>
  <cp:revision>681</cp:revision>
  <cp:lastPrinted>2018-04-09T09:10:38Z</cp:lastPrinted>
  <dcterms:created xsi:type="dcterms:W3CDTF">2011-09-06T13:57:32Z</dcterms:created>
  <dcterms:modified xsi:type="dcterms:W3CDTF">2019-07-04T12:08:07Z</dcterms:modified>
</cp:coreProperties>
</file>