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handoutMasterIdLst>
    <p:handoutMasterId r:id="rId30"/>
  </p:handoutMasterIdLst>
  <p:sldIdLst>
    <p:sldId id="256" r:id="rId2"/>
    <p:sldId id="270" r:id="rId3"/>
    <p:sldId id="287" r:id="rId4"/>
    <p:sldId id="257" r:id="rId5"/>
    <p:sldId id="348" r:id="rId6"/>
    <p:sldId id="365" r:id="rId7"/>
    <p:sldId id="374" r:id="rId8"/>
    <p:sldId id="354" r:id="rId9"/>
    <p:sldId id="375" r:id="rId10"/>
    <p:sldId id="379" r:id="rId11"/>
    <p:sldId id="376" r:id="rId12"/>
    <p:sldId id="380" r:id="rId13"/>
    <p:sldId id="377" r:id="rId14"/>
    <p:sldId id="378" r:id="rId15"/>
    <p:sldId id="353" r:id="rId16"/>
    <p:sldId id="381" r:id="rId17"/>
    <p:sldId id="382" r:id="rId18"/>
    <p:sldId id="366" r:id="rId19"/>
    <p:sldId id="367" r:id="rId20"/>
    <p:sldId id="368" r:id="rId21"/>
    <p:sldId id="369" r:id="rId22"/>
    <p:sldId id="370" r:id="rId23"/>
    <p:sldId id="373" r:id="rId24"/>
    <p:sldId id="371" r:id="rId25"/>
    <p:sldId id="372" r:id="rId26"/>
    <p:sldId id="364" r:id="rId27"/>
    <p:sldId id="267" r:id="rId28"/>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3" autoAdjust="0"/>
    <p:restoredTop sz="94660"/>
  </p:normalViewPr>
  <p:slideViewPr>
    <p:cSldViewPr>
      <p:cViewPr varScale="1">
        <p:scale>
          <a:sx n="111" d="100"/>
          <a:sy n="111" d="100"/>
        </p:scale>
        <p:origin x="1812" y="114"/>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948"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pPr/>
              <a:t>01/07/2019</a:t>
            </a:fld>
            <a:endParaRPr lang="fr-FR"/>
          </a:p>
        </p:txBody>
      </p:sp>
      <p:sp>
        <p:nvSpPr>
          <p:cNvPr id="4"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pPr/>
              <a:t>‹N°›</a:t>
            </a:fld>
            <a:endParaRPr lang="fr-FR"/>
          </a:p>
        </p:txBody>
      </p:sp>
    </p:spTree>
    <p:extLst>
      <p:ext uri="{BB962C8B-B14F-4D97-AF65-F5344CB8AC3E}">
        <p14:creationId xmlns:p14="http://schemas.microsoft.com/office/powerpoint/2010/main" val="257618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pPr/>
              <a:t>01/07/2019</a:t>
            </a:fld>
            <a:endParaRPr lang="fr-FR"/>
          </a:p>
        </p:txBody>
      </p:sp>
      <p:sp>
        <p:nvSpPr>
          <p:cNvPr id="4"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pPr/>
              <a:t>‹N°›</a:t>
            </a:fld>
            <a:endParaRPr lang="fr-FR"/>
          </a:p>
        </p:txBody>
      </p:sp>
    </p:spTree>
    <p:extLst>
      <p:ext uri="{BB962C8B-B14F-4D97-AF65-F5344CB8AC3E}">
        <p14:creationId xmlns:p14="http://schemas.microsoft.com/office/powerpoint/2010/main" val="419990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fr.wikipedia.org/wiki/Merise_(informatique)#cite_note-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a:t>
            </a:fld>
            <a:endParaRPr lang="fr-FR"/>
          </a:p>
        </p:txBody>
      </p:sp>
    </p:spTree>
    <p:extLst>
      <p:ext uri="{BB962C8B-B14F-4D97-AF65-F5344CB8AC3E}">
        <p14:creationId xmlns:p14="http://schemas.microsoft.com/office/powerpoint/2010/main" val="3516920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MERISE est une méthode d'analyse et de conception des systèmes d'information basée sur le principe de la séparation des données et des traitements. Elle possède plusieurs modèles qui sont répartis sur 3 niveaux (Le niveau conceptuel, le niveau logique ou organisationnel, le niveau physique)</a:t>
            </a:r>
            <a:r>
              <a:rPr lang="fr-FR" baseline="30000" dirty="0" smtClean="0">
                <a:hlinkClick r:id="rId3"/>
              </a:rPr>
              <a:t>1</a:t>
            </a:r>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6</a:t>
            </a:fld>
            <a:endParaRPr lang="fr-FR"/>
          </a:p>
        </p:txBody>
      </p:sp>
    </p:spTree>
    <p:extLst>
      <p:ext uri="{BB962C8B-B14F-4D97-AF65-F5344CB8AC3E}">
        <p14:creationId xmlns:p14="http://schemas.microsoft.com/office/powerpoint/2010/main" val="945232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FBCF=acquisition</a:t>
            </a:r>
            <a:r>
              <a:rPr lang="fr-FR" baseline="0" dirty="0" smtClean="0"/>
              <a:t> – Cession au coût du jour</a:t>
            </a:r>
          </a:p>
          <a:p>
            <a:r>
              <a:rPr lang="fr-FR" baseline="0" dirty="0" smtClean="0"/>
              <a:t>Cession au coût du jour =VNC +/-Value de cession</a:t>
            </a:r>
          </a:p>
          <a:p>
            <a:r>
              <a:rPr lang="fr-FR" baseline="0" dirty="0" smtClean="0"/>
              <a:t>Les acquisition prennent en compte les virement poste a poste(surtout quand intervient la notion de propriété légal et économique) et les </a:t>
            </a:r>
            <a:r>
              <a:rPr lang="fr-FR" baseline="0" dirty="0" err="1" smtClean="0"/>
              <a:t>reevaluation</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13</a:t>
            </a:fld>
            <a:endParaRPr lang="fr-FR"/>
          </a:p>
        </p:txBody>
      </p:sp>
    </p:spTree>
    <p:extLst>
      <p:ext uri="{BB962C8B-B14F-4D97-AF65-F5344CB8AC3E}">
        <p14:creationId xmlns:p14="http://schemas.microsoft.com/office/powerpoint/2010/main" val="2861725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07000"/>
              </a:lnSpc>
              <a:spcAft>
                <a:spcPts val="800"/>
              </a:spcAft>
            </a:pPr>
            <a:r>
              <a:rPr lang="fr-FR" b="1" dirty="0" smtClean="0">
                <a:ea typeface="Calibri" panose="020F0502020204030204" pitchFamily="34" charset="0"/>
                <a:cs typeface="Calibri" panose="020F0502020204030204" pitchFamily="34" charset="0"/>
              </a:rPr>
              <a:t>Prise en compte du prix de cession effective dans le calcul de la FBCF :</a:t>
            </a:r>
          </a:p>
          <a:p>
            <a:pPr lvl="1" algn="just">
              <a:lnSpc>
                <a:spcPct val="107000"/>
              </a:lnSpc>
              <a:spcAft>
                <a:spcPts val="800"/>
              </a:spcAft>
            </a:pPr>
            <a:r>
              <a:rPr lang="fr-FR" dirty="0" smtClean="0">
                <a:ea typeface="Calibri" panose="020F0502020204030204" pitchFamily="34" charset="0"/>
                <a:cs typeface="Calibri" panose="020F0502020204030204" pitchFamily="34" charset="0"/>
              </a:rPr>
              <a:t>La FBCF est alors calculé à partir de l’actif immobilisé et du tableau des plus ou moins value de cessions;</a:t>
            </a:r>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14</a:t>
            </a:fld>
            <a:endParaRPr lang="fr-FR"/>
          </a:p>
        </p:txBody>
      </p:sp>
    </p:spTree>
    <p:extLst>
      <p:ext uri="{BB962C8B-B14F-4D97-AF65-F5344CB8AC3E}">
        <p14:creationId xmlns:p14="http://schemas.microsoft.com/office/powerpoint/2010/main" val="3312205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 SCN recommande de trouver un critère</a:t>
            </a:r>
            <a:r>
              <a:rPr lang="fr-FR" baseline="0" dirty="0" smtClean="0"/>
              <a:t> économique pour repartir les éléments entre les pays concernées</a:t>
            </a:r>
            <a:endParaRPr lang="fr-FR" dirty="0"/>
          </a:p>
        </p:txBody>
      </p:sp>
      <p:sp>
        <p:nvSpPr>
          <p:cNvPr id="4" name="Espace réservé du numéro de diapositive 3"/>
          <p:cNvSpPr>
            <a:spLocks noGrp="1"/>
          </p:cNvSpPr>
          <p:nvPr>
            <p:ph type="sldNum" sz="quarter" idx="10"/>
          </p:nvPr>
        </p:nvSpPr>
        <p:spPr/>
        <p:txBody>
          <a:bodyPr/>
          <a:lstStyle/>
          <a:p>
            <a:fld id="{652A6695-3744-4B39-B17C-0A5275FEDB37}" type="slidenum">
              <a:rPr lang="fr-FR" smtClean="0"/>
              <a:pPr/>
              <a:t>24</a:t>
            </a:fld>
            <a:endParaRPr lang="fr-FR"/>
          </a:p>
        </p:txBody>
      </p:sp>
    </p:spTree>
    <p:extLst>
      <p:ext uri="{BB962C8B-B14F-4D97-AF65-F5344CB8AC3E}">
        <p14:creationId xmlns:p14="http://schemas.microsoft.com/office/powerpoint/2010/main" val="542036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a:t>Modifiez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Modifiez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D500CBEA-550F-4251-B707-0A1311D36B8E}" type="datetime1">
              <a:rPr lang="fr-FR" smtClean="0"/>
              <a:pPr/>
              <a:t>01/07/2019</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BE"/>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‹N°›</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B0B8815-1444-492A-A3D3-3D22D97ECC15}"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E123C83-805E-4EFB-BCB4-7B65658949B4}"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Modifiez le style du titre</a:t>
            </a:r>
            <a:endParaRPr kumimoji="0" lang="en-US"/>
          </a:p>
        </p:txBody>
      </p:sp>
      <p:sp>
        <p:nvSpPr>
          <p:cNvPr id="4" name="Espace réservé de la date 3"/>
          <p:cNvSpPr>
            <a:spLocks noGrp="1"/>
          </p:cNvSpPr>
          <p:nvPr>
            <p:ph type="dt" sz="half" idx="10"/>
          </p:nvPr>
        </p:nvSpPr>
        <p:spPr/>
        <p:txBody>
          <a:bodyPr/>
          <a:lstStyle/>
          <a:p>
            <a:fld id="{32E4609D-E051-4536-95AE-50E4EF3D9FA1}" type="datetime1">
              <a:rPr lang="fr-FR" smtClean="0"/>
              <a:pPr/>
              <a:t>01/07/2019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a:t>Modifiez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Modifiez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75B51744-AEC2-4704-9B69-09D9000339AB}" type="datetime1">
              <a:rPr lang="fr-FR" smtClean="0"/>
              <a:pPr/>
              <a:t>01/07/2019</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endParaRPr lang="fr-BE"/>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‹N°›</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5" name="Espace réservé de la date 4"/>
          <p:cNvSpPr>
            <a:spLocks noGrp="1"/>
          </p:cNvSpPr>
          <p:nvPr>
            <p:ph type="dt" sz="half" idx="10"/>
          </p:nvPr>
        </p:nvSpPr>
        <p:spPr/>
        <p:txBody>
          <a:bodyPr/>
          <a:lstStyle/>
          <a:p>
            <a:fld id="{0434978C-8792-4063-A338-E43913D9F319}"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a:t>Modifiez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Modifiez les styles du texte du masque</a:t>
            </a:r>
          </a:p>
        </p:txBody>
      </p:sp>
      <p:sp>
        <p:nvSpPr>
          <p:cNvPr id="7" name="Espace réservé de la date 6"/>
          <p:cNvSpPr>
            <a:spLocks noGrp="1"/>
          </p:cNvSpPr>
          <p:nvPr>
            <p:ph type="dt" sz="half" idx="10"/>
          </p:nvPr>
        </p:nvSpPr>
        <p:spPr/>
        <p:txBody>
          <a:bodyPr/>
          <a:lstStyle/>
          <a:p>
            <a:fld id="{E142E0F9-7C0F-4A89-8D43-197119B03ADA}" type="datetime1">
              <a:rPr lang="fr-FR" smtClean="0"/>
              <a:pPr/>
              <a:t>01/07/2019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a:t>Modifiez le style du titre</a:t>
            </a:r>
            <a:endParaRPr kumimoji="0" lang="en-US"/>
          </a:p>
        </p:txBody>
      </p:sp>
      <p:sp>
        <p:nvSpPr>
          <p:cNvPr id="3" name="Espace réservé de la date 2"/>
          <p:cNvSpPr>
            <a:spLocks noGrp="1"/>
          </p:cNvSpPr>
          <p:nvPr>
            <p:ph type="dt" sz="half" idx="10"/>
          </p:nvPr>
        </p:nvSpPr>
        <p:spPr/>
        <p:txBody>
          <a:bodyPr/>
          <a:lstStyle/>
          <a:p>
            <a:fld id="{F122ECD7-B278-4C3F-9AB2-F05AE80BA61D}" type="datetime1">
              <a:rPr lang="fr-FR" smtClean="0"/>
              <a:pPr/>
              <a:t>01/07/2019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FE4180-AF1A-4BA0-A04C-B5E246BF7AFA}" type="datetime1">
              <a:rPr lang="fr-FR" smtClean="0"/>
              <a:pPr/>
              <a:t>01/07/2019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a:t>Modifiez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D670E69-3C6A-4703-B95E-021EC95A3619}"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a:t>Modifiez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a:t>Modifiez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a:t>Modifiez les styles du texte du masque</a:t>
            </a:r>
          </a:p>
        </p:txBody>
      </p:sp>
      <p:sp>
        <p:nvSpPr>
          <p:cNvPr id="5" name="Espace réservé de la date 4"/>
          <p:cNvSpPr>
            <a:spLocks noGrp="1"/>
          </p:cNvSpPr>
          <p:nvPr>
            <p:ph type="dt" sz="half" idx="10"/>
          </p:nvPr>
        </p:nvSpPr>
        <p:spPr/>
        <p:txBody>
          <a:bodyPr/>
          <a:lstStyle/>
          <a:p>
            <a:fld id="{CC2C9594-5F66-4737-B7A4-03FE8BDFD7BC}" type="datetime1">
              <a:rPr lang="fr-FR" smtClean="0"/>
              <a:pPr/>
              <a:t>01/07/2019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a:t>Modifiez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a:t>Modifiez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3A52940-C81A-47C2-8C7D-F9B760A7AEB2}" type="datetime1">
              <a:rPr lang="fr-FR" smtClean="0"/>
              <a:pPr/>
              <a:t>01/07/2019</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BE"/>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‹N°›</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19200" y="3717032"/>
            <a:ext cx="7097216" cy="1159768"/>
          </a:xfrm>
        </p:spPr>
        <p:txBody>
          <a:bodyPr>
            <a:noAutofit/>
          </a:bodyPr>
          <a:lstStyle/>
          <a:p>
            <a:pPr algn="ctr"/>
            <a:r>
              <a:rPr lang="fr-FR" sz="2800" dirty="0"/>
              <a:t>Intégration de la source DSF</a:t>
            </a:r>
          </a:p>
        </p:txBody>
      </p:sp>
      <p:sp>
        <p:nvSpPr>
          <p:cNvPr id="3" name="Sous-titre 2"/>
          <p:cNvSpPr>
            <a:spLocks noGrp="1"/>
          </p:cNvSpPr>
          <p:nvPr>
            <p:ph type="subTitle" idx="1"/>
          </p:nvPr>
        </p:nvSpPr>
        <p:spPr>
          <a:xfrm>
            <a:off x="1187624" y="5085184"/>
            <a:ext cx="6858000" cy="605408"/>
          </a:xfrm>
        </p:spPr>
        <p:txBody>
          <a:bodyPr>
            <a:normAutofit fontScale="92500" lnSpcReduction="20000"/>
          </a:bodyPr>
          <a:lstStyle/>
          <a:p>
            <a:pPr lvl="1" algn="r"/>
            <a:r>
              <a:rPr lang="fr-FR" dirty="0" smtClean="0"/>
              <a:t> </a:t>
            </a:r>
            <a:r>
              <a:rPr lang="fr-FR" dirty="0"/>
              <a:t/>
            </a:r>
            <a:br>
              <a:rPr lang="fr-FR" dirty="0"/>
            </a:br>
            <a:r>
              <a:rPr lang="fr-FR" dirty="0" smtClean="0"/>
              <a:t>01 au 05 </a:t>
            </a:r>
            <a:r>
              <a:rPr lang="fr-FR" dirty="0" smtClean="0"/>
              <a:t>juillet 2019</a:t>
            </a: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a:t>
            </a:fld>
            <a:endParaRPr lang="fr-BE" dirty="0"/>
          </a:p>
        </p:txBody>
      </p:sp>
      <p:sp>
        <p:nvSpPr>
          <p:cNvPr id="10" name="Sous-titre 2"/>
          <p:cNvSpPr txBox="1">
            <a:spLocks/>
          </p:cNvSpPr>
          <p:nvPr/>
        </p:nvSpPr>
        <p:spPr>
          <a:xfrm>
            <a:off x="718414" y="1676752"/>
            <a:ext cx="8064896" cy="605408"/>
          </a:xfrm>
          <a:prstGeom prst="rect">
            <a:avLst/>
          </a:prstGeom>
        </p:spPr>
        <p:txBody>
          <a:bodyPr vert="horz">
            <a:normAutofit fontScale="775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dirty="0"/>
              <a:t>Direction des statistiques et des synthèses économiques (DSSE)</a:t>
            </a:r>
          </a:p>
          <a:p>
            <a:pPr lvl="1"/>
            <a:r>
              <a:rPr lang="fr-FR" dirty="0"/>
              <a:t>Service des comptes économiques et des analyses macroéconomiques (SCEAM)</a:t>
            </a:r>
          </a:p>
        </p:txBody>
      </p:sp>
      <p:sp>
        <p:nvSpPr>
          <p:cNvPr id="11" name="Sous-titre 2"/>
          <p:cNvSpPr txBox="1">
            <a:spLocks/>
          </p:cNvSpPr>
          <p:nvPr/>
        </p:nvSpPr>
        <p:spPr>
          <a:xfrm>
            <a:off x="735360" y="2708920"/>
            <a:ext cx="8064896" cy="720080"/>
          </a:xfrm>
          <a:prstGeom prst="rect">
            <a:avLst/>
          </a:prstGeom>
        </p:spPr>
        <p:txBody>
          <a:bodyPr vert="horz">
            <a:normAutofit fontScale="92500" lnSpcReduction="1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lvl="1"/>
            <a:r>
              <a:rPr lang="fr-FR" sz="2400" b="1" i="1" dirty="0"/>
              <a:t>Présentation au Séminaire régional de comptabilité </a:t>
            </a:r>
            <a:r>
              <a:rPr lang="fr-FR" sz="2400" b="1" i="1" dirty="0" smtClean="0"/>
              <a:t>nationale </a:t>
            </a:r>
            <a:r>
              <a:rPr lang="fr-FR" sz="2400" b="1" i="1" dirty="0" smtClean="0"/>
              <a:t>AFRISTAT, Cotonou du 01 au 05 juillet  </a:t>
            </a:r>
            <a:r>
              <a:rPr lang="fr-FR" sz="2400" b="1" i="1" dirty="0"/>
              <a:t>2019</a:t>
            </a:r>
          </a:p>
        </p:txBody>
      </p:sp>
    </p:spTree>
    <p:extLst>
      <p:ext uri="{BB962C8B-B14F-4D97-AF65-F5344CB8AC3E}">
        <p14:creationId xmlns:p14="http://schemas.microsoft.com/office/powerpoint/2010/main" val="181912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368152"/>
          </a:xfrm>
        </p:spPr>
        <p:txBody>
          <a:bodyPr>
            <a:normAutofit fontScale="90000"/>
          </a:bodyPr>
          <a:lstStyle/>
          <a:p>
            <a:r>
              <a:rPr lang="fr-FR" dirty="0"/>
              <a:t>2.2 Contrôle des erreurs de saisie et équilibre des tableaux synthétiques qui sont déséquilibrés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dirty="0"/>
          </a:p>
        </p:txBody>
      </p:sp>
      <p:sp>
        <p:nvSpPr>
          <p:cNvPr id="4" name="Espace réservé du contenu 3"/>
          <p:cNvSpPr>
            <a:spLocks noGrp="1"/>
          </p:cNvSpPr>
          <p:nvPr>
            <p:ph sz="quarter" idx="1"/>
          </p:nvPr>
        </p:nvSpPr>
        <p:spPr/>
        <p:txBody>
          <a:bodyPr/>
          <a:lstStyle/>
          <a:p>
            <a:pPr lvl="1" algn="just">
              <a:lnSpc>
                <a:spcPct val="107000"/>
              </a:lnSpc>
              <a:spcAft>
                <a:spcPts val="800"/>
              </a:spcAft>
            </a:pPr>
            <a:endParaRPr lang="fr-FR" dirty="0" smtClean="0">
              <a:ea typeface="Calibri" panose="020F0502020204030204" pitchFamily="34" charset="0"/>
              <a:cs typeface="Calibri" panose="020F0502020204030204" pitchFamily="34" charset="0"/>
            </a:endParaRPr>
          </a:p>
          <a:p>
            <a:pPr lvl="1" algn="just">
              <a:lnSpc>
                <a:spcPct val="107000"/>
              </a:lnSpc>
              <a:spcAft>
                <a:spcPts val="800"/>
              </a:spcAft>
            </a:pPr>
            <a:r>
              <a:rPr lang="fr-FR" dirty="0" smtClean="0">
                <a:ea typeface="Calibri" panose="020F0502020204030204" pitchFamily="34" charset="0"/>
                <a:cs typeface="Calibri" panose="020F0502020204030204" pitchFamily="34" charset="0"/>
              </a:rPr>
              <a:t>Les </a:t>
            </a:r>
            <a:r>
              <a:rPr lang="fr-FR" dirty="0">
                <a:ea typeface="Calibri" panose="020F0502020204030204" pitchFamily="34" charset="0"/>
                <a:cs typeface="Calibri" panose="020F0502020204030204" pitchFamily="34" charset="0"/>
              </a:rPr>
              <a:t>tableaux du bilan doivent être équilibrés et cohérents entre eux : Bilan, compte de résultat, </a:t>
            </a:r>
            <a:r>
              <a:rPr lang="fr-FR" dirty="0" err="1">
                <a:ea typeface="Calibri" panose="020F0502020204030204" pitchFamily="34" charset="0"/>
                <a:cs typeface="Calibri" panose="020F0502020204030204" pitchFamily="34" charset="0"/>
              </a:rPr>
              <a:t>Tafire</a:t>
            </a:r>
            <a:r>
              <a:rPr lang="fr-FR" dirty="0">
                <a:ea typeface="Calibri" panose="020F0502020204030204" pitchFamily="34" charset="0"/>
                <a:cs typeface="Calibri" panose="020F0502020204030204" pitchFamily="34" charset="0"/>
              </a:rPr>
              <a:t>, Actif immobilisé notamment.</a:t>
            </a:r>
          </a:p>
          <a:p>
            <a:pPr lvl="2" algn="just">
              <a:lnSpc>
                <a:spcPct val="107000"/>
              </a:lnSpc>
              <a:spcAft>
                <a:spcPts val="800"/>
              </a:spcAft>
            </a:pPr>
            <a:r>
              <a:rPr lang="fr-FR" dirty="0">
                <a:ea typeface="Calibri" panose="020F0502020204030204" pitchFamily="34" charset="0"/>
                <a:cs typeface="Calibri" panose="020F0502020204030204" pitchFamily="34" charset="0"/>
              </a:rPr>
              <a:t>Des contrôles existent </a:t>
            </a:r>
            <a:r>
              <a:rPr lang="fr-FR" dirty="0" smtClean="0">
                <a:ea typeface="Calibri" panose="020F0502020204030204" pitchFamily="34" charset="0"/>
                <a:cs typeface="Calibri" panose="020F0502020204030204" pitchFamily="34" charset="0"/>
              </a:rPr>
              <a:t>dans </a:t>
            </a:r>
            <a:r>
              <a:rPr lang="fr-FR" dirty="0">
                <a:ea typeface="Calibri" panose="020F0502020204030204" pitchFamily="34" charset="0"/>
                <a:cs typeface="Calibri" panose="020F0502020204030204" pitchFamily="34" charset="0"/>
              </a:rPr>
              <a:t>la base de saisie: mais ne sont pas bloquants : la vérification ultérieure par le comptable est nécessaire</a:t>
            </a:r>
          </a:p>
          <a:p>
            <a:endParaRPr lang="fr-FR" dirty="0"/>
          </a:p>
        </p:txBody>
      </p:sp>
    </p:spTree>
    <p:extLst>
      <p:ext uri="{BB962C8B-B14F-4D97-AF65-F5344CB8AC3E}">
        <p14:creationId xmlns:p14="http://schemas.microsoft.com/office/powerpoint/2010/main" val="2557147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5416"/>
            <a:ext cx="8229600" cy="1458416"/>
          </a:xfrm>
        </p:spPr>
        <p:txBody>
          <a:bodyPr>
            <a:normAutofit/>
          </a:bodyPr>
          <a:lstStyle/>
          <a:p>
            <a:r>
              <a:rPr lang="fr-FR" dirty="0" smtClean="0"/>
              <a:t>2.2.1 Formulaire de contrôle du </a:t>
            </a:r>
            <a:r>
              <a:rPr lang="fr-FR" dirty="0"/>
              <a:t>tableaux </a:t>
            </a:r>
            <a:r>
              <a:rPr lang="fr-FR" dirty="0" smtClean="0"/>
              <a:t>du compte de résultat</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11</a:t>
            </a:fld>
            <a:endParaRPr lang="fr-BE" dirty="0"/>
          </a:p>
        </p:txBody>
      </p:sp>
      <p:pic>
        <p:nvPicPr>
          <p:cNvPr id="11" name="Image 10"/>
          <p:cNvPicPr>
            <a:picLocks noChangeAspect="1"/>
          </p:cNvPicPr>
          <p:nvPr/>
        </p:nvPicPr>
        <p:blipFill rotWithShape="1">
          <a:blip r:embed="rId2"/>
          <a:srcRect l="1175" t="2400" r="11413" b="3800"/>
          <a:stretch/>
        </p:blipFill>
        <p:spPr>
          <a:xfrm>
            <a:off x="923726" y="1531814"/>
            <a:ext cx="7992888" cy="4824536"/>
          </a:xfrm>
          <a:prstGeom prst="rect">
            <a:avLst/>
          </a:prstGeom>
        </p:spPr>
      </p:pic>
      <p:sp>
        <p:nvSpPr>
          <p:cNvPr id="6" name="Légende encadrée 3 5"/>
          <p:cNvSpPr/>
          <p:nvPr/>
        </p:nvSpPr>
        <p:spPr>
          <a:xfrm rot="16200000">
            <a:off x="-288540" y="1968134"/>
            <a:ext cx="1584176" cy="1080120"/>
          </a:xfrm>
          <a:prstGeom prst="borderCallout3">
            <a:avLst>
              <a:gd name="adj1" fmla="val 18750"/>
              <a:gd name="adj2" fmla="val -8333"/>
              <a:gd name="adj3" fmla="val 18750"/>
              <a:gd name="adj4" fmla="val -16667"/>
              <a:gd name="adj5" fmla="val 115175"/>
              <a:gd name="adj6" fmla="val -16667"/>
              <a:gd name="adj7" fmla="val 274291"/>
              <a:gd name="adj8" fmla="val -7313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1200" dirty="0" smtClean="0">
                <a:solidFill>
                  <a:schemeClr val="tx1"/>
                </a:solidFill>
              </a:rPr>
              <a:t>Contrôle des équilibre des totaux et des soldes intermédiaires des charges</a:t>
            </a:r>
            <a:endParaRPr lang="fr-FR" sz="1200" dirty="0">
              <a:solidFill>
                <a:schemeClr val="tx1"/>
              </a:solidFill>
            </a:endParaRPr>
          </a:p>
        </p:txBody>
      </p:sp>
      <p:sp>
        <p:nvSpPr>
          <p:cNvPr id="7" name="Légende encadrée 3 6"/>
          <p:cNvSpPr/>
          <p:nvPr/>
        </p:nvSpPr>
        <p:spPr>
          <a:xfrm>
            <a:off x="5825180" y="3717032"/>
            <a:ext cx="1123084" cy="1368151"/>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chemeClr val="tx1"/>
                </a:solidFill>
              </a:rPr>
              <a:t>Contrôle des équilibre des totaux et des soldes intermédiaires des </a:t>
            </a:r>
            <a:r>
              <a:rPr lang="fr-FR" sz="1200" dirty="0" smtClean="0">
                <a:solidFill>
                  <a:schemeClr val="tx1"/>
                </a:solidFill>
              </a:rPr>
              <a:t>produits</a:t>
            </a:r>
            <a:endParaRPr lang="fr-FR" sz="1200" dirty="0">
              <a:solidFill>
                <a:schemeClr val="tx1"/>
              </a:solidFill>
            </a:endParaRPr>
          </a:p>
          <a:p>
            <a:pPr algn="ctr"/>
            <a:endParaRPr lang="fr-FR" sz="1200" dirty="0">
              <a:solidFill>
                <a:schemeClr val="tx1"/>
              </a:solidFill>
            </a:endParaRPr>
          </a:p>
        </p:txBody>
      </p:sp>
      <p:sp>
        <p:nvSpPr>
          <p:cNvPr id="8" name="Légende encadrée 3 7"/>
          <p:cNvSpPr/>
          <p:nvPr/>
        </p:nvSpPr>
        <p:spPr>
          <a:xfrm>
            <a:off x="8207896" y="1016152"/>
            <a:ext cx="936104" cy="720080"/>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Contrôle des équilibre comptable</a:t>
            </a:r>
            <a:endParaRPr lang="fr-FR" sz="1200" dirty="0">
              <a:solidFill>
                <a:schemeClr val="tx1"/>
              </a:solidFill>
            </a:endParaRPr>
          </a:p>
        </p:txBody>
      </p:sp>
      <p:sp>
        <p:nvSpPr>
          <p:cNvPr id="9" name="Légende encadrée 3 8"/>
          <p:cNvSpPr/>
          <p:nvPr/>
        </p:nvSpPr>
        <p:spPr>
          <a:xfrm>
            <a:off x="2953888" y="1143000"/>
            <a:ext cx="1258072" cy="720080"/>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Identification de l’entreprise</a:t>
            </a:r>
            <a:endParaRPr lang="fr-FR" sz="1200" dirty="0">
              <a:solidFill>
                <a:schemeClr val="tx1"/>
              </a:solidFill>
            </a:endParaRPr>
          </a:p>
        </p:txBody>
      </p:sp>
      <p:sp>
        <p:nvSpPr>
          <p:cNvPr id="12" name="Légende encadrée 3 11"/>
          <p:cNvSpPr/>
          <p:nvPr/>
        </p:nvSpPr>
        <p:spPr>
          <a:xfrm rot="16200000">
            <a:off x="-360548" y="4077072"/>
            <a:ext cx="1584176" cy="1080120"/>
          </a:xfrm>
          <a:prstGeom prst="borderCallout3">
            <a:avLst>
              <a:gd name="adj1" fmla="val 18750"/>
              <a:gd name="adj2" fmla="val -8333"/>
              <a:gd name="adj3" fmla="val 18750"/>
              <a:gd name="adj4" fmla="val -16667"/>
              <a:gd name="adj5" fmla="val 113578"/>
              <a:gd name="adj6" fmla="val -30281"/>
              <a:gd name="adj7" fmla="val 282278"/>
              <a:gd name="adj8" fmla="val -186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1200" dirty="0" smtClean="0">
                <a:solidFill>
                  <a:schemeClr val="tx1"/>
                </a:solidFill>
              </a:rPr>
              <a:t>Contrôle des équilibre des totaux et des soldes intermédiaires des charges financières</a:t>
            </a:r>
            <a:endParaRPr lang="fr-FR" sz="1200" dirty="0">
              <a:solidFill>
                <a:schemeClr val="tx1"/>
              </a:solidFill>
            </a:endParaRPr>
          </a:p>
        </p:txBody>
      </p:sp>
    </p:spTree>
    <p:extLst>
      <p:ext uri="{BB962C8B-B14F-4D97-AF65-F5344CB8AC3E}">
        <p14:creationId xmlns:p14="http://schemas.microsoft.com/office/powerpoint/2010/main" val="1661151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2.2.2 </a:t>
            </a:r>
            <a:r>
              <a:rPr lang="fr-FR" dirty="0"/>
              <a:t>Formulaire de </a:t>
            </a:r>
            <a:r>
              <a:rPr lang="fr-FR" dirty="0" smtClean="0"/>
              <a:t>contrôle du bilan</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dirty="0"/>
          </a:p>
        </p:txBody>
      </p:sp>
      <p:sp>
        <p:nvSpPr>
          <p:cNvPr id="4" name="Espace réservé du contenu 3"/>
          <p:cNvSpPr>
            <a:spLocks noGrp="1"/>
          </p:cNvSpPr>
          <p:nvPr>
            <p:ph sz="quarter" idx="1"/>
          </p:nvPr>
        </p:nvSpPr>
        <p:spPr/>
        <p:txBody>
          <a:bodyPr/>
          <a:lstStyle/>
          <a:p>
            <a:endParaRPr lang="fr-FR"/>
          </a:p>
        </p:txBody>
      </p:sp>
      <p:pic>
        <p:nvPicPr>
          <p:cNvPr id="6" name="Image 5"/>
          <p:cNvPicPr>
            <a:picLocks noChangeAspect="1"/>
          </p:cNvPicPr>
          <p:nvPr/>
        </p:nvPicPr>
        <p:blipFill rotWithShape="1">
          <a:blip r:embed="rId2"/>
          <a:srcRect r="16138" b="2401"/>
          <a:stretch/>
        </p:blipFill>
        <p:spPr>
          <a:xfrm>
            <a:off x="457200" y="1136938"/>
            <a:ext cx="7668344" cy="5020022"/>
          </a:xfrm>
          <a:prstGeom prst="rect">
            <a:avLst/>
          </a:prstGeom>
        </p:spPr>
      </p:pic>
      <p:sp>
        <p:nvSpPr>
          <p:cNvPr id="7" name="Légende encadrée 3 6"/>
          <p:cNvSpPr/>
          <p:nvPr/>
        </p:nvSpPr>
        <p:spPr>
          <a:xfrm rot="16200000">
            <a:off x="3914800" y="1421904"/>
            <a:ext cx="522312" cy="1080120"/>
          </a:xfrm>
          <a:prstGeom prst="borderCallout3">
            <a:avLst>
              <a:gd name="adj1" fmla="val 18750"/>
              <a:gd name="adj2" fmla="val -8333"/>
              <a:gd name="adj3" fmla="val 18750"/>
              <a:gd name="adj4" fmla="val -16667"/>
              <a:gd name="adj5" fmla="val 115175"/>
              <a:gd name="adj6" fmla="val -16667"/>
              <a:gd name="adj7" fmla="val 33896"/>
              <a:gd name="adj8" fmla="val -14006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1200" dirty="0" smtClean="0">
                <a:solidFill>
                  <a:schemeClr val="tx1"/>
                </a:solidFill>
              </a:rPr>
              <a:t>Contrôle des équilibre de l’actif</a:t>
            </a:r>
            <a:endParaRPr lang="fr-FR" sz="1200" dirty="0">
              <a:solidFill>
                <a:schemeClr val="tx1"/>
              </a:solidFill>
            </a:endParaRPr>
          </a:p>
        </p:txBody>
      </p:sp>
      <p:sp>
        <p:nvSpPr>
          <p:cNvPr id="8" name="Légende encadrée 3 7"/>
          <p:cNvSpPr/>
          <p:nvPr/>
        </p:nvSpPr>
        <p:spPr>
          <a:xfrm rot="16200000">
            <a:off x="7519234" y="1191975"/>
            <a:ext cx="750957" cy="1080120"/>
          </a:xfrm>
          <a:prstGeom prst="borderCallout3">
            <a:avLst>
              <a:gd name="adj1" fmla="val 18750"/>
              <a:gd name="adj2" fmla="val -8333"/>
              <a:gd name="adj3" fmla="val 18750"/>
              <a:gd name="adj4" fmla="val -16667"/>
              <a:gd name="adj5" fmla="val 115175"/>
              <a:gd name="adj6" fmla="val -16667"/>
              <a:gd name="adj7" fmla="val 35493"/>
              <a:gd name="adj8" fmla="val -11919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1200" dirty="0" smtClean="0">
                <a:solidFill>
                  <a:schemeClr val="tx1"/>
                </a:solidFill>
              </a:rPr>
              <a:t>Contrôle des équilibre du passif</a:t>
            </a:r>
            <a:endParaRPr lang="fr-FR" sz="1200" dirty="0">
              <a:solidFill>
                <a:schemeClr val="tx1"/>
              </a:solidFill>
            </a:endParaRPr>
          </a:p>
        </p:txBody>
      </p:sp>
    </p:spTree>
    <p:extLst>
      <p:ext uri="{BB962C8B-B14F-4D97-AF65-F5344CB8AC3E}">
        <p14:creationId xmlns:p14="http://schemas.microsoft.com/office/powerpoint/2010/main" val="295701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2.2.2 </a:t>
            </a:r>
            <a:r>
              <a:rPr lang="fr-FR" dirty="0" smtClean="0"/>
              <a:t>Formulaire d’équilibrage de l’actif immobilisé et de calcul de la FBCF</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dirty="0"/>
          </a:p>
        </p:txBody>
      </p:sp>
      <p:sp>
        <p:nvSpPr>
          <p:cNvPr id="4" name="Espace réservé du contenu 3"/>
          <p:cNvSpPr>
            <a:spLocks noGrp="1"/>
          </p:cNvSpPr>
          <p:nvPr>
            <p:ph sz="quarter" idx="1"/>
          </p:nvPr>
        </p:nvSpPr>
        <p:spPr>
          <a:xfrm>
            <a:off x="457200" y="1219199"/>
            <a:ext cx="8229600" cy="5411559"/>
          </a:xfrm>
        </p:spPr>
        <p:txBody>
          <a:bodyPr>
            <a:normAutofit/>
          </a:bodyPr>
          <a:lstStyle/>
          <a:p>
            <a:pPr marL="0" indent="0">
              <a:buNone/>
            </a:pPr>
            <a:r>
              <a:rPr lang="fr-FR" sz="1800" i="1" dirty="0" smtClean="0"/>
              <a:t>L’équilibrage du tableau de l’actif immobilisé et mise </a:t>
            </a:r>
            <a:r>
              <a:rPr lang="fr-FR" sz="1800" i="1" dirty="0"/>
              <a:t>en cohérence </a:t>
            </a:r>
            <a:r>
              <a:rPr lang="fr-FR" sz="1800" i="1" dirty="0" smtClean="0"/>
              <a:t>des </a:t>
            </a:r>
            <a:r>
              <a:rPr lang="fr-FR" sz="1800" i="1" dirty="0"/>
              <a:t>FBCF </a:t>
            </a:r>
            <a:r>
              <a:rPr lang="fr-FR" sz="1800" i="1" dirty="0" smtClean="0"/>
              <a:t>calculées </a:t>
            </a:r>
            <a:r>
              <a:rPr lang="fr-FR" sz="1800" i="1" dirty="0"/>
              <a:t>sur la base du TAFIRE et de l’actif </a:t>
            </a:r>
            <a:r>
              <a:rPr lang="fr-FR" sz="1800" i="1" dirty="0" smtClean="0"/>
              <a:t>immobilisé.</a:t>
            </a:r>
            <a:endParaRPr lang="fr-FR" sz="1800" dirty="0"/>
          </a:p>
          <a:p>
            <a:pPr marL="0" indent="0">
              <a:buNone/>
            </a:pPr>
            <a:endParaRPr lang="fr-FR" sz="1800" dirty="0"/>
          </a:p>
        </p:txBody>
      </p:sp>
      <p:pic>
        <p:nvPicPr>
          <p:cNvPr id="5" name="Image 4"/>
          <p:cNvPicPr>
            <a:picLocks noChangeAspect="1"/>
          </p:cNvPicPr>
          <p:nvPr/>
        </p:nvPicPr>
        <p:blipFill rotWithShape="1">
          <a:blip r:embed="rId3"/>
          <a:srcRect t="2401" r="17119" b="13601"/>
          <a:stretch/>
        </p:blipFill>
        <p:spPr>
          <a:xfrm>
            <a:off x="457200" y="1844824"/>
            <a:ext cx="8435280" cy="4785935"/>
          </a:xfrm>
          <a:prstGeom prst="rect">
            <a:avLst/>
          </a:prstGeom>
        </p:spPr>
      </p:pic>
    </p:spTree>
    <p:extLst>
      <p:ext uri="{BB962C8B-B14F-4D97-AF65-F5344CB8AC3E}">
        <p14:creationId xmlns:p14="http://schemas.microsoft.com/office/powerpoint/2010/main" val="340826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dirty="0"/>
          </a:p>
        </p:txBody>
      </p:sp>
      <p:sp>
        <p:nvSpPr>
          <p:cNvPr id="4" name="Espace réservé du contenu 3"/>
          <p:cNvSpPr>
            <a:spLocks noGrp="1"/>
          </p:cNvSpPr>
          <p:nvPr>
            <p:ph sz="quarter" idx="1"/>
          </p:nvPr>
        </p:nvSpPr>
        <p:spPr/>
        <p:txBody>
          <a:bodyPr>
            <a:normAutofit fontScale="62500" lnSpcReduction="20000"/>
          </a:bodyPr>
          <a:lstStyle/>
          <a:p>
            <a:pPr marL="0" indent="0">
              <a:buNone/>
            </a:pPr>
            <a:endParaRPr lang="fr-FR" dirty="0"/>
          </a:p>
          <a:p>
            <a:pPr marL="0" indent="0">
              <a:buNone/>
            </a:pPr>
            <a:r>
              <a:rPr lang="fr-FR" i="1" u="sng" dirty="0"/>
              <a:t>Calcul de la FBCF sur la base du TAFIRE :</a:t>
            </a:r>
            <a:r>
              <a:rPr lang="fr-FR" i="1" dirty="0"/>
              <a:t> </a:t>
            </a:r>
            <a:endParaRPr lang="fr-FR" dirty="0"/>
          </a:p>
          <a:p>
            <a:r>
              <a:rPr lang="fr-FR" b="1" i="1" dirty="0" smtClean="0"/>
              <a:t>Immobilisation </a:t>
            </a:r>
            <a:r>
              <a:rPr lang="fr-FR" b="1" i="1" dirty="0"/>
              <a:t>incorporelle(FB)= Acquisitions – cession d’immobilisations incorporelles </a:t>
            </a:r>
            <a:endParaRPr lang="fr-FR" dirty="0"/>
          </a:p>
          <a:p>
            <a:r>
              <a:rPr lang="fr-FR" b="1" i="1" dirty="0"/>
              <a:t>Immobilisation corporelle(FC)= Acquisitions – cession d’immobilisations corporelles </a:t>
            </a:r>
            <a:endParaRPr lang="fr-FR" dirty="0"/>
          </a:p>
          <a:p>
            <a:r>
              <a:rPr lang="fr-FR" b="1" i="1" dirty="0" smtClean="0"/>
              <a:t>FBCF1=FB+FC</a:t>
            </a:r>
          </a:p>
          <a:p>
            <a:pPr marL="0" indent="0">
              <a:buNone/>
            </a:pPr>
            <a:endParaRPr lang="fr-FR" dirty="0"/>
          </a:p>
          <a:p>
            <a:pPr marL="0" indent="0">
              <a:buNone/>
            </a:pPr>
            <a:r>
              <a:rPr lang="fr-FR" i="1" u="sng" dirty="0" smtClean="0"/>
              <a:t>Calcul </a:t>
            </a:r>
            <a:r>
              <a:rPr lang="fr-FR" i="1" u="sng" dirty="0"/>
              <a:t>de la FBCF sur la base de l’actif immobilisé : la FBCF peut se calculé par produit_</a:t>
            </a:r>
            <a:endParaRPr lang="fr-FR" dirty="0"/>
          </a:p>
          <a:p>
            <a:endParaRPr lang="fr-FR" i="1" dirty="0" smtClean="0"/>
          </a:p>
          <a:p>
            <a:r>
              <a:rPr lang="fr-FR" b="1" i="1" dirty="0"/>
              <a:t>FBCF3=  Montant des acquisitions – Montant des cessions au coût du jour</a:t>
            </a:r>
          </a:p>
          <a:p>
            <a:pPr marL="0" lvl="0" indent="0">
              <a:spcBef>
                <a:spcPts val="0"/>
              </a:spcBef>
              <a:buClrTx/>
              <a:buSzTx/>
              <a:buNone/>
              <a:defRPr/>
            </a:pPr>
            <a:r>
              <a:rPr lang="fr-FR" b="1" i="1" dirty="0"/>
              <a:t>Avec:  Montant des cessions au coût du jour(le prix réel de cession)= VCN+ </a:t>
            </a:r>
            <a:r>
              <a:rPr lang="fr-FR" sz="2800" b="1" i="1" dirty="0"/>
              <a:t>la plus-value/moins value de cession </a:t>
            </a:r>
          </a:p>
          <a:p>
            <a:pPr marL="0" lvl="0" indent="0">
              <a:spcBef>
                <a:spcPts val="0"/>
              </a:spcBef>
              <a:buClrTx/>
              <a:buSzTx/>
              <a:buNone/>
              <a:defRPr/>
            </a:pPr>
            <a:endParaRPr lang="fr-FR" sz="2800" b="1" i="1" dirty="0" smtClean="0"/>
          </a:p>
          <a:p>
            <a:pPr marL="0" lvl="0" indent="0">
              <a:spcBef>
                <a:spcPts val="0"/>
              </a:spcBef>
              <a:buClrTx/>
              <a:buSzTx/>
              <a:buNone/>
              <a:defRPr/>
            </a:pPr>
            <a:r>
              <a:rPr lang="fr-FR" sz="2800" b="1" i="1" dirty="0" smtClean="0"/>
              <a:t>VCN</a:t>
            </a:r>
            <a:r>
              <a:rPr lang="fr-FR" sz="2800" b="1" i="1" dirty="0"/>
              <a:t>= </a:t>
            </a:r>
            <a:r>
              <a:rPr lang="fr-FR" b="1" i="1" dirty="0"/>
              <a:t>valeur de l’actif  à l’acquisition - amortissement </a:t>
            </a:r>
          </a:p>
          <a:p>
            <a:endParaRPr lang="fr-FR" i="1" dirty="0"/>
          </a:p>
          <a:p>
            <a:r>
              <a:rPr lang="fr-FR" i="1" dirty="0" smtClean="0"/>
              <a:t>La </a:t>
            </a:r>
            <a:r>
              <a:rPr lang="fr-FR" i="1" dirty="0"/>
              <a:t>FBCF peut se calculer de deux façons selon que l’on utilise les données de flux ou de stock</a:t>
            </a:r>
            <a:endParaRPr lang="fr-FR" dirty="0"/>
          </a:p>
          <a:p>
            <a:r>
              <a:rPr lang="fr-FR" b="1" i="1" dirty="0"/>
              <a:t>FBCF2=  Montant brut de clôture-Montant brut </a:t>
            </a:r>
            <a:r>
              <a:rPr lang="fr-FR" b="1" i="1" dirty="0" smtClean="0"/>
              <a:t>d’ouverture + ( </a:t>
            </a:r>
            <a:r>
              <a:rPr lang="fr-FR" b="1" i="1" dirty="0"/>
              <a:t>la plus-value/moins-value de cession)</a:t>
            </a:r>
            <a:endParaRPr lang="fr-FR" dirty="0"/>
          </a:p>
          <a:p>
            <a:pPr marL="0" indent="0">
              <a:buNone/>
            </a:pPr>
            <a:endParaRPr lang="fr-FR" dirty="0"/>
          </a:p>
        </p:txBody>
      </p:sp>
    </p:spTree>
    <p:extLst>
      <p:ext uri="{BB962C8B-B14F-4D97-AF65-F5344CB8AC3E}">
        <p14:creationId xmlns:p14="http://schemas.microsoft.com/office/powerpoint/2010/main" val="3012341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a:t>
            </a:r>
            <a:r>
              <a:rPr lang="fr-FR" dirty="0"/>
              <a:t>Passage à la comptabilité nationale</a:t>
            </a:r>
          </a:p>
        </p:txBody>
      </p:sp>
      <p:sp>
        <p:nvSpPr>
          <p:cNvPr id="3" name="Espace réservé du contenu 2"/>
          <p:cNvSpPr>
            <a:spLocks noGrp="1"/>
          </p:cNvSpPr>
          <p:nvPr>
            <p:ph sz="quarter" idx="1"/>
          </p:nvPr>
        </p:nvSpPr>
        <p:spPr/>
        <p:txBody>
          <a:bodyPr>
            <a:normAutofit fontScale="92500" lnSpcReduction="10000"/>
          </a:bodyPr>
          <a:lstStyle/>
          <a:p>
            <a:pPr algn="just">
              <a:lnSpc>
                <a:spcPct val="107000"/>
              </a:lnSpc>
              <a:spcAft>
                <a:spcPts val="800"/>
              </a:spcAft>
            </a:pPr>
            <a:r>
              <a:rPr lang="fr-FR" dirty="0">
                <a:ea typeface="Calibri" panose="020F0502020204030204" pitchFamily="34" charset="0"/>
                <a:cs typeface="Calibri" panose="020F0502020204030204" pitchFamily="34" charset="0"/>
              </a:rPr>
              <a:t>Une requête centrale : </a:t>
            </a:r>
          </a:p>
          <a:p>
            <a:pPr lvl="1" algn="just">
              <a:lnSpc>
                <a:spcPct val="107000"/>
              </a:lnSpc>
              <a:spcAft>
                <a:spcPts val="800"/>
              </a:spcAft>
            </a:pPr>
            <a:r>
              <a:rPr lang="fr-FR" dirty="0" err="1">
                <a:ea typeface="Calibri" panose="020F0502020204030204" pitchFamily="34" charset="0"/>
                <a:cs typeface="Calibri" panose="020F0502020204030204" pitchFamily="34" charset="0"/>
              </a:rPr>
              <a:t>Rubriques_CN</a:t>
            </a:r>
            <a:r>
              <a:rPr lang="fr-FR" dirty="0">
                <a:ea typeface="Calibri" panose="020F0502020204030204" pitchFamily="34" charset="0"/>
                <a:cs typeface="Calibri" panose="020F0502020204030204" pitchFamily="34" charset="0"/>
              </a:rPr>
              <a:t> : permet de calculer les principaux agrégats (production, CI, RS,  Emploi, etc.) par entreprise </a:t>
            </a:r>
            <a:r>
              <a:rPr lang="fr-FR" dirty="0" smtClean="0">
                <a:ea typeface="Calibri" panose="020F0502020204030204" pitchFamily="34" charset="0"/>
                <a:cs typeface="Calibri" panose="020F0502020204030204" pitchFamily="34" charset="0"/>
              </a:rPr>
              <a:t>;</a:t>
            </a:r>
          </a:p>
          <a:p>
            <a:pPr marL="274320" lvl="1" indent="0" algn="just">
              <a:lnSpc>
                <a:spcPct val="107000"/>
              </a:lnSpc>
              <a:spcAft>
                <a:spcPts val="800"/>
              </a:spcAft>
              <a:buNone/>
            </a:pPr>
            <a:endParaRPr lang="fr-FR" dirty="0" smtClean="0">
              <a:ea typeface="Calibri" panose="020F0502020204030204" pitchFamily="34" charset="0"/>
              <a:cs typeface="Calibri" panose="020F0502020204030204" pitchFamily="34" charset="0"/>
            </a:endParaRPr>
          </a:p>
          <a:p>
            <a:pPr algn="just">
              <a:lnSpc>
                <a:spcPct val="107000"/>
              </a:lnSpc>
              <a:spcAft>
                <a:spcPts val="800"/>
              </a:spcAft>
            </a:pPr>
            <a:r>
              <a:rPr lang="fr-FR" dirty="0" smtClean="0">
                <a:ea typeface="Calibri" panose="020F0502020204030204" pitchFamily="34" charset="0"/>
                <a:cs typeface="Calibri" panose="020F0502020204030204" pitchFamily="34" charset="0"/>
              </a:rPr>
              <a:t>Des </a:t>
            </a:r>
            <a:r>
              <a:rPr lang="fr-FR" dirty="0">
                <a:ea typeface="Calibri" panose="020F0502020204030204" pitchFamily="34" charset="0"/>
                <a:cs typeface="Calibri" panose="020F0502020204030204" pitchFamily="34" charset="0"/>
              </a:rPr>
              <a:t>requêtes secondaires permettant d’affiner les matrices pour les comptes nationaux</a:t>
            </a:r>
          </a:p>
          <a:p>
            <a:pPr lvl="1" algn="just">
              <a:lnSpc>
                <a:spcPct val="107000"/>
              </a:lnSpc>
              <a:spcAft>
                <a:spcPts val="800"/>
              </a:spcAft>
            </a:pPr>
            <a:r>
              <a:rPr lang="fr-FR" dirty="0" err="1">
                <a:ea typeface="Calibri" panose="020F0502020204030204" pitchFamily="34" charset="0"/>
                <a:cs typeface="Calibri" panose="020F0502020204030204" pitchFamily="34" charset="0"/>
              </a:rPr>
              <a:t>Rubrique_sec</a:t>
            </a:r>
            <a:r>
              <a:rPr lang="fr-FR" dirty="0">
                <a:ea typeface="Calibri" panose="020F0502020204030204" pitchFamily="34" charset="0"/>
                <a:cs typeface="Calibri" panose="020F0502020204030204" pitchFamily="34" charset="0"/>
              </a:rPr>
              <a:t> : pour distinguer la production secondaire </a:t>
            </a:r>
          </a:p>
          <a:p>
            <a:pPr lvl="1" algn="just">
              <a:lnSpc>
                <a:spcPct val="107000"/>
              </a:lnSpc>
              <a:spcAft>
                <a:spcPts val="800"/>
              </a:spcAft>
            </a:pPr>
            <a:r>
              <a:rPr lang="fr-FR" dirty="0" err="1">
                <a:ea typeface="Calibri" panose="020F0502020204030204" pitchFamily="34" charset="0"/>
                <a:cs typeface="Calibri" panose="020F0502020204030204" pitchFamily="34" charset="0"/>
              </a:rPr>
              <a:t>Rubrique_TF</a:t>
            </a:r>
            <a:r>
              <a:rPr lang="fr-FR" dirty="0">
                <a:ea typeface="Calibri" panose="020F0502020204030204" pitchFamily="34" charset="0"/>
                <a:cs typeface="Calibri" panose="020F0502020204030204" pitchFamily="34" charset="0"/>
              </a:rPr>
              <a:t> : Identifier la production pour usage finale propre et sa destination </a:t>
            </a:r>
            <a:r>
              <a:rPr lang="fr-FR" dirty="0" smtClean="0">
                <a:ea typeface="Calibri" panose="020F0502020204030204" pitchFamily="34" charset="0"/>
                <a:cs typeface="Calibri" panose="020F0502020204030204" pitchFamily="34" charset="0"/>
              </a:rPr>
              <a:t>( </a:t>
            </a:r>
            <a:r>
              <a:rPr lang="fr-FR" dirty="0">
                <a:ea typeface="Calibri" panose="020F0502020204030204" pitchFamily="34" charset="0"/>
                <a:cs typeface="Calibri" panose="020F0502020204030204" pitchFamily="34" charset="0"/>
              </a:rPr>
              <a:t>FBCF),   </a:t>
            </a:r>
          </a:p>
          <a:p>
            <a:pPr lvl="1" algn="just">
              <a:lnSpc>
                <a:spcPct val="107000"/>
              </a:lnSpc>
              <a:spcAft>
                <a:spcPts val="800"/>
              </a:spcAft>
            </a:pPr>
            <a:r>
              <a:rPr lang="fr-FR" dirty="0">
                <a:ea typeface="Calibri" panose="020F0502020204030204" pitchFamily="34" charset="0"/>
                <a:cs typeface="Calibri" panose="020F0502020204030204" pitchFamily="34" charset="0"/>
              </a:rPr>
              <a:t>VS : Eclatement des variations de stocks par produit; </a:t>
            </a:r>
          </a:p>
          <a:p>
            <a:pPr lvl="1" algn="just">
              <a:lnSpc>
                <a:spcPct val="107000"/>
              </a:lnSpc>
              <a:spcAft>
                <a:spcPts val="800"/>
              </a:spcAft>
            </a:pPr>
            <a:r>
              <a:rPr lang="fr-FR" dirty="0" err="1">
                <a:ea typeface="Calibri" panose="020F0502020204030204" pitchFamily="34" charset="0"/>
                <a:cs typeface="Calibri" panose="020F0502020204030204" pitchFamily="34" charset="0"/>
              </a:rPr>
              <a:t>TraitCI</a:t>
            </a:r>
            <a:r>
              <a:rPr lang="fr-FR" dirty="0">
                <a:ea typeface="Calibri" panose="020F0502020204030204" pitchFamily="34" charset="0"/>
                <a:cs typeface="Calibri" panose="020F0502020204030204" pitchFamily="34" charset="0"/>
              </a:rPr>
              <a:t> : Prise en compte des CI ventilées dans le bilan;</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15</a:t>
            </a:fld>
            <a:endParaRPr lang="fr-BE" dirty="0"/>
          </a:p>
        </p:txBody>
      </p:sp>
    </p:spTree>
    <p:extLst>
      <p:ext uri="{BB962C8B-B14F-4D97-AF65-F5344CB8AC3E}">
        <p14:creationId xmlns:p14="http://schemas.microsoft.com/office/powerpoint/2010/main" val="3119163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Passage à la comptabilité nationale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dirty="0"/>
          </a:p>
        </p:txBody>
      </p:sp>
      <p:sp>
        <p:nvSpPr>
          <p:cNvPr id="4" name="Espace réservé du contenu 3"/>
          <p:cNvSpPr>
            <a:spLocks noGrp="1"/>
          </p:cNvSpPr>
          <p:nvPr>
            <p:ph sz="quarter" idx="1"/>
          </p:nvPr>
        </p:nvSpPr>
        <p:spPr/>
        <p:txBody>
          <a:bodyPr>
            <a:noAutofit/>
          </a:bodyPr>
          <a:lstStyle/>
          <a:p>
            <a:r>
              <a:rPr lang="fr-FR" sz="2000" b="1" dirty="0"/>
              <a:t>Production marchande=</a:t>
            </a:r>
            <a:endParaRPr lang="fr-FR" sz="2000" dirty="0"/>
          </a:p>
          <a:p>
            <a:pPr marL="0" indent="0">
              <a:buNone/>
            </a:pPr>
            <a:r>
              <a:rPr lang="fr-FR" sz="2000" dirty="0"/>
              <a:t>([</a:t>
            </a:r>
            <a:r>
              <a:rPr lang="fr-FR" sz="2000" dirty="0" err="1"/>
              <a:t>TA_VteMdses</a:t>
            </a:r>
            <a:r>
              <a:rPr lang="fr-FR" sz="2000" dirty="0"/>
              <a:t>]-[</a:t>
            </a:r>
            <a:r>
              <a:rPr lang="fr-FR" sz="2000" dirty="0" err="1"/>
              <a:t>RA_AchtMdses</a:t>
            </a:r>
            <a:r>
              <a:rPr lang="fr-FR" sz="2000" dirty="0"/>
              <a:t>]-[</a:t>
            </a:r>
            <a:r>
              <a:rPr lang="fr-FR" sz="2000" dirty="0" err="1"/>
              <a:t>RB_VSMdses</a:t>
            </a:r>
            <a:r>
              <a:rPr lang="fr-FR" sz="2000" dirty="0"/>
              <a:t>]+[</a:t>
            </a:r>
            <a:r>
              <a:rPr lang="fr-FR" sz="2000" dirty="0" err="1"/>
              <a:t>TC_VtePdtsFab</a:t>
            </a:r>
            <a:r>
              <a:rPr lang="fr-FR" sz="2000" dirty="0"/>
              <a:t>]+[</a:t>
            </a:r>
            <a:r>
              <a:rPr lang="fr-FR" sz="2000" dirty="0" err="1"/>
              <a:t>TD_TravServ</a:t>
            </a:r>
            <a:r>
              <a:rPr lang="fr-FR" sz="2000" dirty="0"/>
              <a:t>]+[ </a:t>
            </a:r>
            <a:r>
              <a:rPr lang="fr-FR" sz="2000" dirty="0" err="1"/>
              <a:t>TE_ProdStock</a:t>
            </a:r>
            <a:r>
              <a:rPr lang="fr-FR" sz="2000" dirty="0"/>
              <a:t>]+[</a:t>
            </a:r>
            <a:r>
              <a:rPr lang="fr-FR" sz="2000" dirty="0" err="1"/>
              <a:t>TH_ProdAcces</a:t>
            </a:r>
            <a:r>
              <a:rPr lang="fr-FR" sz="2000" dirty="0"/>
              <a:t>]-[</a:t>
            </a:r>
            <a:r>
              <a:rPr lang="fr-FR" sz="2000" dirty="0" err="1"/>
              <a:t>RedevanceLocationTerrainAgricoles</a:t>
            </a:r>
            <a:r>
              <a:rPr lang="fr-FR" sz="2000" dirty="0"/>
              <a:t>]-[</a:t>
            </a:r>
            <a:r>
              <a:rPr lang="fr-FR" sz="2000" dirty="0" err="1"/>
              <a:t>FraisTransportsVentes</a:t>
            </a:r>
            <a:r>
              <a:rPr lang="fr-FR" sz="2000" dirty="0"/>
              <a:t>]+[</a:t>
            </a:r>
            <a:r>
              <a:rPr lang="fr-FR" sz="2000" dirty="0" err="1"/>
              <a:t>SubventionsExploitationSurProduits</a:t>
            </a:r>
            <a:r>
              <a:rPr lang="fr-FR" sz="2000" dirty="0"/>
              <a:t>])*</a:t>
            </a:r>
            <a:r>
              <a:rPr lang="fr-FR" sz="2000" dirty="0" err="1" smtClean="0"/>
              <a:t>CoefRevalor</a:t>
            </a:r>
            <a:r>
              <a:rPr lang="fr-FR" sz="2000" dirty="0" smtClean="0"/>
              <a:t>/1000000</a:t>
            </a:r>
          </a:p>
          <a:p>
            <a:pPr marL="0" indent="0">
              <a:buNone/>
            </a:pPr>
            <a:r>
              <a:rPr lang="fr-FR" sz="2000" dirty="0" smtClean="0"/>
              <a:t> </a:t>
            </a:r>
            <a:endParaRPr lang="fr-FR" sz="2000" dirty="0"/>
          </a:p>
          <a:p>
            <a:r>
              <a:rPr lang="fr-FR" sz="2000" b="1" dirty="0"/>
              <a:t> Production </a:t>
            </a:r>
            <a:r>
              <a:rPr lang="fr-FR" sz="2000" b="1" dirty="0" smtClean="0"/>
              <a:t>pour usage final propre= </a:t>
            </a:r>
            <a:r>
              <a:rPr lang="fr-FR" sz="2000" dirty="0"/>
              <a:t>[</a:t>
            </a:r>
            <a:r>
              <a:rPr lang="fr-FR" sz="2000" dirty="0" err="1"/>
              <a:t>TF_ProdImmo</a:t>
            </a:r>
            <a:r>
              <a:rPr lang="fr-FR" sz="2000" dirty="0"/>
              <a:t>]*</a:t>
            </a:r>
            <a:r>
              <a:rPr lang="fr-FR" sz="2000" dirty="0" err="1"/>
              <a:t>CoefRevalor</a:t>
            </a:r>
            <a:r>
              <a:rPr lang="fr-FR" sz="2000" dirty="0"/>
              <a:t>/1000000 </a:t>
            </a:r>
            <a:endParaRPr lang="fr-FR" sz="2000" dirty="0" smtClean="0"/>
          </a:p>
          <a:p>
            <a:pPr marL="0" indent="0">
              <a:buNone/>
            </a:pPr>
            <a:r>
              <a:rPr lang="fr-FR" sz="2000" dirty="0" smtClean="0"/>
              <a:t> </a:t>
            </a:r>
            <a:endParaRPr lang="fr-FR" sz="2000" dirty="0"/>
          </a:p>
          <a:p>
            <a:r>
              <a:rPr lang="fr-FR" sz="2000" b="1" dirty="0"/>
              <a:t>Production sans commerce =</a:t>
            </a:r>
            <a:endParaRPr lang="fr-FR" sz="2000" dirty="0"/>
          </a:p>
          <a:p>
            <a:pPr marL="0" indent="0">
              <a:buNone/>
            </a:pPr>
            <a:r>
              <a:rPr lang="fr-FR" sz="2000" dirty="0"/>
              <a:t>([</a:t>
            </a:r>
            <a:r>
              <a:rPr lang="fr-FR" sz="2000" dirty="0" err="1"/>
              <a:t>TC_VtePdtsFab</a:t>
            </a:r>
            <a:r>
              <a:rPr lang="fr-FR" sz="2000" dirty="0"/>
              <a:t>]+[</a:t>
            </a:r>
            <a:r>
              <a:rPr lang="fr-FR" sz="2000" dirty="0" err="1"/>
              <a:t>TD_TravServ</a:t>
            </a:r>
            <a:r>
              <a:rPr lang="fr-FR" sz="2000" dirty="0"/>
              <a:t>]+[</a:t>
            </a:r>
            <a:r>
              <a:rPr lang="fr-FR" sz="2000" dirty="0" err="1"/>
              <a:t>TE_ProdStock</a:t>
            </a:r>
            <a:r>
              <a:rPr lang="fr-FR" sz="2000" dirty="0"/>
              <a:t>]+[</a:t>
            </a:r>
            <a:r>
              <a:rPr lang="fr-FR" sz="2000" dirty="0" err="1"/>
              <a:t>TF_ProdImmo</a:t>
            </a:r>
            <a:r>
              <a:rPr lang="fr-FR" sz="2000" dirty="0"/>
              <a:t>]+[</a:t>
            </a:r>
            <a:r>
              <a:rPr lang="fr-FR" sz="2000" dirty="0" err="1"/>
              <a:t>TH_ProdAcces</a:t>
            </a:r>
            <a:r>
              <a:rPr lang="fr-FR" sz="2000" dirty="0"/>
              <a:t>]-[</a:t>
            </a:r>
            <a:r>
              <a:rPr lang="fr-FR" sz="2000" dirty="0" err="1"/>
              <a:t>RedevanceLocationTerrainAgricoles</a:t>
            </a:r>
            <a:r>
              <a:rPr lang="fr-FR" sz="2000" dirty="0"/>
              <a:t>]-[</a:t>
            </a:r>
            <a:r>
              <a:rPr lang="fr-FR" sz="2000" dirty="0" err="1"/>
              <a:t>FraisTransportsVentes</a:t>
            </a:r>
            <a:r>
              <a:rPr lang="fr-FR" sz="2000" dirty="0"/>
              <a:t>]+</a:t>
            </a:r>
          </a:p>
          <a:p>
            <a:pPr marL="0" indent="0">
              <a:buNone/>
            </a:pPr>
            <a:r>
              <a:rPr lang="fr-FR" sz="2000" dirty="0"/>
              <a:t>[</a:t>
            </a:r>
            <a:r>
              <a:rPr lang="fr-FR" sz="2000" dirty="0" err="1"/>
              <a:t>SubventionsExploitationSurProduits</a:t>
            </a:r>
            <a:r>
              <a:rPr lang="fr-FR" sz="2000" dirty="0"/>
              <a:t>])*</a:t>
            </a:r>
            <a:r>
              <a:rPr lang="fr-FR" sz="2000" dirty="0" err="1"/>
              <a:t>CoefRevalor</a:t>
            </a:r>
            <a:r>
              <a:rPr lang="fr-FR" sz="2000" dirty="0"/>
              <a:t>/1000000 </a:t>
            </a:r>
          </a:p>
          <a:p>
            <a:pPr marL="0" indent="0">
              <a:buNone/>
            </a:pPr>
            <a:r>
              <a:rPr lang="fr-FR" sz="2000" dirty="0"/>
              <a:t> </a:t>
            </a:r>
          </a:p>
          <a:p>
            <a:pPr marL="0" indent="0">
              <a:buNone/>
            </a:pPr>
            <a:endParaRPr lang="fr-FR" sz="2000" dirty="0"/>
          </a:p>
          <a:p>
            <a:pPr marL="0" indent="0">
              <a:buNone/>
            </a:pPr>
            <a:endParaRPr lang="fr-FR" sz="2000" dirty="0"/>
          </a:p>
        </p:txBody>
      </p:sp>
    </p:spTree>
    <p:extLst>
      <p:ext uri="{BB962C8B-B14F-4D97-AF65-F5344CB8AC3E}">
        <p14:creationId xmlns:p14="http://schemas.microsoft.com/office/powerpoint/2010/main" val="1261356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 Passage à la comptabilité nationale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17</a:t>
            </a:fld>
            <a:endParaRPr lang="fr-BE" dirty="0"/>
          </a:p>
        </p:txBody>
      </p:sp>
      <p:sp>
        <p:nvSpPr>
          <p:cNvPr id="4" name="Espace réservé du contenu 3"/>
          <p:cNvSpPr>
            <a:spLocks noGrp="1"/>
          </p:cNvSpPr>
          <p:nvPr>
            <p:ph sz="quarter" idx="1"/>
          </p:nvPr>
        </p:nvSpPr>
        <p:spPr/>
        <p:txBody>
          <a:bodyPr>
            <a:normAutofit fontScale="85000" lnSpcReduction="10000"/>
          </a:bodyPr>
          <a:lstStyle/>
          <a:p>
            <a:r>
              <a:rPr lang="fr-FR" sz="2800" b="1" dirty="0"/>
              <a:t> Production du commerce=</a:t>
            </a:r>
            <a:endParaRPr lang="fr-FR" sz="2800" dirty="0"/>
          </a:p>
          <a:p>
            <a:pPr marL="0" indent="0">
              <a:buNone/>
            </a:pPr>
            <a:r>
              <a:rPr lang="fr-FR" sz="2800" dirty="0"/>
              <a:t> ([</a:t>
            </a:r>
            <a:r>
              <a:rPr lang="fr-FR" sz="2800" dirty="0" err="1"/>
              <a:t>TA_VteMdses</a:t>
            </a:r>
            <a:r>
              <a:rPr lang="fr-FR" sz="2800" dirty="0"/>
              <a:t>]-[</a:t>
            </a:r>
            <a:r>
              <a:rPr lang="fr-FR" sz="2800" dirty="0" err="1"/>
              <a:t>RA_AchtMdses</a:t>
            </a:r>
            <a:r>
              <a:rPr lang="fr-FR" sz="2800" dirty="0"/>
              <a:t>]-[</a:t>
            </a:r>
            <a:r>
              <a:rPr lang="fr-FR" sz="2800" dirty="0" err="1"/>
              <a:t>RB_VSMdses</a:t>
            </a:r>
            <a:r>
              <a:rPr lang="fr-FR" sz="2800" dirty="0"/>
              <a:t>])*</a:t>
            </a:r>
            <a:r>
              <a:rPr lang="fr-FR" sz="2800" dirty="0" err="1"/>
              <a:t>CoefRevalor</a:t>
            </a:r>
            <a:r>
              <a:rPr lang="fr-FR" sz="2800" dirty="0"/>
              <a:t>/1000000  </a:t>
            </a:r>
            <a:endParaRPr lang="fr-FR" sz="2800" dirty="0" smtClean="0"/>
          </a:p>
          <a:p>
            <a:pPr marL="0" indent="0">
              <a:buNone/>
            </a:pPr>
            <a:endParaRPr lang="fr-FR" b="1" dirty="0" smtClean="0"/>
          </a:p>
          <a:p>
            <a:r>
              <a:rPr lang="fr-FR" b="1" dirty="0" smtClean="0"/>
              <a:t>Consommations </a:t>
            </a:r>
            <a:r>
              <a:rPr lang="fr-FR" b="1" dirty="0"/>
              <a:t>Intermédiaires =</a:t>
            </a:r>
            <a:endParaRPr lang="fr-FR" dirty="0"/>
          </a:p>
          <a:p>
            <a:pPr marL="0" indent="0">
              <a:buNone/>
            </a:pPr>
            <a:r>
              <a:rPr lang="fr-FR" dirty="0"/>
              <a:t>([</a:t>
            </a:r>
            <a:r>
              <a:rPr lang="fr-FR" dirty="0" err="1"/>
              <a:t>RC_AchtMatFour</a:t>
            </a:r>
            <a:r>
              <a:rPr lang="fr-FR" dirty="0"/>
              <a:t>]+[</a:t>
            </a:r>
            <a:r>
              <a:rPr lang="fr-FR" dirty="0" err="1"/>
              <a:t>RD_VSMatFour</a:t>
            </a:r>
            <a:r>
              <a:rPr lang="fr-FR" dirty="0"/>
              <a:t>]+[</a:t>
            </a:r>
            <a:r>
              <a:rPr lang="fr-FR" dirty="0" err="1"/>
              <a:t>RE_AutAchats</a:t>
            </a:r>
            <a:r>
              <a:rPr lang="fr-FR" dirty="0"/>
              <a:t>]+[</a:t>
            </a:r>
            <a:r>
              <a:rPr lang="fr-FR" dirty="0" err="1"/>
              <a:t>RH_VSAutAchats</a:t>
            </a:r>
            <a:r>
              <a:rPr lang="fr-FR" dirty="0"/>
              <a:t>]+[</a:t>
            </a:r>
            <a:r>
              <a:rPr lang="fr-FR" dirty="0" err="1"/>
              <a:t>RI_Transp</a:t>
            </a:r>
            <a:r>
              <a:rPr lang="fr-FR" dirty="0"/>
              <a:t>]+[</a:t>
            </a:r>
            <a:r>
              <a:rPr lang="fr-FR" dirty="0" err="1"/>
              <a:t>RJ_ServExt</a:t>
            </a:r>
            <a:r>
              <a:rPr lang="fr-FR" dirty="0"/>
              <a:t>]-[</a:t>
            </a:r>
            <a:r>
              <a:rPr lang="fr-FR" dirty="0" err="1"/>
              <a:t>FraisTransportsVentes</a:t>
            </a:r>
            <a:r>
              <a:rPr lang="fr-FR" dirty="0"/>
              <a:t>])*[</a:t>
            </a:r>
            <a:r>
              <a:rPr lang="fr-FR" dirty="0" err="1"/>
              <a:t>CoefRevalor</a:t>
            </a:r>
            <a:r>
              <a:rPr lang="fr-FR" dirty="0"/>
              <a:t>]/1000000 </a:t>
            </a:r>
          </a:p>
          <a:p>
            <a:endParaRPr lang="fr-FR" b="1" dirty="0" smtClean="0"/>
          </a:p>
          <a:p>
            <a:r>
              <a:rPr lang="fr-FR" b="1" dirty="0" smtClean="0"/>
              <a:t>Rémunération </a:t>
            </a:r>
            <a:r>
              <a:rPr lang="fr-FR" b="1" dirty="0"/>
              <a:t>des salariés=</a:t>
            </a:r>
            <a:endParaRPr lang="fr-FR" dirty="0"/>
          </a:p>
          <a:p>
            <a:pPr marL="0" indent="0">
              <a:buNone/>
            </a:pPr>
            <a:r>
              <a:rPr lang="fr-FR" dirty="0"/>
              <a:t>([</a:t>
            </a:r>
            <a:r>
              <a:rPr lang="fr-FR" dirty="0" err="1"/>
              <a:t>RP_ChargesPers</a:t>
            </a:r>
            <a:r>
              <a:rPr lang="fr-FR" dirty="0"/>
              <a:t>]+[</a:t>
            </a:r>
            <a:r>
              <a:rPr lang="fr-FR" dirty="0" err="1"/>
              <a:t>SQ_ParticipationTrav</a:t>
            </a:r>
            <a:r>
              <a:rPr lang="fr-FR" dirty="0"/>
              <a:t>])*</a:t>
            </a:r>
            <a:r>
              <a:rPr lang="fr-FR" dirty="0" err="1"/>
              <a:t>CoefRevalor</a:t>
            </a:r>
            <a:r>
              <a:rPr lang="fr-FR" dirty="0"/>
              <a:t>/1000000 </a:t>
            </a:r>
            <a:endParaRPr lang="fr-FR" dirty="0" smtClean="0"/>
          </a:p>
          <a:p>
            <a:pPr marL="0" indent="0">
              <a:buNone/>
            </a:pPr>
            <a:r>
              <a:rPr lang="fr-FR" b="1" dirty="0" err="1"/>
              <a:t>TT_TransfCharges</a:t>
            </a:r>
            <a:r>
              <a:rPr lang="fr-FR" b="1" dirty="0"/>
              <a:t> </a:t>
            </a:r>
            <a:r>
              <a:rPr lang="fr-FR" b="1" dirty="0" smtClean="0"/>
              <a:t>=</a:t>
            </a:r>
            <a:r>
              <a:rPr lang="fr-FR" dirty="0"/>
              <a:t> </a:t>
            </a:r>
            <a:r>
              <a:rPr lang="fr-FR" dirty="0" err="1" smtClean="0"/>
              <a:t>TT_TransfCharges</a:t>
            </a:r>
            <a:r>
              <a:rPr lang="fr-FR" dirty="0" smtClean="0"/>
              <a:t>*</a:t>
            </a:r>
            <a:r>
              <a:rPr lang="fr-FR" dirty="0" err="1" smtClean="0"/>
              <a:t>CoefRevalor</a:t>
            </a:r>
            <a:r>
              <a:rPr lang="fr-FR" dirty="0" smtClean="0"/>
              <a:t>/1000000  </a:t>
            </a:r>
            <a:endParaRPr lang="fr-FR" dirty="0"/>
          </a:p>
          <a:p>
            <a:pPr marL="0" indent="0">
              <a:buNone/>
            </a:pPr>
            <a:r>
              <a:rPr lang="fr-FR" dirty="0" smtClean="0"/>
              <a:t> </a:t>
            </a:r>
            <a:endParaRPr lang="fr-FR" dirty="0"/>
          </a:p>
          <a:p>
            <a:pPr marL="0" indent="0">
              <a:buNone/>
            </a:pPr>
            <a:endParaRPr lang="fr-FR" dirty="0"/>
          </a:p>
        </p:txBody>
      </p:sp>
    </p:spTree>
    <p:extLst>
      <p:ext uri="{BB962C8B-B14F-4D97-AF65-F5344CB8AC3E}">
        <p14:creationId xmlns:p14="http://schemas.microsoft.com/office/powerpoint/2010/main" val="2340253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a:t>
            </a:r>
            <a:r>
              <a:rPr lang="fr-FR" dirty="0"/>
              <a:t>Passage à la comptabilité nationale</a:t>
            </a:r>
          </a:p>
        </p:txBody>
      </p:sp>
      <p:sp>
        <p:nvSpPr>
          <p:cNvPr id="3" name="Espace réservé du contenu 2"/>
          <p:cNvSpPr>
            <a:spLocks noGrp="1"/>
          </p:cNvSpPr>
          <p:nvPr>
            <p:ph sz="quarter" idx="1"/>
          </p:nvPr>
        </p:nvSpPr>
        <p:spPr>
          <a:xfrm>
            <a:off x="457200" y="1219200"/>
            <a:ext cx="2746648" cy="5137150"/>
          </a:xfrm>
        </p:spPr>
        <p:txBody>
          <a:bodyPr>
            <a:normAutofit fontScale="92500" lnSpcReduction="10000"/>
          </a:bodyPr>
          <a:lstStyle/>
          <a:p>
            <a:pPr algn="just">
              <a:lnSpc>
                <a:spcPct val="107000"/>
              </a:lnSpc>
              <a:spcAft>
                <a:spcPts val="800"/>
              </a:spcAft>
            </a:pPr>
            <a:r>
              <a:rPr lang="fr-FR" dirty="0">
                <a:ea typeface="Calibri" panose="020F0502020204030204" pitchFamily="34" charset="0"/>
                <a:cs typeface="Calibri" panose="020F0502020204030204" pitchFamily="34" charset="0"/>
              </a:rPr>
              <a:t>Les requêtes sont passées sous Excel, le but étant de : </a:t>
            </a:r>
          </a:p>
          <a:p>
            <a:pPr lvl="1" algn="just">
              <a:lnSpc>
                <a:spcPct val="107000"/>
              </a:lnSpc>
              <a:spcAft>
                <a:spcPts val="800"/>
              </a:spcAft>
            </a:pPr>
            <a:r>
              <a:rPr lang="fr-FR" dirty="0">
                <a:ea typeface="Calibri" panose="020F0502020204030204" pitchFamily="34" charset="0"/>
                <a:cs typeface="Calibri" panose="020F0502020204030204" pitchFamily="34" charset="0"/>
              </a:rPr>
              <a:t>Synthétiser les agrégats de façon matricielle Opération, produits en lignes et Branche en colonne;</a:t>
            </a:r>
          </a:p>
          <a:p>
            <a:pPr lvl="1" algn="just">
              <a:lnSpc>
                <a:spcPct val="107000"/>
              </a:lnSpc>
              <a:spcAft>
                <a:spcPts val="800"/>
              </a:spcAft>
            </a:pPr>
            <a:r>
              <a:rPr lang="fr-FR" dirty="0">
                <a:ea typeface="Calibri" panose="020F0502020204030204" pitchFamily="34" charset="0"/>
                <a:cs typeface="Calibri" panose="020F0502020204030204" pitchFamily="34" charset="0"/>
              </a:rPr>
              <a:t>Générer la table de chargement ERETES </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18</a:t>
            </a:fld>
            <a:endParaRPr lang="fr-BE" dirty="0"/>
          </a:p>
        </p:txBody>
      </p:sp>
      <p:pic>
        <p:nvPicPr>
          <p:cNvPr id="4" name="Image 3">
            <a:extLst>
              <a:ext uri="{FF2B5EF4-FFF2-40B4-BE49-F238E27FC236}">
                <a16:creationId xmlns="" xmlns:a16="http://schemas.microsoft.com/office/drawing/2014/main" id="{8A16475D-AEEE-43DE-925E-B862F26875F4}"/>
              </a:ext>
            </a:extLst>
          </p:cNvPr>
          <p:cNvPicPr>
            <a:picLocks noChangeAspect="1"/>
          </p:cNvPicPr>
          <p:nvPr/>
        </p:nvPicPr>
        <p:blipFill>
          <a:blip r:embed="rId2"/>
          <a:stretch>
            <a:fillRect/>
          </a:stretch>
        </p:blipFill>
        <p:spPr>
          <a:xfrm>
            <a:off x="3168352" y="1189256"/>
            <a:ext cx="5975648" cy="4937760"/>
          </a:xfrm>
          <a:prstGeom prst="rect">
            <a:avLst/>
          </a:prstGeom>
        </p:spPr>
      </p:pic>
    </p:spTree>
    <p:extLst>
      <p:ext uri="{BB962C8B-B14F-4D97-AF65-F5344CB8AC3E}">
        <p14:creationId xmlns:p14="http://schemas.microsoft.com/office/powerpoint/2010/main" val="234839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a:t>
            </a:r>
            <a:r>
              <a:rPr lang="fr-FR" dirty="0"/>
              <a:t>Passage à la comptabilité nationale</a:t>
            </a:r>
          </a:p>
        </p:txBody>
      </p:sp>
      <p:sp>
        <p:nvSpPr>
          <p:cNvPr id="3" name="Espace réservé du contenu 2"/>
          <p:cNvSpPr>
            <a:spLocks noGrp="1"/>
          </p:cNvSpPr>
          <p:nvPr>
            <p:ph sz="quarter" idx="1"/>
          </p:nvPr>
        </p:nvSpPr>
        <p:spPr/>
        <p:txBody>
          <a:bodyPr>
            <a:normAutofit fontScale="77500" lnSpcReduction="20000"/>
          </a:bodyPr>
          <a:lstStyle/>
          <a:p>
            <a:pPr algn="just">
              <a:lnSpc>
                <a:spcPct val="107000"/>
              </a:lnSpc>
              <a:spcAft>
                <a:spcPts val="800"/>
              </a:spcAft>
            </a:pPr>
            <a:r>
              <a:rPr lang="fr-FR" dirty="0">
                <a:ea typeface="Calibri" panose="020F0502020204030204" pitchFamily="34" charset="0"/>
                <a:cs typeface="Calibri" panose="020F0502020204030204" pitchFamily="34" charset="0"/>
              </a:rPr>
              <a:t>Principales matrices : </a:t>
            </a:r>
          </a:p>
          <a:p>
            <a:pPr lvl="1" algn="just">
              <a:lnSpc>
                <a:spcPct val="107000"/>
              </a:lnSpc>
              <a:spcAft>
                <a:spcPts val="800"/>
              </a:spcAft>
            </a:pPr>
            <a:r>
              <a:rPr lang="fr-FR" dirty="0">
                <a:ea typeface="Calibri" panose="020F0502020204030204" pitchFamily="34" charset="0"/>
                <a:cs typeface="Calibri" panose="020F0502020204030204" pitchFamily="34" charset="0"/>
              </a:rPr>
              <a:t>Production (marchande principale et secondaire, Usage final propre principal et secondaire) ;</a:t>
            </a:r>
          </a:p>
          <a:p>
            <a:pPr lvl="1" algn="just">
              <a:lnSpc>
                <a:spcPct val="107000"/>
              </a:lnSpc>
              <a:spcAft>
                <a:spcPts val="800"/>
              </a:spcAft>
            </a:pPr>
            <a:r>
              <a:rPr lang="fr-FR" dirty="0">
                <a:ea typeface="Calibri" panose="020F0502020204030204" pitchFamily="34" charset="0"/>
                <a:cs typeface="Calibri" panose="020F0502020204030204" pitchFamily="34" charset="0"/>
              </a:rPr>
              <a:t>CI (total, par produits ventilés, non ventilé)</a:t>
            </a:r>
          </a:p>
          <a:p>
            <a:pPr lvl="1" algn="just">
              <a:lnSpc>
                <a:spcPct val="107000"/>
              </a:lnSpc>
              <a:spcAft>
                <a:spcPts val="800"/>
              </a:spcAft>
            </a:pPr>
            <a:r>
              <a:rPr lang="fr-FR" dirty="0">
                <a:ea typeface="Calibri" panose="020F0502020204030204" pitchFamily="34" charset="0"/>
                <a:cs typeface="Calibri" panose="020F0502020204030204" pitchFamily="34" charset="0"/>
              </a:rPr>
              <a:t>Autres variables (dépenses)</a:t>
            </a:r>
          </a:p>
          <a:p>
            <a:pPr lvl="2" algn="just">
              <a:lnSpc>
                <a:spcPct val="107000"/>
              </a:lnSpc>
              <a:spcAft>
                <a:spcPts val="800"/>
              </a:spcAft>
            </a:pPr>
            <a:r>
              <a:rPr lang="fr-FR" dirty="0">
                <a:ea typeface="Calibri" panose="020F0502020204030204" pitchFamily="34" charset="0"/>
                <a:cs typeface="Calibri" panose="020F0502020204030204" pitchFamily="34" charset="0"/>
              </a:rPr>
              <a:t>Salaires;</a:t>
            </a:r>
          </a:p>
          <a:p>
            <a:pPr lvl="2" algn="just">
              <a:lnSpc>
                <a:spcPct val="107000"/>
              </a:lnSpc>
              <a:spcAft>
                <a:spcPts val="800"/>
              </a:spcAft>
            </a:pPr>
            <a:r>
              <a:rPr lang="fr-FR" dirty="0">
                <a:ea typeface="Calibri" panose="020F0502020204030204" pitchFamily="34" charset="0"/>
                <a:cs typeface="Calibri" panose="020F0502020204030204" pitchFamily="34" charset="0"/>
              </a:rPr>
              <a:t>Impôts sur la production; </a:t>
            </a:r>
          </a:p>
          <a:p>
            <a:pPr lvl="2" algn="just">
              <a:lnSpc>
                <a:spcPct val="107000"/>
              </a:lnSpc>
              <a:spcAft>
                <a:spcPts val="800"/>
              </a:spcAft>
            </a:pPr>
            <a:r>
              <a:rPr lang="fr-FR" dirty="0">
                <a:ea typeface="Calibri" panose="020F0502020204030204" pitchFamily="34" charset="0"/>
                <a:cs typeface="Calibri" panose="020F0502020204030204" pitchFamily="34" charset="0"/>
              </a:rPr>
              <a:t>Impôts sur le revenu;</a:t>
            </a:r>
          </a:p>
          <a:p>
            <a:pPr lvl="2" algn="just">
              <a:lnSpc>
                <a:spcPct val="107000"/>
              </a:lnSpc>
              <a:spcAft>
                <a:spcPts val="800"/>
              </a:spcAft>
            </a:pPr>
            <a:r>
              <a:rPr lang="fr-FR" dirty="0">
                <a:ea typeface="Calibri" panose="020F0502020204030204" pitchFamily="34" charset="0"/>
                <a:cs typeface="Calibri" panose="020F0502020204030204" pitchFamily="34" charset="0"/>
              </a:rPr>
              <a:t>Intérêts versés payé; </a:t>
            </a:r>
          </a:p>
          <a:p>
            <a:pPr lvl="2" algn="just">
              <a:lnSpc>
                <a:spcPct val="107000"/>
              </a:lnSpc>
              <a:spcAft>
                <a:spcPts val="800"/>
              </a:spcAft>
            </a:pPr>
            <a:r>
              <a:rPr lang="fr-FR" dirty="0">
                <a:ea typeface="Calibri" panose="020F0502020204030204" pitchFamily="34" charset="0"/>
                <a:cs typeface="Calibri" panose="020F0502020204030204" pitchFamily="34" charset="0"/>
              </a:rPr>
              <a:t>Dividendes versés;</a:t>
            </a:r>
          </a:p>
          <a:p>
            <a:pPr lvl="2" algn="just">
              <a:lnSpc>
                <a:spcPct val="107000"/>
              </a:lnSpc>
              <a:spcAft>
                <a:spcPts val="800"/>
              </a:spcAft>
            </a:pPr>
            <a:r>
              <a:rPr lang="fr-FR" dirty="0">
                <a:ea typeface="Calibri" panose="020F0502020204030204" pitchFamily="34" charset="0"/>
                <a:cs typeface="Calibri" panose="020F0502020204030204" pitchFamily="34" charset="0"/>
              </a:rPr>
              <a:t>Autres transferts courants versés</a:t>
            </a:r>
          </a:p>
          <a:p>
            <a:pPr lvl="2" algn="just">
              <a:lnSpc>
                <a:spcPct val="107000"/>
              </a:lnSpc>
              <a:spcAft>
                <a:spcPts val="800"/>
              </a:spcAft>
            </a:pPr>
            <a:r>
              <a:rPr lang="fr-FR" dirty="0">
                <a:ea typeface="Calibri" panose="020F0502020204030204" pitchFamily="34" charset="0"/>
                <a:cs typeface="Calibri" panose="020F0502020204030204" pitchFamily="34" charset="0"/>
              </a:rPr>
              <a:t>FBCF</a:t>
            </a:r>
          </a:p>
          <a:p>
            <a:pPr lvl="2" algn="just">
              <a:lnSpc>
                <a:spcPct val="107000"/>
              </a:lnSpc>
              <a:spcAft>
                <a:spcPts val="800"/>
              </a:spcAft>
            </a:pPr>
            <a:r>
              <a:rPr lang="fr-FR" dirty="0">
                <a:ea typeface="Calibri" panose="020F0502020204030204" pitchFamily="34" charset="0"/>
                <a:cs typeface="Calibri" panose="020F0502020204030204" pitchFamily="34" charset="0"/>
              </a:rPr>
              <a:t>VS</a:t>
            </a:r>
          </a:p>
          <a:p>
            <a:pPr marL="594360" lvl="2"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19</a:t>
            </a:fld>
            <a:endParaRPr lang="fr-BE" dirty="0"/>
          </a:p>
        </p:txBody>
      </p:sp>
    </p:spTree>
    <p:extLst>
      <p:ext uri="{BB962C8B-B14F-4D97-AF65-F5344CB8AC3E}">
        <p14:creationId xmlns:p14="http://schemas.microsoft.com/office/powerpoint/2010/main" val="188554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Plan de la présentation</a:t>
            </a:r>
          </a:p>
        </p:txBody>
      </p:sp>
      <p:sp>
        <p:nvSpPr>
          <p:cNvPr id="3" name="Espace réservé du contenu 2"/>
          <p:cNvSpPr>
            <a:spLocks noGrp="1"/>
          </p:cNvSpPr>
          <p:nvPr>
            <p:ph sz="quarter" idx="1"/>
          </p:nvPr>
        </p:nvSpPr>
        <p:spPr/>
        <p:txBody>
          <a:bodyPr>
            <a:normAutofit/>
          </a:bodyPr>
          <a:lstStyle/>
          <a:p>
            <a:pPr marL="514350" lvl="0" indent="-514350">
              <a:buFont typeface="+mj-lt"/>
              <a:buAutoNum type="arabicPeriod"/>
            </a:pPr>
            <a:r>
              <a:rPr lang="fr-FR" dirty="0" smtClean="0"/>
              <a:t>Contexte</a:t>
            </a:r>
          </a:p>
          <a:p>
            <a:pPr marL="514350" lvl="0" indent="-514350">
              <a:buFont typeface="+mj-lt"/>
              <a:buAutoNum type="arabicPeriod"/>
            </a:pPr>
            <a:r>
              <a:rPr lang="fr-FR" dirty="0"/>
              <a:t>Traitement des données  dans Access</a:t>
            </a:r>
          </a:p>
          <a:p>
            <a:pPr marL="514350" lvl="0" indent="-514350">
              <a:buFont typeface="+mj-lt"/>
              <a:buAutoNum type="arabicPeriod"/>
            </a:pPr>
            <a:r>
              <a:rPr lang="fr-FR" dirty="0"/>
              <a:t>Passage à la comptabilité nationale</a:t>
            </a:r>
          </a:p>
          <a:p>
            <a:pPr marL="514350" lvl="0" indent="-514350">
              <a:buFont typeface="+mj-lt"/>
              <a:buAutoNum type="arabicPeriod"/>
            </a:pPr>
            <a:r>
              <a:rPr lang="fr-FR" dirty="0"/>
              <a:t>Aspects particuliers</a:t>
            </a:r>
          </a:p>
          <a:p>
            <a:pPr marL="514350" lvl="0" indent="-514350">
              <a:buFont typeface="+mj-lt"/>
              <a:buAutoNum type="arabicPeriod"/>
            </a:pPr>
            <a:r>
              <a:rPr lang="fr-FR" dirty="0"/>
              <a:t>Conclusion</a:t>
            </a:r>
          </a:p>
          <a:p>
            <a:pPr marL="514350" lvl="0" indent="-514350">
              <a:buFont typeface="+mj-lt"/>
              <a:buAutoNum type="arabicPeriod"/>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3</a:t>
            </a:r>
            <a:r>
              <a:rPr lang="fr-FR" dirty="0" smtClean="0"/>
              <a:t>. </a:t>
            </a:r>
            <a:r>
              <a:rPr lang="fr-FR" dirty="0"/>
              <a:t>Passage à la comptabilité nationale</a:t>
            </a:r>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a:ea typeface="Calibri" panose="020F0502020204030204" pitchFamily="34" charset="0"/>
                <a:cs typeface="Calibri" panose="020F0502020204030204" pitchFamily="34" charset="0"/>
              </a:rPr>
              <a:t>Principales matrices : </a:t>
            </a:r>
          </a:p>
          <a:p>
            <a:pPr lvl="1" algn="just">
              <a:lnSpc>
                <a:spcPct val="107000"/>
              </a:lnSpc>
              <a:spcAft>
                <a:spcPts val="800"/>
              </a:spcAft>
            </a:pPr>
            <a:r>
              <a:rPr lang="fr-FR" dirty="0">
                <a:ea typeface="Calibri" panose="020F0502020204030204" pitchFamily="34" charset="0"/>
                <a:cs typeface="Calibri" panose="020F0502020204030204" pitchFamily="34" charset="0"/>
              </a:rPr>
              <a:t>Autres variables (recettes)</a:t>
            </a:r>
          </a:p>
          <a:p>
            <a:pPr lvl="2" algn="just">
              <a:lnSpc>
                <a:spcPct val="107000"/>
              </a:lnSpc>
              <a:spcAft>
                <a:spcPts val="800"/>
              </a:spcAft>
            </a:pPr>
            <a:r>
              <a:rPr lang="fr-FR" dirty="0">
                <a:ea typeface="Calibri" panose="020F0502020204030204" pitchFamily="34" charset="0"/>
                <a:cs typeface="Calibri" panose="020F0502020204030204" pitchFamily="34" charset="0"/>
              </a:rPr>
              <a:t>Subventions à la production;</a:t>
            </a:r>
          </a:p>
          <a:p>
            <a:pPr lvl="2" algn="just">
              <a:lnSpc>
                <a:spcPct val="107000"/>
              </a:lnSpc>
              <a:spcAft>
                <a:spcPts val="800"/>
              </a:spcAft>
            </a:pPr>
            <a:r>
              <a:rPr lang="fr-FR" dirty="0">
                <a:ea typeface="Calibri" panose="020F0502020204030204" pitchFamily="34" charset="0"/>
                <a:cs typeface="Calibri" panose="020F0502020204030204" pitchFamily="34" charset="0"/>
              </a:rPr>
              <a:t>Intérêts reçus; </a:t>
            </a:r>
          </a:p>
          <a:p>
            <a:pPr lvl="2" algn="just">
              <a:lnSpc>
                <a:spcPct val="107000"/>
              </a:lnSpc>
              <a:spcAft>
                <a:spcPts val="800"/>
              </a:spcAft>
            </a:pPr>
            <a:r>
              <a:rPr lang="fr-FR" dirty="0">
                <a:ea typeface="Calibri" panose="020F0502020204030204" pitchFamily="34" charset="0"/>
                <a:cs typeface="Calibri" panose="020F0502020204030204" pitchFamily="34" charset="0"/>
              </a:rPr>
              <a:t>Autres transferts courants reçus;</a:t>
            </a:r>
          </a:p>
          <a:p>
            <a:pPr lvl="2" algn="just">
              <a:lnSpc>
                <a:spcPct val="107000"/>
              </a:lnSpc>
              <a:spcAft>
                <a:spcPts val="800"/>
              </a:spcAft>
            </a:pPr>
            <a:r>
              <a:rPr lang="fr-FR" dirty="0">
                <a:ea typeface="Calibri" panose="020F0502020204030204" pitchFamily="34" charset="0"/>
                <a:cs typeface="Calibri" panose="020F0502020204030204" pitchFamily="34" charset="0"/>
              </a:rPr>
              <a:t>Subventions d’investissements;</a:t>
            </a:r>
          </a:p>
          <a:p>
            <a:pPr lvl="2" algn="just">
              <a:lnSpc>
                <a:spcPct val="107000"/>
              </a:lnSpc>
              <a:spcAft>
                <a:spcPts val="800"/>
              </a:spcAft>
            </a:pPr>
            <a:r>
              <a:rPr lang="fr-FR" dirty="0">
                <a:ea typeface="Calibri" panose="020F0502020204030204" pitchFamily="34" charset="0"/>
                <a:cs typeface="Calibri" panose="020F0502020204030204" pitchFamily="34" charset="0"/>
              </a:rPr>
              <a:t>Transferts de charge;</a:t>
            </a:r>
          </a:p>
          <a:p>
            <a:pPr marL="594360" lvl="2"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20</a:t>
            </a:fld>
            <a:endParaRPr lang="fr-BE" dirty="0"/>
          </a:p>
        </p:txBody>
      </p:sp>
    </p:spTree>
    <p:extLst>
      <p:ext uri="{BB962C8B-B14F-4D97-AF65-F5344CB8AC3E}">
        <p14:creationId xmlns:p14="http://schemas.microsoft.com/office/powerpoint/2010/main" val="1418873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a:t>
            </a:r>
            <a:r>
              <a:rPr lang="fr-FR" dirty="0"/>
              <a:t>Aspects particuliers</a:t>
            </a:r>
          </a:p>
        </p:txBody>
      </p:sp>
      <p:sp>
        <p:nvSpPr>
          <p:cNvPr id="3" name="Espace réservé du contenu 2"/>
          <p:cNvSpPr>
            <a:spLocks noGrp="1"/>
          </p:cNvSpPr>
          <p:nvPr>
            <p:ph sz="quarter" idx="1"/>
          </p:nvPr>
        </p:nvSpPr>
        <p:spPr/>
        <p:txBody>
          <a:bodyPr>
            <a:normAutofit lnSpcReduction="10000"/>
          </a:bodyPr>
          <a:lstStyle/>
          <a:p>
            <a:pPr algn="just">
              <a:lnSpc>
                <a:spcPct val="107000"/>
              </a:lnSpc>
              <a:spcAft>
                <a:spcPts val="800"/>
              </a:spcAft>
            </a:pPr>
            <a:r>
              <a:rPr lang="fr-FR" b="1" dirty="0">
                <a:ea typeface="Calibri" panose="020F0502020204030204" pitchFamily="34" charset="0"/>
                <a:cs typeface="Calibri" panose="020F0502020204030204" pitchFamily="34" charset="0"/>
              </a:rPr>
              <a:t>Appariement:</a:t>
            </a:r>
          </a:p>
          <a:p>
            <a:pPr lvl="1" algn="just">
              <a:lnSpc>
                <a:spcPct val="107000"/>
              </a:lnSpc>
              <a:spcAft>
                <a:spcPts val="800"/>
              </a:spcAft>
            </a:pPr>
            <a:r>
              <a:rPr lang="fr-FR" dirty="0">
                <a:ea typeface="Calibri" panose="020F0502020204030204" pitchFamily="34" charset="0"/>
                <a:cs typeface="Calibri" panose="020F0502020204030204" pitchFamily="34" charset="0"/>
              </a:rPr>
              <a:t>Utile lorsqu’on a deux tables avec des identifiants différents;</a:t>
            </a:r>
          </a:p>
          <a:p>
            <a:pPr lvl="1" algn="just">
              <a:lnSpc>
                <a:spcPct val="107000"/>
              </a:lnSpc>
              <a:spcAft>
                <a:spcPts val="800"/>
              </a:spcAft>
            </a:pPr>
            <a:r>
              <a:rPr lang="fr-FR" dirty="0">
                <a:ea typeface="Calibri" panose="020F0502020204030204" pitchFamily="34" charset="0"/>
                <a:cs typeface="Calibri" panose="020F0502020204030204" pitchFamily="34" charset="0"/>
              </a:rPr>
              <a:t>L’appariement permet de mettre côte à côte les données portant sur les entreprises entre les deux </a:t>
            </a:r>
            <a:r>
              <a:rPr lang="fr-FR" dirty="0" smtClean="0">
                <a:ea typeface="Calibri" panose="020F0502020204030204" pitchFamily="34" charset="0"/>
                <a:cs typeface="Calibri" panose="020F0502020204030204" pitchFamily="34" charset="0"/>
              </a:rPr>
              <a:t>bases</a:t>
            </a:r>
            <a:endParaRPr lang="fr-FR" dirty="0">
              <a:ea typeface="Calibri" panose="020F0502020204030204" pitchFamily="34" charset="0"/>
              <a:cs typeface="Calibri" panose="020F0502020204030204" pitchFamily="34" charset="0"/>
            </a:endParaRPr>
          </a:p>
          <a:p>
            <a:pPr lvl="1" algn="just">
              <a:lnSpc>
                <a:spcPct val="107000"/>
              </a:lnSpc>
              <a:spcAft>
                <a:spcPts val="800"/>
              </a:spcAft>
            </a:pPr>
            <a:r>
              <a:rPr lang="fr-FR" dirty="0" smtClean="0">
                <a:ea typeface="Calibri" panose="020F0502020204030204" pitchFamily="34" charset="0"/>
                <a:cs typeface="Calibri" panose="020F0502020204030204" pitchFamily="34" charset="0"/>
              </a:rPr>
              <a:t>L’appariement </a:t>
            </a:r>
            <a:r>
              <a:rPr lang="fr-FR" dirty="0">
                <a:ea typeface="Calibri" panose="020F0502020204030204" pitchFamily="34" charset="0"/>
                <a:cs typeface="Calibri" panose="020F0502020204030204" pitchFamily="34" charset="0"/>
              </a:rPr>
              <a:t>manuel prend énormément de temps : 1-2 semaines;</a:t>
            </a:r>
          </a:p>
          <a:p>
            <a:pPr lvl="1" algn="just">
              <a:lnSpc>
                <a:spcPct val="107000"/>
              </a:lnSpc>
              <a:spcAft>
                <a:spcPts val="800"/>
              </a:spcAft>
            </a:pPr>
            <a:r>
              <a:rPr lang="fr-FR" dirty="0">
                <a:ea typeface="Calibri" panose="020F0502020204030204" pitchFamily="34" charset="0"/>
                <a:cs typeface="Calibri" panose="020F0502020204030204" pitchFamily="34" charset="0"/>
              </a:rPr>
              <a:t>L’appariement grâce à des outils automatiques (</a:t>
            </a:r>
            <a:r>
              <a:rPr lang="fr-FR" dirty="0" err="1">
                <a:ea typeface="Calibri" panose="020F0502020204030204" pitchFamily="34" charset="0"/>
                <a:cs typeface="Calibri" panose="020F0502020204030204" pitchFamily="34" charset="0"/>
              </a:rPr>
              <a:t>Add-in</a:t>
            </a:r>
            <a:r>
              <a:rPr lang="fr-FR" dirty="0">
                <a:ea typeface="Calibri" panose="020F0502020204030204" pitchFamily="34" charset="0"/>
                <a:cs typeface="Calibri" panose="020F0502020204030204" pitchFamily="34" charset="0"/>
              </a:rPr>
              <a:t> </a:t>
            </a:r>
            <a:r>
              <a:rPr lang="fr-FR" dirty="0" err="1">
                <a:ea typeface="Calibri" panose="020F0502020204030204" pitchFamily="34" charset="0"/>
                <a:cs typeface="Calibri" panose="020F0502020204030204" pitchFamily="34" charset="0"/>
              </a:rPr>
              <a:t>Fuzzy</a:t>
            </a:r>
            <a:r>
              <a:rPr lang="fr-FR" dirty="0">
                <a:ea typeface="Calibri" panose="020F0502020204030204" pitchFamily="34" charset="0"/>
                <a:cs typeface="Calibri" panose="020F0502020204030204" pitchFamily="34" charset="0"/>
              </a:rPr>
              <a:t> </a:t>
            </a:r>
            <a:r>
              <a:rPr lang="fr-FR" dirty="0" err="1">
                <a:ea typeface="Calibri" panose="020F0502020204030204" pitchFamily="34" charset="0"/>
                <a:cs typeface="Calibri" panose="020F0502020204030204" pitchFamily="34" charset="0"/>
              </a:rPr>
              <a:t>Lookup</a:t>
            </a:r>
            <a:r>
              <a:rPr lang="fr-FR" dirty="0">
                <a:ea typeface="Calibri" panose="020F0502020204030204" pitchFamily="34" charset="0"/>
                <a:cs typeface="Calibri" panose="020F0502020204030204" pitchFamily="34" charset="0"/>
              </a:rPr>
              <a:t> de Excel par exemple) est rapide (quelques secondes) mais n’est pas fiable à 100% ; </a:t>
            </a:r>
          </a:p>
          <a:p>
            <a:pPr lvl="1" algn="just">
              <a:lnSpc>
                <a:spcPct val="107000"/>
              </a:lnSpc>
              <a:spcAft>
                <a:spcPts val="800"/>
              </a:spcAft>
            </a:pPr>
            <a:r>
              <a:rPr lang="fr-FR" dirty="0">
                <a:ea typeface="Calibri" panose="020F0502020204030204" pitchFamily="34" charset="0"/>
                <a:cs typeface="Calibri" panose="020F0502020204030204" pitchFamily="34" charset="0"/>
              </a:rPr>
              <a:t>L’appariement automatique suivi d’un contrôle manuel est meilleur (1-2 jours).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21</a:t>
            </a:fld>
            <a:endParaRPr lang="fr-BE" dirty="0"/>
          </a:p>
        </p:txBody>
      </p:sp>
    </p:spTree>
    <p:extLst>
      <p:ext uri="{BB962C8B-B14F-4D97-AF65-F5344CB8AC3E}">
        <p14:creationId xmlns:p14="http://schemas.microsoft.com/office/powerpoint/2010/main" val="836163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a:t>
            </a:r>
            <a:r>
              <a:rPr lang="fr-FR" dirty="0"/>
              <a:t>Aspects particuliers</a:t>
            </a:r>
          </a:p>
        </p:txBody>
      </p:sp>
      <p:sp>
        <p:nvSpPr>
          <p:cNvPr id="3" name="Espace réservé du contenu 2"/>
          <p:cNvSpPr>
            <a:spLocks noGrp="1"/>
          </p:cNvSpPr>
          <p:nvPr>
            <p:ph sz="quarter" idx="1"/>
          </p:nvPr>
        </p:nvSpPr>
        <p:spPr/>
        <p:txBody>
          <a:bodyPr>
            <a:normAutofit fontScale="92500" lnSpcReduction="20000"/>
          </a:bodyPr>
          <a:lstStyle/>
          <a:p>
            <a:pPr algn="just">
              <a:lnSpc>
                <a:spcPct val="107000"/>
              </a:lnSpc>
              <a:spcAft>
                <a:spcPts val="800"/>
              </a:spcAft>
            </a:pPr>
            <a:r>
              <a:rPr lang="fr-FR" b="1" dirty="0" smtClean="0">
                <a:ea typeface="Calibri" panose="020F0502020204030204" pitchFamily="34" charset="0"/>
                <a:cs typeface="Calibri" panose="020F0502020204030204" pitchFamily="34" charset="0"/>
              </a:rPr>
              <a:t>Avantages de l’appariement:</a:t>
            </a:r>
            <a:endParaRPr lang="fr-FR" b="1" dirty="0">
              <a:ea typeface="Calibri" panose="020F0502020204030204" pitchFamily="34" charset="0"/>
              <a:cs typeface="Calibri" panose="020F0502020204030204" pitchFamily="34" charset="0"/>
            </a:endParaRPr>
          </a:p>
          <a:p>
            <a:pPr lvl="1" algn="just">
              <a:lnSpc>
                <a:spcPct val="107000"/>
              </a:lnSpc>
              <a:spcAft>
                <a:spcPts val="800"/>
              </a:spcAft>
            </a:pPr>
            <a:r>
              <a:rPr lang="fr-FR" dirty="0">
                <a:ea typeface="Calibri" panose="020F0502020204030204" pitchFamily="34" charset="0"/>
                <a:cs typeface="Calibri" panose="020F0502020204030204" pitchFamily="34" charset="0"/>
              </a:rPr>
              <a:t>Une fois appariées dans le temps, les données N-1, N par entreprise, l’analyse des évolutions permet de détecter des incohérences et de les corriger</a:t>
            </a:r>
            <a:r>
              <a:rPr lang="fr-FR" dirty="0" smtClean="0">
                <a:ea typeface="Calibri" panose="020F0502020204030204" pitchFamily="34" charset="0"/>
                <a:cs typeface="Calibri" panose="020F0502020204030204" pitchFamily="34" charset="0"/>
              </a:rPr>
              <a:t>;</a:t>
            </a:r>
          </a:p>
          <a:p>
            <a:pPr lvl="2" algn="just">
              <a:lnSpc>
                <a:spcPct val="107000"/>
              </a:lnSpc>
              <a:spcAft>
                <a:spcPts val="800"/>
              </a:spcAft>
            </a:pPr>
            <a:r>
              <a:rPr lang="fr-FR" dirty="0" smtClean="0">
                <a:ea typeface="Calibri" panose="020F0502020204030204" pitchFamily="34" charset="0"/>
                <a:cs typeface="Calibri" panose="020F0502020204030204" pitchFamily="34" charset="0"/>
              </a:rPr>
              <a:t>Changement de branche</a:t>
            </a:r>
          </a:p>
          <a:p>
            <a:pPr lvl="2" algn="just">
              <a:lnSpc>
                <a:spcPct val="107000"/>
              </a:lnSpc>
              <a:spcAft>
                <a:spcPts val="800"/>
              </a:spcAft>
            </a:pPr>
            <a:r>
              <a:rPr lang="fr-FR" dirty="0" smtClean="0">
                <a:ea typeface="Calibri" panose="020F0502020204030204" pitchFamily="34" charset="0"/>
                <a:cs typeface="Calibri" panose="020F0502020204030204" pitchFamily="34" charset="0"/>
              </a:rPr>
              <a:t>Evolution de la production du CI, des emplois etc.</a:t>
            </a:r>
            <a:endParaRPr lang="fr-FR" dirty="0">
              <a:ea typeface="Calibri" panose="020F0502020204030204" pitchFamily="34" charset="0"/>
              <a:cs typeface="Calibri" panose="020F0502020204030204" pitchFamily="34" charset="0"/>
            </a:endParaRPr>
          </a:p>
          <a:p>
            <a:pPr lvl="1" algn="just">
              <a:lnSpc>
                <a:spcPct val="107000"/>
              </a:lnSpc>
              <a:spcAft>
                <a:spcPts val="800"/>
              </a:spcAft>
            </a:pPr>
            <a:r>
              <a:rPr lang="fr-FR" dirty="0" smtClean="0">
                <a:ea typeface="Calibri" panose="020F0502020204030204" pitchFamily="34" charset="0"/>
                <a:cs typeface="Calibri" panose="020F0502020204030204" pitchFamily="34" charset="0"/>
              </a:rPr>
              <a:t>Estimation </a:t>
            </a:r>
            <a:r>
              <a:rPr lang="fr-FR" dirty="0">
                <a:ea typeface="Calibri" panose="020F0502020204030204" pitchFamily="34" charset="0"/>
                <a:cs typeface="Calibri" panose="020F0502020204030204" pitchFamily="34" charset="0"/>
              </a:rPr>
              <a:t>des entreprises fonctionnelles dont la DSF n’est pas reçue:</a:t>
            </a:r>
          </a:p>
          <a:p>
            <a:pPr lvl="2" algn="just">
              <a:lnSpc>
                <a:spcPct val="107000"/>
              </a:lnSpc>
              <a:spcAft>
                <a:spcPts val="800"/>
              </a:spcAft>
            </a:pPr>
            <a:r>
              <a:rPr lang="fr-FR" dirty="0">
                <a:ea typeface="Calibri" panose="020F0502020204030204" pitchFamily="34" charset="0"/>
                <a:cs typeface="Calibri" panose="020F0502020204030204" pitchFamily="34" charset="0"/>
              </a:rPr>
              <a:t>Collecte complémentaire</a:t>
            </a:r>
          </a:p>
          <a:p>
            <a:pPr lvl="2" algn="just">
              <a:lnSpc>
                <a:spcPct val="107000"/>
              </a:lnSpc>
              <a:spcAft>
                <a:spcPts val="800"/>
              </a:spcAft>
            </a:pPr>
            <a:r>
              <a:rPr lang="fr-FR" dirty="0">
                <a:ea typeface="Calibri" panose="020F0502020204030204" pitchFamily="34" charset="0"/>
                <a:cs typeface="Calibri" panose="020F0502020204030204" pitchFamily="34" charset="0"/>
              </a:rPr>
              <a:t>Utilisation d’informations auxiliaires (CA publiés par l’entreprise, base TVA, autres)</a:t>
            </a:r>
          </a:p>
          <a:p>
            <a:pPr lvl="2" algn="just">
              <a:lnSpc>
                <a:spcPct val="107000"/>
              </a:lnSpc>
              <a:spcAft>
                <a:spcPts val="800"/>
              </a:spcAft>
            </a:pPr>
            <a:r>
              <a:rPr lang="fr-FR" dirty="0">
                <a:ea typeface="Calibri" panose="020F0502020204030204" pitchFamily="34" charset="0"/>
                <a:cs typeface="Calibri" panose="020F0502020204030204" pitchFamily="34" charset="0"/>
              </a:rPr>
              <a:t>Reconduction le cas </a:t>
            </a:r>
            <a:r>
              <a:rPr lang="fr-FR" dirty="0" smtClean="0">
                <a:ea typeface="Calibri" panose="020F0502020204030204" pitchFamily="34" charset="0"/>
                <a:cs typeface="Calibri" panose="020F0502020204030204" pitchFamily="34" charset="0"/>
              </a:rPr>
              <a:t>échéant</a:t>
            </a:r>
          </a:p>
          <a:p>
            <a:pPr lvl="2" algn="just">
              <a:lnSpc>
                <a:spcPct val="107000"/>
              </a:lnSpc>
              <a:spcAft>
                <a:spcPts val="800"/>
              </a:spcAft>
            </a:pPr>
            <a:endParaRPr lang="fr-FR" dirty="0">
              <a:ea typeface="Calibri" panose="020F0502020204030204" pitchFamily="34" charset="0"/>
              <a:cs typeface="Calibri" panose="020F0502020204030204" pitchFamily="34" charset="0"/>
            </a:endParaRPr>
          </a:p>
          <a:p>
            <a:pPr marL="0"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22</a:t>
            </a:fld>
            <a:endParaRPr lang="fr-BE" dirty="0"/>
          </a:p>
        </p:txBody>
      </p:sp>
    </p:spTree>
    <p:extLst>
      <p:ext uri="{BB962C8B-B14F-4D97-AF65-F5344CB8AC3E}">
        <p14:creationId xmlns:p14="http://schemas.microsoft.com/office/powerpoint/2010/main" val="41036894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a:t>
            </a:r>
            <a:r>
              <a:rPr lang="fr-FR" dirty="0"/>
              <a:t>Aspects particuliers</a:t>
            </a:r>
          </a:p>
        </p:txBody>
      </p:sp>
      <p:sp>
        <p:nvSpPr>
          <p:cNvPr id="3" name="Espace réservé du contenu 2"/>
          <p:cNvSpPr>
            <a:spLocks noGrp="1"/>
          </p:cNvSpPr>
          <p:nvPr>
            <p:ph sz="quarter" idx="1"/>
          </p:nvPr>
        </p:nvSpPr>
        <p:spPr/>
        <p:txBody>
          <a:bodyPr>
            <a:normAutofit fontScale="62500" lnSpcReduction="20000"/>
          </a:bodyPr>
          <a:lstStyle/>
          <a:p>
            <a:pPr algn="just">
              <a:lnSpc>
                <a:spcPct val="107000"/>
              </a:lnSpc>
              <a:spcAft>
                <a:spcPts val="800"/>
              </a:spcAft>
            </a:pPr>
            <a:r>
              <a:rPr lang="fr-FR" b="1" dirty="0">
                <a:ea typeface="Calibri" panose="020F0502020204030204" pitchFamily="34" charset="0"/>
                <a:cs typeface="Calibri" panose="020F0502020204030204" pitchFamily="34" charset="0"/>
              </a:rPr>
              <a:t>Avantages de </a:t>
            </a:r>
            <a:r>
              <a:rPr lang="fr-FR" b="1" dirty="0" smtClean="0">
                <a:ea typeface="Calibri" panose="020F0502020204030204" pitchFamily="34" charset="0"/>
                <a:cs typeface="Calibri" panose="020F0502020204030204" pitchFamily="34" charset="0"/>
              </a:rPr>
              <a:t>l’appariement: correction de v</a:t>
            </a:r>
            <a:r>
              <a:rPr lang="fr-FR" b="1" dirty="0" smtClean="0">
                <a:ea typeface="Calibri" panose="020F0502020204030204" pitchFamily="34" charset="0"/>
                <a:cs typeface="Calibri" panose="020F0502020204030204" pitchFamily="34" charset="0"/>
              </a:rPr>
              <a:t>aleurs </a:t>
            </a:r>
            <a:r>
              <a:rPr lang="fr-FR" b="1" dirty="0">
                <a:ea typeface="Calibri" panose="020F0502020204030204" pitchFamily="34" charset="0"/>
                <a:cs typeface="Calibri" panose="020F0502020204030204" pitchFamily="34" charset="0"/>
              </a:rPr>
              <a:t>aberrantes:</a:t>
            </a:r>
          </a:p>
          <a:p>
            <a:pPr lvl="1" algn="just">
              <a:lnSpc>
                <a:spcPct val="107000"/>
              </a:lnSpc>
              <a:spcAft>
                <a:spcPts val="800"/>
              </a:spcAft>
            </a:pPr>
            <a:r>
              <a:rPr lang="fr-FR" dirty="0">
                <a:ea typeface="Calibri" panose="020F0502020204030204" pitchFamily="34" charset="0"/>
                <a:cs typeface="Calibri" panose="020F0502020204030204" pitchFamily="34" charset="0"/>
              </a:rPr>
              <a:t>D’autres contrôles de cohérence peuvent être faites, par exemple :</a:t>
            </a:r>
          </a:p>
          <a:p>
            <a:pPr lvl="2" algn="just">
              <a:lnSpc>
                <a:spcPct val="107000"/>
              </a:lnSpc>
              <a:spcAft>
                <a:spcPts val="800"/>
              </a:spcAft>
            </a:pPr>
            <a:r>
              <a:rPr lang="fr-FR" dirty="0">
                <a:ea typeface="Calibri" panose="020F0502020204030204" pitchFamily="34" charset="0"/>
                <a:cs typeface="Calibri" panose="020F0502020204030204" pitchFamily="34" charset="0"/>
              </a:rPr>
              <a:t>Production nulle;</a:t>
            </a:r>
          </a:p>
          <a:p>
            <a:pPr lvl="2" algn="just">
              <a:lnSpc>
                <a:spcPct val="107000"/>
              </a:lnSpc>
              <a:spcAft>
                <a:spcPts val="800"/>
              </a:spcAft>
            </a:pPr>
            <a:r>
              <a:rPr lang="fr-FR" dirty="0">
                <a:ea typeface="Calibri" panose="020F0502020204030204" pitchFamily="34" charset="0"/>
                <a:cs typeface="Calibri" panose="020F0502020204030204" pitchFamily="34" charset="0"/>
              </a:rPr>
              <a:t>Production non commerciale négative;</a:t>
            </a:r>
          </a:p>
          <a:p>
            <a:pPr lvl="2" algn="just">
              <a:lnSpc>
                <a:spcPct val="107000"/>
              </a:lnSpc>
              <a:spcAft>
                <a:spcPts val="800"/>
              </a:spcAft>
            </a:pPr>
            <a:r>
              <a:rPr lang="fr-FR" dirty="0">
                <a:ea typeface="Calibri" panose="020F0502020204030204" pitchFamily="34" charset="0"/>
                <a:cs typeface="Calibri" panose="020F0502020204030204" pitchFamily="34" charset="0"/>
              </a:rPr>
              <a:t>VA négative;</a:t>
            </a:r>
          </a:p>
          <a:p>
            <a:pPr lvl="2" algn="just">
              <a:lnSpc>
                <a:spcPct val="107000"/>
              </a:lnSpc>
              <a:spcAft>
                <a:spcPts val="800"/>
              </a:spcAft>
            </a:pPr>
            <a:r>
              <a:rPr lang="fr-FR" dirty="0">
                <a:ea typeface="Calibri" panose="020F0502020204030204" pitchFamily="34" charset="0"/>
                <a:cs typeface="Calibri" panose="020F0502020204030204" pitchFamily="34" charset="0"/>
              </a:rPr>
              <a:t>CI négative ou nulle</a:t>
            </a:r>
          </a:p>
          <a:p>
            <a:pPr lvl="2" algn="just">
              <a:lnSpc>
                <a:spcPct val="107000"/>
              </a:lnSpc>
              <a:spcAft>
                <a:spcPts val="800"/>
              </a:spcAft>
            </a:pPr>
            <a:r>
              <a:rPr lang="fr-FR" dirty="0">
                <a:ea typeface="Calibri" panose="020F0502020204030204" pitchFamily="34" charset="0"/>
                <a:cs typeface="Calibri" panose="020F0502020204030204" pitchFamily="34" charset="0"/>
              </a:rPr>
              <a:t>Total CI Ventilées &gt; Total CI</a:t>
            </a:r>
          </a:p>
          <a:p>
            <a:pPr lvl="2" algn="just">
              <a:lnSpc>
                <a:spcPct val="107000"/>
              </a:lnSpc>
              <a:spcAft>
                <a:spcPts val="800"/>
              </a:spcAft>
            </a:pPr>
            <a:r>
              <a:rPr lang="fr-FR" dirty="0">
                <a:ea typeface="Calibri" panose="020F0502020204030204" pitchFamily="34" charset="0"/>
                <a:cs typeface="Calibri" panose="020F0502020204030204" pitchFamily="34" charset="0"/>
              </a:rPr>
              <a:t>Etc.</a:t>
            </a:r>
          </a:p>
          <a:p>
            <a:pPr lvl="1" algn="just">
              <a:lnSpc>
                <a:spcPct val="107000"/>
              </a:lnSpc>
              <a:spcAft>
                <a:spcPts val="800"/>
              </a:spcAft>
            </a:pPr>
            <a:r>
              <a:rPr lang="fr-FR" dirty="0">
                <a:ea typeface="Calibri" panose="020F0502020204030204" pitchFamily="34" charset="0"/>
                <a:cs typeface="Calibri" panose="020F0502020204030204" pitchFamily="34" charset="0"/>
              </a:rPr>
              <a:t>Bilans d’entreprise et d’établissements :</a:t>
            </a:r>
          </a:p>
          <a:p>
            <a:pPr lvl="2" algn="just">
              <a:lnSpc>
                <a:spcPct val="107000"/>
              </a:lnSpc>
              <a:spcAft>
                <a:spcPts val="800"/>
              </a:spcAft>
            </a:pPr>
            <a:r>
              <a:rPr lang="fr-FR" dirty="0">
                <a:ea typeface="Calibri" panose="020F0502020204030204" pitchFamily="34" charset="0"/>
                <a:cs typeface="Calibri" panose="020F0502020204030204" pitchFamily="34" charset="0"/>
              </a:rPr>
              <a:t>Bilan consolidé saisie ainsi que les bilans des établissements de boulangeries : </a:t>
            </a:r>
          </a:p>
          <a:p>
            <a:pPr lvl="3" algn="just">
              <a:lnSpc>
                <a:spcPct val="107000"/>
              </a:lnSpc>
              <a:spcAft>
                <a:spcPts val="800"/>
              </a:spcAft>
            </a:pPr>
            <a:r>
              <a:rPr lang="fr-FR" dirty="0">
                <a:ea typeface="Calibri" panose="020F0502020204030204" pitchFamily="34" charset="0"/>
                <a:cs typeface="Calibri" panose="020F0502020204030204" pitchFamily="34" charset="0"/>
              </a:rPr>
              <a:t>Considérer l’un ou l’autre, sinon double compte;</a:t>
            </a:r>
          </a:p>
          <a:p>
            <a:pPr lvl="1" algn="just">
              <a:lnSpc>
                <a:spcPct val="107000"/>
              </a:lnSpc>
              <a:spcAft>
                <a:spcPts val="800"/>
              </a:spcAft>
            </a:pPr>
            <a:r>
              <a:rPr lang="fr-FR" dirty="0">
                <a:ea typeface="Calibri" panose="020F0502020204030204" pitchFamily="34" charset="0"/>
                <a:cs typeface="Calibri" panose="020F0502020204030204" pitchFamily="34" charset="0"/>
              </a:rPr>
              <a:t>Par contre, les bilans non exonéré et exonérés d’une même entreprise doivent être prises en compte car relatifs à deux périodes différentes dont la somme correspond à l’année civile;</a:t>
            </a:r>
          </a:p>
          <a:p>
            <a:pPr lvl="1" algn="just">
              <a:lnSpc>
                <a:spcPct val="107000"/>
              </a:lnSpc>
              <a:spcAft>
                <a:spcPts val="800"/>
              </a:spcAft>
            </a:pPr>
            <a:r>
              <a:rPr lang="fr-FR" dirty="0">
                <a:ea typeface="Calibri" panose="020F0502020204030204" pitchFamily="34" charset="0"/>
                <a:cs typeface="Calibri" panose="020F0502020204030204" pitchFamily="34" charset="0"/>
              </a:rPr>
              <a:t>Idem pour les entreprises cotées en bourse fournissant des bilans sur une base semestrielle ou trimestrielle	</a:t>
            </a:r>
          </a:p>
          <a:p>
            <a:pPr marL="0"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23</a:t>
            </a:fld>
            <a:endParaRPr lang="fr-BE" dirty="0"/>
          </a:p>
        </p:txBody>
      </p:sp>
    </p:spTree>
    <p:extLst>
      <p:ext uri="{BB962C8B-B14F-4D97-AF65-F5344CB8AC3E}">
        <p14:creationId xmlns:p14="http://schemas.microsoft.com/office/powerpoint/2010/main" val="26686139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a:t>
            </a:r>
            <a:r>
              <a:rPr lang="fr-FR" dirty="0"/>
              <a:t>Aspects particuliers</a:t>
            </a:r>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smtClean="0">
                <a:ea typeface="Calibri" panose="020F0502020204030204" pitchFamily="34" charset="0"/>
                <a:cs typeface="Calibri" panose="020F0502020204030204" pitchFamily="34" charset="0"/>
              </a:rPr>
              <a:t>Eclatements </a:t>
            </a:r>
            <a:r>
              <a:rPr lang="fr-FR" dirty="0">
                <a:ea typeface="Calibri" panose="020F0502020204030204" pitchFamily="34" charset="0"/>
                <a:cs typeface="Calibri" panose="020F0502020204030204" pitchFamily="34" charset="0"/>
              </a:rPr>
              <a:t>des entreprises multi territoriales;</a:t>
            </a:r>
          </a:p>
          <a:p>
            <a:pPr lvl="1" algn="just">
              <a:lnSpc>
                <a:spcPct val="107000"/>
              </a:lnSpc>
              <a:spcAft>
                <a:spcPts val="800"/>
              </a:spcAft>
            </a:pPr>
            <a:r>
              <a:rPr lang="fr-FR" dirty="0">
                <a:ea typeface="Calibri" panose="020F0502020204030204" pitchFamily="34" charset="0"/>
                <a:cs typeface="Calibri" panose="020F0502020204030204" pitchFamily="34" charset="0"/>
              </a:rPr>
              <a:t> Cas de la SITARAIL </a:t>
            </a:r>
          </a:p>
          <a:p>
            <a:pPr lvl="2" algn="just">
              <a:lnSpc>
                <a:spcPct val="107000"/>
              </a:lnSpc>
              <a:spcAft>
                <a:spcPts val="800"/>
              </a:spcAft>
            </a:pPr>
            <a:r>
              <a:rPr lang="fr-FR" dirty="0">
                <a:ea typeface="Calibri" panose="020F0502020204030204" pitchFamily="34" charset="0"/>
                <a:cs typeface="Calibri" panose="020F0502020204030204" pitchFamily="34" charset="0"/>
              </a:rPr>
              <a:t>Coefficients basés sur la longueur du chemin de fer :</a:t>
            </a:r>
          </a:p>
          <a:p>
            <a:pPr lvl="3" algn="just">
              <a:lnSpc>
                <a:spcPct val="107000"/>
              </a:lnSpc>
              <a:spcAft>
                <a:spcPts val="800"/>
              </a:spcAft>
            </a:pPr>
            <a:r>
              <a:rPr lang="fr-FR" dirty="0">
                <a:ea typeface="Calibri" panose="020F0502020204030204" pitchFamily="34" charset="0"/>
                <a:cs typeface="Calibri" panose="020F0502020204030204" pitchFamily="34" charset="0"/>
              </a:rPr>
              <a:t>1/3 pour le Burkina Faso et 2/3 pour la Côte d’Ivoire</a:t>
            </a:r>
          </a:p>
          <a:p>
            <a:pPr marL="0"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24</a:t>
            </a:fld>
            <a:endParaRPr lang="fr-BE" dirty="0"/>
          </a:p>
        </p:txBody>
      </p:sp>
    </p:spTree>
    <p:extLst>
      <p:ext uri="{BB962C8B-B14F-4D97-AF65-F5344CB8AC3E}">
        <p14:creationId xmlns:p14="http://schemas.microsoft.com/office/powerpoint/2010/main" val="110143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4</a:t>
            </a:r>
            <a:r>
              <a:rPr lang="fr-FR" dirty="0" smtClean="0"/>
              <a:t>. </a:t>
            </a:r>
            <a:r>
              <a:rPr lang="fr-FR" dirty="0"/>
              <a:t>Aspects particuliers</a:t>
            </a:r>
          </a:p>
        </p:txBody>
      </p:sp>
      <p:sp>
        <p:nvSpPr>
          <p:cNvPr id="3" name="Espace réservé du contenu 2"/>
          <p:cNvSpPr>
            <a:spLocks noGrp="1"/>
          </p:cNvSpPr>
          <p:nvPr>
            <p:ph sz="quarter" idx="1"/>
          </p:nvPr>
        </p:nvSpPr>
        <p:spPr/>
        <p:txBody>
          <a:bodyPr>
            <a:normAutofit fontScale="92500" lnSpcReduction="10000"/>
          </a:bodyPr>
          <a:lstStyle/>
          <a:p>
            <a:pPr algn="just">
              <a:lnSpc>
                <a:spcPct val="107000"/>
              </a:lnSpc>
              <a:spcAft>
                <a:spcPts val="800"/>
              </a:spcAft>
            </a:pPr>
            <a:r>
              <a:rPr lang="fr-FR" b="1" dirty="0">
                <a:ea typeface="Calibri" panose="020F0502020204030204" pitchFamily="34" charset="0"/>
                <a:cs typeface="Calibri" panose="020F0502020204030204" pitchFamily="34" charset="0"/>
              </a:rPr>
              <a:t>Sociétés d’Etats reclassées en administrations publiques :</a:t>
            </a:r>
          </a:p>
          <a:p>
            <a:pPr lvl="1" algn="just">
              <a:lnSpc>
                <a:spcPct val="107000"/>
              </a:lnSpc>
              <a:spcAft>
                <a:spcPts val="800"/>
              </a:spcAft>
            </a:pPr>
            <a:r>
              <a:rPr lang="fr-FR" dirty="0">
                <a:ea typeface="Calibri" panose="020F0502020204030204" pitchFamily="34" charset="0"/>
                <a:cs typeface="Calibri" panose="020F0502020204030204" pitchFamily="34" charset="0"/>
              </a:rPr>
              <a:t>Compte tenu du mode de fonctionnement;</a:t>
            </a:r>
          </a:p>
          <a:p>
            <a:pPr lvl="2" algn="just">
              <a:lnSpc>
                <a:spcPct val="107000"/>
              </a:lnSpc>
              <a:spcAft>
                <a:spcPts val="800"/>
              </a:spcAft>
            </a:pPr>
            <a:r>
              <a:rPr lang="fr-FR" dirty="0">
                <a:ea typeface="Calibri" panose="020F0502020204030204" pitchFamily="34" charset="0"/>
                <a:cs typeface="Calibri" panose="020F0502020204030204" pitchFamily="34" charset="0"/>
              </a:rPr>
              <a:t>Société nationale de gestion du stock de sécurité alimentaire (SONAGESS)</a:t>
            </a:r>
          </a:p>
          <a:p>
            <a:pPr algn="just">
              <a:lnSpc>
                <a:spcPct val="107000"/>
              </a:lnSpc>
              <a:spcAft>
                <a:spcPts val="800"/>
              </a:spcAft>
            </a:pPr>
            <a:r>
              <a:rPr lang="fr-FR" b="1" dirty="0">
                <a:ea typeface="Calibri" panose="020F0502020204030204" pitchFamily="34" charset="0"/>
                <a:cs typeface="Calibri" panose="020F0502020204030204" pitchFamily="34" charset="0"/>
              </a:rPr>
              <a:t>Activité de revente d’électricité de la SONABEL </a:t>
            </a:r>
            <a:r>
              <a:rPr lang="fr-FR" dirty="0">
                <a:ea typeface="Calibri" panose="020F0502020204030204" pitchFamily="34" charset="0"/>
                <a:cs typeface="Calibri" panose="020F0502020204030204" pitchFamily="34" charset="0"/>
              </a:rPr>
              <a:t>:</a:t>
            </a:r>
          </a:p>
          <a:p>
            <a:pPr lvl="1" algn="just">
              <a:lnSpc>
                <a:spcPct val="107000"/>
              </a:lnSpc>
              <a:spcAft>
                <a:spcPts val="800"/>
              </a:spcAft>
            </a:pPr>
            <a:r>
              <a:rPr lang="fr-FR" dirty="0">
                <a:ea typeface="Calibri" panose="020F0502020204030204" pitchFamily="34" charset="0"/>
                <a:cs typeface="Calibri" panose="020F0502020204030204" pitchFamily="34" charset="0"/>
              </a:rPr>
              <a:t>Classée dans le même produit et branche que la production d’électricité;</a:t>
            </a:r>
          </a:p>
          <a:p>
            <a:pPr lvl="1" algn="just">
              <a:lnSpc>
                <a:spcPct val="107000"/>
              </a:lnSpc>
              <a:spcAft>
                <a:spcPts val="800"/>
              </a:spcAft>
            </a:pPr>
            <a:r>
              <a:rPr lang="fr-FR" dirty="0">
                <a:ea typeface="Calibri" panose="020F0502020204030204" pitchFamily="34" charset="0"/>
                <a:cs typeface="Calibri" panose="020F0502020204030204" pitchFamily="34" charset="0"/>
              </a:rPr>
              <a:t>Mesurée comme différence entre les achats et les reventes (service marginal)</a:t>
            </a:r>
          </a:p>
          <a:p>
            <a:pPr lvl="1" algn="just">
              <a:lnSpc>
                <a:spcPct val="107000"/>
              </a:lnSpc>
              <a:spcAft>
                <a:spcPts val="800"/>
              </a:spcAft>
            </a:pPr>
            <a:r>
              <a:rPr lang="fr-FR" dirty="0">
                <a:ea typeface="Calibri" panose="020F0502020204030204" pitchFamily="34" charset="0"/>
                <a:cs typeface="Calibri" panose="020F0502020204030204" pitchFamily="34" charset="0"/>
              </a:rPr>
              <a:t>Les achats apparaissent en importations d’électricité</a:t>
            </a:r>
          </a:p>
          <a:p>
            <a:pPr marL="0" indent="0" algn="just">
              <a:lnSpc>
                <a:spcPct val="107000"/>
              </a:lnSpc>
              <a:spcAft>
                <a:spcPts val="800"/>
              </a:spcAft>
              <a:buNone/>
            </a:pPr>
            <a:endParaRPr lang="fr-FR" dirty="0">
              <a:ea typeface="Calibri" panose="020F0502020204030204" pitchFamily="34" charset="0"/>
              <a:cs typeface="Calibri" panose="020F0502020204030204" pitchFamily="34"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25</a:t>
            </a:fld>
            <a:endParaRPr lang="fr-BE" dirty="0"/>
          </a:p>
        </p:txBody>
      </p:sp>
    </p:spTree>
    <p:extLst>
      <p:ext uri="{BB962C8B-B14F-4D97-AF65-F5344CB8AC3E}">
        <p14:creationId xmlns:p14="http://schemas.microsoft.com/office/powerpoint/2010/main" val="2175254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4. </a:t>
            </a:r>
            <a:r>
              <a:rPr lang="fr-FR" b="1" cap="small" dirty="0"/>
              <a:t>Conclusion</a:t>
            </a:r>
            <a:endParaRPr lang="fr-FR" dirty="0"/>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a:t>Passage au SYSCOHADA révisé à partir de cette année 2019:</a:t>
            </a:r>
          </a:p>
          <a:p>
            <a:pPr lvl="1" algn="just">
              <a:lnSpc>
                <a:spcPct val="107000"/>
              </a:lnSpc>
              <a:spcAft>
                <a:spcPts val="800"/>
              </a:spcAft>
            </a:pPr>
            <a:r>
              <a:rPr lang="fr-FR" dirty="0"/>
              <a:t>La Base de saisie et de traitement </a:t>
            </a:r>
            <a:r>
              <a:rPr lang="fr-FR" dirty="0" smtClean="0"/>
              <a:t>est entrain d’être </a:t>
            </a:r>
            <a:r>
              <a:rPr lang="fr-FR" dirty="0" smtClean="0"/>
              <a:t> </a:t>
            </a:r>
            <a:r>
              <a:rPr lang="fr-FR" dirty="0"/>
              <a:t>revue;</a:t>
            </a:r>
          </a:p>
          <a:p>
            <a:pPr lvl="1" algn="just">
              <a:lnSpc>
                <a:spcPct val="107000"/>
              </a:lnSpc>
              <a:spcAft>
                <a:spcPts val="800"/>
              </a:spcAft>
            </a:pPr>
            <a:r>
              <a:rPr lang="fr-FR" dirty="0"/>
              <a:t>De même que la maquette de traitement;</a:t>
            </a:r>
          </a:p>
          <a:p>
            <a:pPr marL="274320" lvl="1" indent="0" algn="just">
              <a:lnSpc>
                <a:spcPct val="107000"/>
              </a:lnSpc>
              <a:spcAft>
                <a:spcPts val="800"/>
              </a:spcAft>
              <a:buNone/>
            </a:pPr>
            <a:r>
              <a:rPr lang="fr-FR" dirty="0"/>
              <a:t>Mais les changements ne devraient pas être très profonds.</a:t>
            </a:r>
          </a:p>
          <a:p>
            <a:pPr marL="274320" lvl="1" indent="0" algn="just">
              <a:lnSpc>
                <a:spcPct val="107000"/>
              </a:lnSpc>
              <a:spcAft>
                <a:spcPts val="800"/>
              </a:spcAft>
              <a:buNone/>
            </a:pPr>
            <a:endParaRPr lang="fr-FR" dirty="0"/>
          </a:p>
          <a:p>
            <a:pPr marL="274320" lvl="1" indent="0" algn="just">
              <a:lnSpc>
                <a:spcPct val="107000"/>
              </a:lnSpc>
              <a:spcAft>
                <a:spcPts val="800"/>
              </a:spcAft>
              <a:buNone/>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26</a:t>
            </a:fld>
            <a:endParaRPr lang="fr-BE" dirty="0"/>
          </a:p>
        </p:txBody>
      </p:sp>
    </p:spTree>
    <p:extLst>
      <p:ext uri="{BB962C8B-B14F-4D97-AF65-F5344CB8AC3E}">
        <p14:creationId xmlns:p14="http://schemas.microsoft.com/office/powerpoint/2010/main" val="4224430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ous-titre 5"/>
          <p:cNvSpPr>
            <a:spLocks noGrp="1"/>
          </p:cNvSpPr>
          <p:nvPr>
            <p:ph type="subTitle" idx="1"/>
          </p:nvPr>
        </p:nvSpPr>
        <p:spPr>
          <a:xfrm>
            <a:off x="1212064" y="5229200"/>
            <a:ext cx="6858000" cy="533400"/>
          </a:xfrm>
        </p:spPr>
        <p:txBody>
          <a:bodyPr/>
          <a:lstStyle/>
          <a:p>
            <a:r>
              <a:rPr lang="fr-FR" dirty="0"/>
              <a:t>MERCI POUR VOTRE ATTENTION</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27</a:t>
            </a:fld>
            <a:endParaRPr lang="fr-BE" dirty="0"/>
          </a:p>
        </p:txBody>
      </p:sp>
    </p:spTree>
    <p:extLst>
      <p:ext uri="{BB962C8B-B14F-4D97-AF65-F5344CB8AC3E}">
        <p14:creationId xmlns:p14="http://schemas.microsoft.com/office/powerpoint/2010/main" val="1130802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1560" y="2636912"/>
            <a:ext cx="8229600" cy="914400"/>
          </a:xfrm>
        </p:spPr>
        <p:txBody>
          <a:bodyPr>
            <a:normAutofit/>
          </a:bodyPr>
          <a:lstStyle/>
          <a:p>
            <a:pPr algn="ctr"/>
            <a:r>
              <a:rPr lang="fr-FR" dirty="0"/>
              <a:t>1. Contexte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dirty="0"/>
          </a:p>
        </p:txBody>
      </p:sp>
    </p:spTree>
    <p:extLst>
      <p:ext uri="{BB962C8B-B14F-4D97-AF65-F5344CB8AC3E}">
        <p14:creationId xmlns:p14="http://schemas.microsoft.com/office/powerpoint/2010/main" val="1441129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Contexte</a:t>
            </a:r>
          </a:p>
        </p:txBody>
      </p:sp>
      <p:sp>
        <p:nvSpPr>
          <p:cNvPr id="3" name="Espace réservé du contenu 2"/>
          <p:cNvSpPr>
            <a:spLocks noGrp="1"/>
          </p:cNvSpPr>
          <p:nvPr>
            <p:ph sz="quarter" idx="1"/>
          </p:nvPr>
        </p:nvSpPr>
        <p:spPr/>
        <p:txBody>
          <a:bodyPr>
            <a:normAutofit/>
          </a:bodyPr>
          <a:lstStyle/>
          <a:p>
            <a:pPr algn="just">
              <a:lnSpc>
                <a:spcPct val="107000"/>
              </a:lnSpc>
              <a:spcAft>
                <a:spcPts val="800"/>
              </a:spcAft>
            </a:pPr>
            <a:r>
              <a:rPr lang="fr-FR" dirty="0">
                <a:ea typeface="Calibri" panose="020F0502020204030204" pitchFamily="34" charset="0"/>
                <a:cs typeface="Calibri" panose="020F0502020204030204" pitchFamily="34" charset="0"/>
              </a:rPr>
              <a:t>Les déclarations statistiques et fiscales (DSF) sont élaborés jusqu’en 2018 sur la base du système comptable ouest africain (SYSCOA) commun aux huit Etats de l’Union.</a:t>
            </a:r>
          </a:p>
          <a:p>
            <a:pPr algn="just">
              <a:lnSpc>
                <a:spcPct val="107000"/>
              </a:lnSpc>
              <a:spcAft>
                <a:spcPts val="800"/>
              </a:spcAft>
            </a:pPr>
            <a:r>
              <a:rPr lang="fr-FR" dirty="0"/>
              <a:t>En plus des tableaux SYSCOA, il faut rajouter les états complémentaires et la liasse fiscale requise par la DGI.</a:t>
            </a:r>
          </a:p>
          <a:p>
            <a:pPr algn="just">
              <a:lnSpc>
                <a:spcPct val="107000"/>
              </a:lnSpc>
              <a:spcAft>
                <a:spcPts val="800"/>
              </a:spcAft>
            </a:pPr>
            <a:r>
              <a:rPr lang="fr-FR" dirty="0">
                <a:ea typeface="Calibri" panose="020F0502020204030204" pitchFamily="34" charset="0"/>
                <a:cs typeface="Calibri" panose="020F0502020204030204" pitchFamily="34" charset="0"/>
              </a:rPr>
              <a:t>Deux types de bilans sont disponibles : </a:t>
            </a:r>
          </a:p>
          <a:p>
            <a:pPr lvl="1" algn="just">
              <a:lnSpc>
                <a:spcPct val="107000"/>
              </a:lnSpc>
              <a:spcAft>
                <a:spcPts val="800"/>
              </a:spcAft>
            </a:pPr>
            <a:r>
              <a:rPr lang="fr-FR" dirty="0">
                <a:ea typeface="Calibri" panose="020F0502020204030204" pitchFamily="34" charset="0"/>
                <a:cs typeface="Calibri" panose="020F0502020204030204" pitchFamily="34" charset="0"/>
              </a:rPr>
              <a:t>système normal et </a:t>
            </a:r>
          </a:p>
          <a:p>
            <a:pPr lvl="1" algn="just">
              <a:lnSpc>
                <a:spcPct val="107000"/>
              </a:lnSpc>
              <a:spcAft>
                <a:spcPts val="800"/>
              </a:spcAft>
            </a:pPr>
            <a:r>
              <a:rPr lang="fr-FR" dirty="0">
                <a:ea typeface="Calibri" panose="020F0502020204030204" pitchFamily="34" charset="0"/>
                <a:cs typeface="Calibri" panose="020F0502020204030204" pitchFamily="34" charset="0"/>
              </a:rPr>
              <a:t>système allégé</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4</a:t>
            </a:fld>
            <a:endParaRPr lang="fr-BE" dirty="0"/>
          </a:p>
        </p:txBody>
      </p:sp>
    </p:spTree>
    <p:extLst>
      <p:ext uri="{BB962C8B-B14F-4D97-AF65-F5344CB8AC3E}">
        <p14:creationId xmlns:p14="http://schemas.microsoft.com/office/powerpoint/2010/main" val="707737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Contexte</a:t>
            </a:r>
          </a:p>
        </p:txBody>
      </p:sp>
      <p:sp>
        <p:nvSpPr>
          <p:cNvPr id="3" name="Espace réservé du contenu 2"/>
          <p:cNvSpPr>
            <a:spLocks noGrp="1"/>
          </p:cNvSpPr>
          <p:nvPr>
            <p:ph sz="quarter" idx="1"/>
          </p:nvPr>
        </p:nvSpPr>
        <p:spPr/>
        <p:txBody>
          <a:bodyPr>
            <a:normAutofit fontScale="92500" lnSpcReduction="20000"/>
          </a:bodyPr>
          <a:lstStyle/>
          <a:p>
            <a:pPr algn="just">
              <a:lnSpc>
                <a:spcPct val="107000"/>
              </a:lnSpc>
              <a:spcAft>
                <a:spcPts val="800"/>
              </a:spcAft>
            </a:pPr>
            <a:r>
              <a:rPr lang="fr-FR" dirty="0">
                <a:ea typeface="Calibri" panose="020F0502020204030204" pitchFamily="34" charset="0"/>
                <a:cs typeface="Calibri" panose="020F0502020204030204" pitchFamily="34" charset="0"/>
              </a:rPr>
              <a:t>Les entreprises formelles sont organisées par divisions fiscales selon le poids de l’entreprise : grandes, moyennes et petites entreprises.</a:t>
            </a:r>
          </a:p>
          <a:p>
            <a:pPr algn="just">
              <a:lnSpc>
                <a:spcPct val="107000"/>
              </a:lnSpc>
              <a:spcAft>
                <a:spcPts val="800"/>
              </a:spcAft>
            </a:pPr>
            <a:r>
              <a:rPr lang="fr-FR" dirty="0">
                <a:ea typeface="Calibri" panose="020F0502020204030204" pitchFamily="34" charset="0"/>
                <a:cs typeface="Calibri" panose="020F0502020204030204" pitchFamily="34" charset="0"/>
              </a:rPr>
              <a:t>Depuis 2008, le code des impôts a été modifié et une 3</a:t>
            </a:r>
            <a:r>
              <a:rPr lang="fr-FR" baseline="30000" dirty="0">
                <a:ea typeface="Calibri" panose="020F0502020204030204" pitchFamily="34" charset="0"/>
                <a:cs typeface="Calibri" panose="020F0502020204030204" pitchFamily="34" charset="0"/>
              </a:rPr>
              <a:t>ième</a:t>
            </a:r>
            <a:r>
              <a:rPr lang="fr-FR" dirty="0">
                <a:ea typeface="Calibri" panose="020F0502020204030204" pitchFamily="34" charset="0"/>
                <a:cs typeface="Calibri" panose="020F0502020204030204" pitchFamily="34" charset="0"/>
              </a:rPr>
              <a:t> copie est déposée par les entreprises pour la Statistique. Le service du guichet unique de </a:t>
            </a:r>
            <a:r>
              <a:rPr lang="fr-FR">
                <a:ea typeface="Calibri" panose="020F0502020204030204" pitchFamily="34" charset="0"/>
                <a:cs typeface="Calibri" panose="020F0502020204030204" pitchFamily="34" charset="0"/>
              </a:rPr>
              <a:t>la DGI centralise </a:t>
            </a:r>
            <a:r>
              <a:rPr lang="fr-FR" dirty="0">
                <a:ea typeface="Calibri" panose="020F0502020204030204" pitchFamily="34" charset="0"/>
                <a:cs typeface="Calibri" panose="020F0502020204030204" pitchFamily="34" charset="0"/>
              </a:rPr>
              <a:t>et l’INSD procède à l’enlèvement. </a:t>
            </a:r>
          </a:p>
          <a:p>
            <a:pPr algn="just">
              <a:lnSpc>
                <a:spcPct val="107000"/>
              </a:lnSpc>
            </a:pPr>
            <a:r>
              <a:rPr lang="fr-FR" dirty="0">
                <a:ea typeface="Calibri" panose="020F0502020204030204" pitchFamily="34" charset="0"/>
                <a:cs typeface="Calibri" panose="020F0502020204030204" pitchFamily="34" charset="0"/>
              </a:rPr>
              <a:t>Les grandes et les moyennes entreprises :</a:t>
            </a:r>
          </a:p>
          <a:p>
            <a:pPr lvl="1" algn="just">
              <a:lnSpc>
                <a:spcPct val="107000"/>
              </a:lnSpc>
            </a:pPr>
            <a:r>
              <a:rPr lang="fr-FR" dirty="0">
                <a:ea typeface="Calibri" panose="020F0502020204030204" pitchFamily="34" charset="0"/>
                <a:cs typeface="Calibri" panose="020F0502020204030204" pitchFamily="34" charset="0"/>
              </a:rPr>
              <a:t>environ 3500;</a:t>
            </a:r>
          </a:p>
          <a:p>
            <a:pPr lvl="1" algn="just">
              <a:lnSpc>
                <a:spcPct val="107000"/>
              </a:lnSpc>
            </a:pPr>
            <a:r>
              <a:rPr lang="fr-FR" dirty="0">
                <a:ea typeface="Calibri" panose="020F0502020204030204" pitchFamily="34" charset="0"/>
                <a:cs typeface="Calibri" panose="020F0502020204030204" pitchFamily="34" charset="0"/>
              </a:rPr>
              <a:t>constituent le noyau dur ;</a:t>
            </a:r>
          </a:p>
          <a:p>
            <a:pPr lvl="1" algn="just">
              <a:lnSpc>
                <a:spcPct val="107000"/>
              </a:lnSpc>
            </a:pPr>
            <a:r>
              <a:rPr lang="fr-FR" dirty="0">
                <a:ea typeface="Calibri" panose="020F0502020204030204" pitchFamily="34" charset="0"/>
                <a:cs typeface="Calibri" panose="020F0502020204030204" pitchFamily="34" charset="0"/>
              </a:rPr>
              <a:t>Environ 97% du chiffre d’affaires des entreprises formelles;</a:t>
            </a:r>
          </a:p>
          <a:p>
            <a:pPr lvl="1" algn="just">
              <a:lnSpc>
                <a:spcPct val="107000"/>
              </a:lnSpc>
            </a:pPr>
            <a:r>
              <a:rPr lang="fr-FR" dirty="0">
                <a:ea typeface="Calibri" panose="020F0502020204030204" pitchFamily="34" charset="0"/>
                <a:cs typeface="Calibri" panose="020F0502020204030204" pitchFamily="34" charset="0"/>
              </a:rPr>
              <a:t>Correspondent au mode de production 2 dans ERETES;</a:t>
            </a:r>
          </a:p>
          <a:p>
            <a:pPr lvl="1" algn="just">
              <a:lnSpc>
                <a:spcPct val="107000"/>
              </a:lnSpc>
            </a:pPr>
            <a:r>
              <a:rPr lang="fr-FR" dirty="0">
                <a:ea typeface="Calibri" panose="020F0502020204030204" pitchFamily="34" charset="0"/>
                <a:cs typeface="Calibri" panose="020F0502020204030204" pitchFamily="34" charset="0"/>
              </a:rPr>
              <a:t>Sont traitées et intégrées chaque année.</a:t>
            </a:r>
          </a:p>
          <a:p>
            <a:pPr lvl="1"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5</a:t>
            </a:fld>
            <a:endParaRPr lang="fr-BE" dirty="0"/>
          </a:p>
        </p:txBody>
      </p:sp>
    </p:spTree>
    <p:extLst>
      <p:ext uri="{BB962C8B-B14F-4D97-AF65-F5344CB8AC3E}">
        <p14:creationId xmlns:p14="http://schemas.microsoft.com/office/powerpoint/2010/main" val="3685558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1. Contexte</a:t>
            </a:r>
          </a:p>
        </p:txBody>
      </p:sp>
      <p:sp>
        <p:nvSpPr>
          <p:cNvPr id="3" name="Espace réservé du contenu 2"/>
          <p:cNvSpPr>
            <a:spLocks noGrp="1"/>
          </p:cNvSpPr>
          <p:nvPr>
            <p:ph sz="quarter" idx="1"/>
          </p:nvPr>
        </p:nvSpPr>
        <p:spPr/>
        <p:txBody>
          <a:bodyPr>
            <a:normAutofit/>
          </a:bodyPr>
          <a:lstStyle/>
          <a:p>
            <a:pPr algn="just">
              <a:lnSpc>
                <a:spcPct val="107000"/>
              </a:lnSpc>
            </a:pPr>
            <a:r>
              <a:rPr lang="fr-FR" dirty="0">
                <a:ea typeface="Calibri" panose="020F0502020204030204" pitchFamily="34" charset="0"/>
                <a:cs typeface="Calibri" panose="020F0502020204030204" pitchFamily="34" charset="0"/>
              </a:rPr>
              <a:t>Les petites entreprises :</a:t>
            </a:r>
          </a:p>
          <a:p>
            <a:pPr lvl="1" algn="just">
              <a:lnSpc>
                <a:spcPct val="107000"/>
              </a:lnSpc>
            </a:pPr>
            <a:r>
              <a:rPr lang="fr-FR" dirty="0">
                <a:ea typeface="Calibri" panose="020F0502020204030204" pitchFamily="34" charset="0"/>
                <a:cs typeface="Calibri" panose="020F0502020204030204" pitchFamily="34" charset="0"/>
              </a:rPr>
              <a:t>environ 4500;</a:t>
            </a:r>
          </a:p>
          <a:p>
            <a:pPr lvl="1" algn="just">
              <a:lnSpc>
                <a:spcPct val="107000"/>
              </a:lnSpc>
            </a:pPr>
            <a:r>
              <a:rPr lang="fr-FR" dirty="0">
                <a:ea typeface="Calibri" panose="020F0502020204030204" pitchFamily="34" charset="0"/>
                <a:cs typeface="Calibri" panose="020F0502020204030204" pitchFamily="34" charset="0"/>
              </a:rPr>
              <a:t>Représente 3% du chiffre d’affaires des entreprises formelles;</a:t>
            </a:r>
          </a:p>
          <a:p>
            <a:pPr lvl="1" algn="just">
              <a:lnSpc>
                <a:spcPct val="107000"/>
              </a:lnSpc>
            </a:pPr>
            <a:r>
              <a:rPr lang="fr-FR" dirty="0">
                <a:ea typeface="Calibri" panose="020F0502020204030204" pitchFamily="34" charset="0"/>
                <a:cs typeface="Calibri" panose="020F0502020204030204" pitchFamily="34" charset="0"/>
              </a:rPr>
              <a:t>Correspondent au mode de production 3 dans ERETES;</a:t>
            </a:r>
          </a:p>
          <a:p>
            <a:pPr lvl="1" algn="just">
              <a:lnSpc>
                <a:spcPct val="107000"/>
              </a:lnSpc>
            </a:pPr>
            <a:r>
              <a:rPr lang="fr-FR" dirty="0">
                <a:ea typeface="Calibri" panose="020F0502020204030204" pitchFamily="34" charset="0"/>
                <a:cs typeface="Calibri" panose="020F0502020204030204" pitchFamily="34" charset="0"/>
              </a:rPr>
              <a:t>Sont traitées tous les trois ans et estimées les années intermédiaires. </a:t>
            </a:r>
          </a:p>
          <a:p>
            <a:pPr marL="274320" lvl="1" indent="0" algn="just">
              <a:lnSpc>
                <a:spcPct val="107000"/>
              </a:lnSpc>
              <a:buNone/>
            </a:pPr>
            <a:endParaRPr lang="fr-FR" dirty="0">
              <a:ea typeface="Calibri" panose="020F0502020204030204" pitchFamily="34" charset="0"/>
              <a:cs typeface="Calibri" panose="020F0502020204030204" pitchFamily="34" charset="0"/>
            </a:endParaRPr>
          </a:p>
          <a:p>
            <a:pPr algn="just">
              <a:lnSpc>
                <a:spcPct val="107000"/>
              </a:lnSpc>
            </a:pPr>
            <a:r>
              <a:rPr lang="fr-FR" dirty="0">
                <a:ea typeface="Calibri" panose="020F0502020204030204" pitchFamily="34" charset="0"/>
                <a:cs typeface="Calibri" panose="020F0502020204030204" pitchFamily="34" charset="0"/>
              </a:rPr>
              <a:t>Les données DSF sont modélisées selon la démarche MERISE et implémentée sur Access (version initiale en 2002. </a:t>
            </a:r>
          </a:p>
          <a:p>
            <a:pPr lvl="1" algn="just">
              <a:lnSpc>
                <a:spcPct val="107000"/>
              </a:lnSpc>
              <a:spcAft>
                <a:spcPts val="800"/>
              </a:spcAft>
            </a:pPr>
            <a:endParaRPr lang="fr-FR" dirty="0">
              <a:ea typeface="Calibri" panose="020F0502020204030204" pitchFamily="34" charset="0"/>
              <a:cs typeface="Calibri" panose="020F0502020204030204" pitchFamily="34" charset="0"/>
            </a:endParaRPr>
          </a:p>
          <a:p>
            <a:pPr lvl="1" algn="just">
              <a:lnSpc>
                <a:spcPct val="107000"/>
              </a:lnSpc>
              <a:spcAft>
                <a:spcPts val="800"/>
              </a:spcAft>
            </a:pPr>
            <a:endParaRPr lang="fr-FR"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6</a:t>
            </a:fld>
            <a:endParaRPr lang="fr-BE" dirty="0"/>
          </a:p>
        </p:txBody>
      </p:sp>
    </p:spTree>
    <p:extLst>
      <p:ext uri="{BB962C8B-B14F-4D97-AF65-F5344CB8AC3E}">
        <p14:creationId xmlns:p14="http://schemas.microsoft.com/office/powerpoint/2010/main" val="3192483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Traitement des données  dans Access</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dirty="0"/>
          </a:p>
        </p:txBody>
      </p:sp>
      <p:sp>
        <p:nvSpPr>
          <p:cNvPr id="4" name="Espace réservé du contenu 3"/>
          <p:cNvSpPr>
            <a:spLocks noGrp="1"/>
          </p:cNvSpPr>
          <p:nvPr>
            <p:ph sz="quarter" idx="1"/>
          </p:nvPr>
        </p:nvSpPr>
        <p:spPr/>
        <p:txBody>
          <a:bodyPr/>
          <a:lstStyle/>
          <a:p>
            <a:r>
              <a:rPr lang="fr-FR" dirty="0" smtClean="0"/>
              <a:t>Le traitement des données dans la base Accès se fait en 3 étapes:</a:t>
            </a:r>
          </a:p>
          <a:p>
            <a:pPr lvl="1">
              <a:buFont typeface="Wingdings" panose="05000000000000000000" pitchFamily="2" charset="2"/>
              <a:buChar char="Ø"/>
            </a:pPr>
            <a:r>
              <a:rPr lang="fr-FR" dirty="0" smtClean="0"/>
              <a:t> Identifier </a:t>
            </a:r>
            <a:r>
              <a:rPr lang="fr-FR" dirty="0"/>
              <a:t>et </a:t>
            </a:r>
            <a:r>
              <a:rPr lang="fr-FR" dirty="0" smtClean="0"/>
              <a:t>classer les </a:t>
            </a:r>
            <a:r>
              <a:rPr lang="fr-FR" dirty="0"/>
              <a:t>entreprises dans les branches </a:t>
            </a:r>
            <a:r>
              <a:rPr lang="fr-FR" dirty="0" smtClean="0"/>
              <a:t>d’activités</a:t>
            </a:r>
          </a:p>
          <a:p>
            <a:pPr marL="274320" lvl="1" indent="0">
              <a:buNone/>
            </a:pPr>
            <a:endParaRPr lang="fr-FR" dirty="0" smtClean="0"/>
          </a:p>
          <a:p>
            <a:pPr lvl="1">
              <a:buFont typeface="Wingdings" panose="05000000000000000000" pitchFamily="2" charset="2"/>
              <a:buChar char="Ø"/>
            </a:pPr>
            <a:r>
              <a:rPr lang="fr-FR" dirty="0" smtClean="0"/>
              <a:t>Corriger </a:t>
            </a:r>
            <a:r>
              <a:rPr lang="fr-FR" dirty="0"/>
              <a:t>les erreurs de </a:t>
            </a:r>
            <a:r>
              <a:rPr lang="fr-FR" dirty="0" smtClean="0"/>
              <a:t>saisie</a:t>
            </a:r>
          </a:p>
          <a:p>
            <a:pPr marL="274320" lvl="1" indent="0">
              <a:buNone/>
            </a:pPr>
            <a:endParaRPr lang="fr-FR" dirty="0"/>
          </a:p>
          <a:p>
            <a:pPr lvl="1">
              <a:buFont typeface="Wingdings" panose="05000000000000000000" pitchFamily="2" charset="2"/>
              <a:buChar char="Ø"/>
            </a:pPr>
            <a:r>
              <a:rPr lang="fr-FR" dirty="0" smtClean="0"/>
              <a:t>Equilibrer les tableaux synthétiques qui sont déséquilibrés et les mettre en cohérence(Compte de résultat, Bilan, actif immobilisé, TAFIRE etc.)</a:t>
            </a:r>
            <a:endParaRPr lang="fr-FR" dirty="0"/>
          </a:p>
        </p:txBody>
      </p:sp>
    </p:spTree>
    <p:extLst>
      <p:ext uri="{BB962C8B-B14F-4D97-AF65-F5344CB8AC3E}">
        <p14:creationId xmlns:p14="http://schemas.microsoft.com/office/powerpoint/2010/main" val="2413849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990600"/>
          </a:xfrm>
        </p:spPr>
        <p:txBody>
          <a:bodyPr>
            <a:normAutofit/>
          </a:bodyPr>
          <a:lstStyle/>
          <a:p>
            <a:r>
              <a:rPr lang="fr-FR" sz="2400" dirty="0" smtClean="0">
                <a:ea typeface="Calibri" panose="020F0502020204030204" pitchFamily="34" charset="0"/>
                <a:cs typeface="Calibri" panose="020F0502020204030204" pitchFamily="34" charset="0"/>
              </a:rPr>
              <a:t>2.1 Identification </a:t>
            </a:r>
            <a:r>
              <a:rPr lang="fr-FR" sz="2400" dirty="0">
                <a:ea typeface="Calibri" panose="020F0502020204030204" pitchFamily="34" charset="0"/>
                <a:cs typeface="Calibri" panose="020F0502020204030204" pitchFamily="34" charset="0"/>
              </a:rPr>
              <a:t>et classements des entreprises dans les branches d’activités</a:t>
            </a:r>
            <a:r>
              <a:rPr lang="fr-FR" sz="2400" dirty="0" smtClean="0">
                <a:ea typeface="Calibri" panose="020F0502020204030204" pitchFamily="34" charset="0"/>
                <a:cs typeface="Calibri" panose="020F0502020204030204" pitchFamily="34" charset="0"/>
              </a:rPr>
              <a:t>:</a:t>
            </a:r>
            <a:endParaRPr lang="fr-FR" sz="2400" dirty="0"/>
          </a:p>
        </p:txBody>
      </p:sp>
      <p:sp>
        <p:nvSpPr>
          <p:cNvPr id="3" name="Espace réservé du contenu 2"/>
          <p:cNvSpPr>
            <a:spLocks noGrp="1"/>
          </p:cNvSpPr>
          <p:nvPr>
            <p:ph sz="quarter" idx="1"/>
          </p:nvPr>
        </p:nvSpPr>
        <p:spPr/>
        <p:txBody>
          <a:bodyPr>
            <a:normAutofit/>
          </a:bodyPr>
          <a:lstStyle/>
          <a:p>
            <a:pPr lvl="1" algn="just">
              <a:lnSpc>
                <a:spcPct val="107000"/>
              </a:lnSpc>
              <a:spcAft>
                <a:spcPts val="800"/>
              </a:spcAft>
            </a:pPr>
            <a:r>
              <a:rPr lang="fr-FR" dirty="0" smtClean="0">
                <a:ea typeface="Calibri" panose="020F0502020204030204" pitchFamily="34" charset="0"/>
                <a:cs typeface="Calibri" panose="020F0502020204030204" pitchFamily="34" charset="0"/>
              </a:rPr>
              <a:t>Utilisation </a:t>
            </a:r>
            <a:r>
              <a:rPr lang="fr-FR" dirty="0">
                <a:ea typeface="Calibri" panose="020F0502020204030204" pitchFamily="34" charset="0"/>
                <a:cs typeface="Calibri" panose="020F0502020204030204" pitchFamily="34" charset="0"/>
              </a:rPr>
              <a:t>de la table détail de </a:t>
            </a:r>
            <a:r>
              <a:rPr lang="fr-FR" dirty="0" smtClean="0">
                <a:ea typeface="Calibri" panose="020F0502020204030204" pitchFamily="34" charset="0"/>
                <a:cs typeface="Calibri" panose="020F0502020204030204" pitchFamily="34" charset="0"/>
              </a:rPr>
              <a:t>l’activité, compte de résultat dans un sous formulaire « activité de l’entreprise »</a:t>
            </a:r>
            <a:endParaRPr lang="fr-FR" dirty="0">
              <a:ea typeface="Calibri" panose="020F0502020204030204" pitchFamily="34" charset="0"/>
              <a:cs typeface="Calibri" panose="020F0502020204030204" pitchFamily="34" charset="0"/>
            </a:endParaRPr>
          </a:p>
          <a:p>
            <a:pPr lvl="2" algn="just">
              <a:lnSpc>
                <a:spcPct val="107000"/>
              </a:lnSpc>
              <a:spcAft>
                <a:spcPts val="800"/>
              </a:spcAft>
            </a:pPr>
            <a:r>
              <a:rPr lang="fr-FR" dirty="0">
                <a:ea typeface="Calibri" panose="020F0502020204030204" pitchFamily="34" charset="0"/>
                <a:cs typeface="Calibri" panose="020F0502020204030204" pitchFamily="34" charset="0"/>
              </a:rPr>
              <a:t>Permet d’identifier l’activité principale </a:t>
            </a:r>
          </a:p>
          <a:p>
            <a:pPr lvl="2" algn="just">
              <a:lnSpc>
                <a:spcPct val="107000"/>
              </a:lnSpc>
              <a:spcAft>
                <a:spcPts val="800"/>
              </a:spcAft>
            </a:pPr>
            <a:r>
              <a:rPr lang="fr-FR" dirty="0">
                <a:ea typeface="Calibri" panose="020F0502020204030204" pitchFamily="34" charset="0"/>
                <a:cs typeface="Calibri" panose="020F0502020204030204" pitchFamily="34" charset="0"/>
              </a:rPr>
              <a:t>Mais aussi les activités secondaires</a:t>
            </a:r>
          </a:p>
          <a:p>
            <a:pPr lvl="2" algn="just">
              <a:lnSpc>
                <a:spcPct val="107000"/>
              </a:lnSpc>
              <a:spcAft>
                <a:spcPts val="800"/>
              </a:spcAft>
            </a:pPr>
            <a:r>
              <a:rPr lang="fr-FR" dirty="0">
                <a:ea typeface="Calibri" panose="020F0502020204030204" pitchFamily="34" charset="0"/>
                <a:cs typeface="Calibri" panose="020F0502020204030204" pitchFamily="34" charset="0"/>
              </a:rPr>
              <a:t>Une combinaison avec le compte de résultat (</a:t>
            </a:r>
            <a:r>
              <a:rPr lang="fr-FR" dirty="0" err="1">
                <a:ea typeface="Calibri" panose="020F0502020204030204" pitchFamily="34" charset="0"/>
                <a:cs typeface="Calibri" panose="020F0502020204030204" pitchFamily="34" charset="0"/>
              </a:rPr>
              <a:t>MgCommerce</a:t>
            </a:r>
            <a:r>
              <a:rPr lang="fr-FR" dirty="0">
                <a:ea typeface="Calibri" panose="020F0502020204030204" pitchFamily="34" charset="0"/>
                <a:cs typeface="Calibri" panose="020F0502020204030204" pitchFamily="34" charset="0"/>
              </a:rPr>
              <a:t>, Produits transformés, Travaux et service rendus) est nécessaire pour le classement mais aussi une bonne estimation des clés d’éclatements;</a:t>
            </a:r>
          </a:p>
          <a:p>
            <a:pPr lvl="2" algn="just">
              <a:lnSpc>
                <a:spcPct val="107000"/>
              </a:lnSpc>
              <a:spcAft>
                <a:spcPts val="800"/>
              </a:spcAft>
            </a:pPr>
            <a:r>
              <a:rPr lang="fr-FR" dirty="0">
                <a:ea typeface="Calibri" panose="020F0502020204030204" pitchFamily="34" charset="0"/>
                <a:cs typeface="Calibri" panose="020F0502020204030204" pitchFamily="34" charset="0"/>
              </a:rPr>
              <a:t>Un mauvais classement conduit à des estimations biaisées de taux de croissance dans les branches;</a:t>
            </a: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8</a:t>
            </a:fld>
            <a:endParaRPr lang="fr-BE" dirty="0"/>
          </a:p>
        </p:txBody>
      </p:sp>
    </p:spTree>
    <p:extLst>
      <p:ext uri="{BB962C8B-B14F-4D97-AF65-F5344CB8AC3E}">
        <p14:creationId xmlns:p14="http://schemas.microsoft.com/office/powerpoint/2010/main" val="647658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2.1 </a:t>
            </a:r>
            <a:r>
              <a:rPr lang="fr-FR" b="1" dirty="0">
                <a:ea typeface="Calibri" panose="020F0502020204030204" pitchFamily="34" charset="0"/>
                <a:cs typeface="Calibri" panose="020F0502020204030204" pitchFamily="34" charset="0"/>
              </a:rPr>
              <a:t>Identification et classements des entreprises dans les branches d’activités</a:t>
            </a:r>
            <a:endParaRPr lang="fr-FR"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dirty="0"/>
          </a:p>
        </p:txBody>
      </p:sp>
      <p:pic>
        <p:nvPicPr>
          <p:cNvPr id="5" name="Espace réservé du contenu 4"/>
          <p:cNvPicPr>
            <a:picLocks noGrp="1" noChangeAspect="1"/>
          </p:cNvPicPr>
          <p:nvPr>
            <p:ph sz="quarter" idx="1"/>
          </p:nvPr>
        </p:nvPicPr>
        <p:blipFill rotWithShape="1">
          <a:blip r:embed="rId2"/>
          <a:srcRect r="22906"/>
          <a:stretch/>
        </p:blipFill>
        <p:spPr>
          <a:xfrm>
            <a:off x="775429" y="1358565"/>
            <a:ext cx="8363272" cy="4629150"/>
          </a:xfrm>
          <a:prstGeom prst="rect">
            <a:avLst/>
          </a:prstGeom>
        </p:spPr>
      </p:pic>
      <p:sp>
        <p:nvSpPr>
          <p:cNvPr id="7" name="Légende encadrée 3 6"/>
          <p:cNvSpPr/>
          <p:nvPr/>
        </p:nvSpPr>
        <p:spPr>
          <a:xfrm rot="16200000">
            <a:off x="34952" y="3755780"/>
            <a:ext cx="865184" cy="864096"/>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fr-FR" sz="1200" dirty="0" smtClean="0">
                <a:solidFill>
                  <a:schemeClr val="tx1"/>
                </a:solidFill>
              </a:rPr>
              <a:t>Détails des productions</a:t>
            </a:r>
            <a:endParaRPr lang="fr-FR" sz="1200" dirty="0">
              <a:solidFill>
                <a:schemeClr val="tx1"/>
              </a:solidFill>
            </a:endParaRPr>
          </a:p>
        </p:txBody>
      </p:sp>
      <p:sp>
        <p:nvSpPr>
          <p:cNvPr id="9" name="Légende encadrée 3 8"/>
          <p:cNvSpPr/>
          <p:nvPr/>
        </p:nvSpPr>
        <p:spPr>
          <a:xfrm rot="16200000">
            <a:off x="-362655" y="1954944"/>
            <a:ext cx="1516383" cy="864096"/>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r"/>
            <a:r>
              <a:rPr lang="fr-FR" sz="1200" dirty="0">
                <a:solidFill>
                  <a:schemeClr val="tx1"/>
                </a:solidFill>
              </a:rPr>
              <a:t>Codification des produits et détermination de l’activité principale </a:t>
            </a:r>
            <a:r>
              <a:rPr lang="fr-FR" sz="1200" dirty="0"/>
              <a:t>des </a:t>
            </a:r>
          </a:p>
        </p:txBody>
      </p:sp>
      <p:sp>
        <p:nvSpPr>
          <p:cNvPr id="10" name="Légende encadrée 3 9"/>
          <p:cNvSpPr/>
          <p:nvPr/>
        </p:nvSpPr>
        <p:spPr>
          <a:xfrm rot="5400000">
            <a:off x="7451776" y="1773360"/>
            <a:ext cx="865184" cy="864096"/>
          </a:xfrm>
          <a:prstGeom prst="borderCallout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1200" dirty="0">
                <a:solidFill>
                  <a:schemeClr val="tx1"/>
                </a:solidFill>
              </a:rPr>
              <a:t>Codification des produits en N-1</a:t>
            </a:r>
            <a:r>
              <a:rPr lang="fr-FR" sz="1200" dirty="0"/>
              <a:t>des </a:t>
            </a:r>
          </a:p>
        </p:txBody>
      </p:sp>
    </p:spTree>
    <p:extLst>
      <p:ext uri="{BB962C8B-B14F-4D97-AF65-F5344CB8AC3E}">
        <p14:creationId xmlns:p14="http://schemas.microsoft.com/office/powerpoint/2010/main" val="4110119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12087</TotalTime>
  <Words>1544</Words>
  <Application>Microsoft Office PowerPoint</Application>
  <PresentationFormat>Affichage à l'écran (4:3)</PresentationFormat>
  <Paragraphs>225</Paragraphs>
  <Slides>27</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Bookman Old Style</vt:lpstr>
      <vt:lpstr>Calibri</vt:lpstr>
      <vt:lpstr>Gill Sans MT</vt:lpstr>
      <vt:lpstr>Wingdings</vt:lpstr>
      <vt:lpstr>Wingdings 3</vt:lpstr>
      <vt:lpstr>Origine</vt:lpstr>
      <vt:lpstr>Intégration de la source DSF</vt:lpstr>
      <vt:lpstr>Plan de la présentation</vt:lpstr>
      <vt:lpstr>1. Contexte</vt:lpstr>
      <vt:lpstr>1. Contexte</vt:lpstr>
      <vt:lpstr>1. Contexte</vt:lpstr>
      <vt:lpstr>1. Contexte</vt:lpstr>
      <vt:lpstr>2. Traitement des données  dans Access</vt:lpstr>
      <vt:lpstr>2.1 Identification et classements des entreprises dans les branches d’activités:</vt:lpstr>
      <vt:lpstr>2.1 Identification et classements des entreprises dans les branches d’activités</vt:lpstr>
      <vt:lpstr>2.2 Contrôle des erreurs de saisie et équilibre des tableaux synthétiques qui sont déséquilibrés</vt:lpstr>
      <vt:lpstr>2.2.1 Formulaire de contrôle du tableaux du compte de résultat</vt:lpstr>
      <vt:lpstr>2.2.2 Formulaire de contrôle du bilan</vt:lpstr>
      <vt:lpstr>2.2.2 Formulaire d’équilibrage de l’actif immobilisé et de calcul de la FBCF</vt:lpstr>
      <vt:lpstr>Présentation PowerPoint</vt:lpstr>
      <vt:lpstr>3. Passage à la comptabilité nationale</vt:lpstr>
      <vt:lpstr>3. Passage à la comptabilité nationale</vt:lpstr>
      <vt:lpstr>3. Passage à la comptabilité nationale</vt:lpstr>
      <vt:lpstr>3. Passage à la comptabilité nationale</vt:lpstr>
      <vt:lpstr>3. Passage à la comptabilité nationale</vt:lpstr>
      <vt:lpstr>3. Passage à la comptabilité nationale</vt:lpstr>
      <vt:lpstr>4. Aspects particuliers</vt:lpstr>
      <vt:lpstr>4. Aspects particuliers</vt:lpstr>
      <vt:lpstr>4. Aspects particuliers</vt:lpstr>
      <vt:lpstr>4. Aspects particuliers</vt:lpstr>
      <vt:lpstr>4. Aspects particuliers</vt:lpstr>
      <vt:lpstr>4. Conclusion</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DIEUDONNE</dc:creator>
  <cp:lastModifiedBy>ZOURE</cp:lastModifiedBy>
  <cp:revision>407</cp:revision>
  <cp:lastPrinted>2014-03-26T11:02:24Z</cp:lastPrinted>
  <dcterms:created xsi:type="dcterms:W3CDTF">2013-05-22T14:51:01Z</dcterms:created>
  <dcterms:modified xsi:type="dcterms:W3CDTF">2019-07-01T21:01:36Z</dcterms:modified>
</cp:coreProperties>
</file>