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17"/>
  </p:notesMasterIdLst>
  <p:handoutMasterIdLst>
    <p:handoutMasterId r:id="rId18"/>
  </p:handoutMasterIdLst>
  <p:sldIdLst>
    <p:sldId id="256" r:id="rId2"/>
    <p:sldId id="270" r:id="rId3"/>
    <p:sldId id="287" r:id="rId4"/>
    <p:sldId id="257" r:id="rId5"/>
    <p:sldId id="374" r:id="rId6"/>
    <p:sldId id="375" r:id="rId7"/>
    <p:sldId id="376" r:id="rId8"/>
    <p:sldId id="348" r:id="rId9"/>
    <p:sldId id="377" r:id="rId10"/>
    <p:sldId id="378" r:id="rId11"/>
    <p:sldId id="379" r:id="rId12"/>
    <p:sldId id="381" r:id="rId13"/>
    <p:sldId id="380" r:id="rId14"/>
    <p:sldId id="364" r:id="rId15"/>
    <p:sldId id="267" r:id="rId16"/>
  </p:sldIdLst>
  <p:sldSz cx="9144000" cy="6858000" type="screen4x3"/>
  <p:notesSz cx="6797675" cy="9928225"/>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27">
          <p15:clr>
            <a:srgbClr val="A4A3A4"/>
          </p15:clr>
        </p15:guide>
        <p15:guide id="2" pos="214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user" initials="u" lastIdx="0" clrIdx="0">
    <p:extLst>
      <p:ext uri="{19B8F6BF-5375-455C-9EA6-DF929625EA0E}">
        <p15:presenceInfo xmlns:p15="http://schemas.microsoft.com/office/powerpoint/2012/main" userId="user"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75DCB02-9BB8-47FD-8907-85C794F793BA}" styleName="Style à thème 1 - Accentuation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2A488322-F2BA-4B5B-9748-0D474271808F}" styleName="Style moyen 3 - Accentuation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C083E6E3-FA7D-4D7B-A595-EF9225AFEA82}" styleName="Style léger 1 - Accentuation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9D7B26C5-4107-4FEC-AEDC-1716B250A1EF}" styleName="Style clair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7DF18680-E054-41AD-8BC1-D1AEF772440D}" styleName="Style moyen 2 - Accentuation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F5AB1C69-6EDB-4FF4-983F-18BD219EF322}" styleName="Style moyen 2 - Accentuation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163" autoAdjust="0"/>
    <p:restoredTop sz="94660"/>
  </p:normalViewPr>
  <p:slideViewPr>
    <p:cSldViewPr>
      <p:cViewPr varScale="1">
        <p:scale>
          <a:sx n="111" d="100"/>
          <a:sy n="111" d="100"/>
        </p:scale>
        <p:origin x="1812" y="114"/>
      </p:cViewPr>
      <p:guideLst>
        <p:guide orient="horz" pos="2160"/>
        <p:guide pos="2880"/>
      </p:guideLst>
    </p:cSldViewPr>
  </p:slideViewPr>
  <p:notesTextViewPr>
    <p:cViewPr>
      <p:scale>
        <a:sx n="100" d="100"/>
        <a:sy n="100" d="100"/>
      </p:scale>
      <p:origin x="0" y="0"/>
    </p:cViewPr>
  </p:notesTextViewPr>
  <p:notesViewPr>
    <p:cSldViewPr>
      <p:cViewPr varScale="1">
        <p:scale>
          <a:sx n="83" d="100"/>
          <a:sy n="83" d="100"/>
        </p:scale>
        <p:origin x="3948" y="84"/>
      </p:cViewPr>
      <p:guideLst>
        <p:guide orient="horz" pos="3127"/>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46400" cy="496412"/>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sz="quarter" idx="1"/>
          </p:nvPr>
        </p:nvSpPr>
        <p:spPr>
          <a:xfrm>
            <a:off x="3849688" y="0"/>
            <a:ext cx="2946400" cy="496412"/>
          </a:xfrm>
          <a:prstGeom prst="rect">
            <a:avLst/>
          </a:prstGeom>
        </p:spPr>
        <p:txBody>
          <a:bodyPr vert="horz" lIns="91440" tIns="45720" rIns="91440" bIns="45720" rtlCol="0"/>
          <a:lstStyle>
            <a:lvl1pPr algn="r">
              <a:defRPr sz="1200"/>
            </a:lvl1pPr>
          </a:lstStyle>
          <a:p>
            <a:fld id="{C110EA52-AFCB-4178-B524-D5D9F591D22F}" type="datetimeFigureOut">
              <a:rPr lang="fr-FR" smtClean="0"/>
              <a:pPr/>
              <a:t>01/07/2019</a:t>
            </a:fld>
            <a:endParaRPr lang="fr-FR"/>
          </a:p>
        </p:txBody>
      </p:sp>
      <p:sp>
        <p:nvSpPr>
          <p:cNvPr id="4" name="Espace réservé du pied de page 3"/>
          <p:cNvSpPr>
            <a:spLocks noGrp="1"/>
          </p:cNvSpPr>
          <p:nvPr>
            <p:ph type="ftr" sz="quarter" idx="2"/>
          </p:nvPr>
        </p:nvSpPr>
        <p:spPr>
          <a:xfrm>
            <a:off x="0" y="9430218"/>
            <a:ext cx="2946400" cy="496412"/>
          </a:xfrm>
          <a:prstGeom prst="rect">
            <a:avLst/>
          </a:prstGeom>
        </p:spPr>
        <p:txBody>
          <a:bodyPr vert="horz" lIns="91440" tIns="45720" rIns="91440" bIns="45720" rtlCol="0" anchor="b"/>
          <a:lstStyle>
            <a:lvl1pPr algn="l">
              <a:defRPr sz="1200"/>
            </a:lvl1pPr>
          </a:lstStyle>
          <a:p>
            <a:endParaRPr lang="fr-FR"/>
          </a:p>
        </p:txBody>
      </p:sp>
      <p:sp>
        <p:nvSpPr>
          <p:cNvPr id="5" name="Espace réservé du numéro de diapositive 4"/>
          <p:cNvSpPr>
            <a:spLocks noGrp="1"/>
          </p:cNvSpPr>
          <p:nvPr>
            <p:ph type="sldNum" sz="quarter" idx="3"/>
          </p:nvPr>
        </p:nvSpPr>
        <p:spPr>
          <a:xfrm>
            <a:off x="3849688" y="9430218"/>
            <a:ext cx="2946400" cy="496412"/>
          </a:xfrm>
          <a:prstGeom prst="rect">
            <a:avLst/>
          </a:prstGeom>
        </p:spPr>
        <p:txBody>
          <a:bodyPr vert="horz" lIns="91440" tIns="45720" rIns="91440" bIns="45720" rtlCol="0" anchor="b"/>
          <a:lstStyle>
            <a:lvl1pPr algn="r">
              <a:defRPr sz="1200"/>
            </a:lvl1pPr>
          </a:lstStyle>
          <a:p>
            <a:fld id="{64D7D970-3B7F-4169-8A39-6221694E8528}" type="slidenum">
              <a:rPr lang="fr-FR" smtClean="0"/>
              <a:pPr/>
              <a:t>‹N°›</a:t>
            </a:fld>
            <a:endParaRPr lang="fr-FR"/>
          </a:p>
        </p:txBody>
      </p:sp>
    </p:spTree>
    <p:extLst>
      <p:ext uri="{BB962C8B-B14F-4D97-AF65-F5344CB8AC3E}">
        <p14:creationId xmlns:p14="http://schemas.microsoft.com/office/powerpoint/2010/main" val="257618671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46400" cy="496412"/>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49688" y="0"/>
            <a:ext cx="2946400" cy="496412"/>
          </a:xfrm>
          <a:prstGeom prst="rect">
            <a:avLst/>
          </a:prstGeom>
        </p:spPr>
        <p:txBody>
          <a:bodyPr vert="horz" lIns="91440" tIns="45720" rIns="91440" bIns="45720" rtlCol="0"/>
          <a:lstStyle>
            <a:lvl1pPr algn="r">
              <a:defRPr sz="1200"/>
            </a:lvl1pPr>
          </a:lstStyle>
          <a:p>
            <a:fld id="{3BA411DB-170A-4A9A-A17E-675BC889AB75}" type="datetimeFigureOut">
              <a:rPr lang="fr-FR" smtClean="0"/>
              <a:pPr/>
              <a:t>01/07/2019</a:t>
            </a:fld>
            <a:endParaRPr lang="fr-FR"/>
          </a:p>
        </p:txBody>
      </p:sp>
      <p:sp>
        <p:nvSpPr>
          <p:cNvPr id="4" name="Espace réservé de l'image des diapositives 3"/>
          <p:cNvSpPr>
            <a:spLocks noGrp="1" noRot="1" noChangeAspect="1"/>
          </p:cNvSpPr>
          <p:nvPr>
            <p:ph type="sldImg" idx="2"/>
          </p:nvPr>
        </p:nvSpPr>
        <p:spPr>
          <a:xfrm>
            <a:off x="919163" y="746125"/>
            <a:ext cx="4959350" cy="3721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79450" y="4716705"/>
            <a:ext cx="5438775" cy="4467701"/>
          </a:xfrm>
          <a:prstGeom prst="rect">
            <a:avLst/>
          </a:prstGeom>
        </p:spPr>
        <p:txBody>
          <a:bodyPr vert="horz" lIns="91440" tIns="45720" rIns="91440" bIns="45720" rtlCol="0"/>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9430218"/>
            <a:ext cx="2946400" cy="496412"/>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49688" y="9430218"/>
            <a:ext cx="2946400" cy="496412"/>
          </a:xfrm>
          <a:prstGeom prst="rect">
            <a:avLst/>
          </a:prstGeom>
        </p:spPr>
        <p:txBody>
          <a:bodyPr vert="horz" lIns="91440" tIns="45720" rIns="91440" bIns="45720" rtlCol="0" anchor="b"/>
          <a:lstStyle>
            <a:lvl1pPr algn="r">
              <a:defRPr sz="1200"/>
            </a:lvl1pPr>
          </a:lstStyle>
          <a:p>
            <a:fld id="{652A6695-3744-4B39-B17C-0A5275FEDB37}" type="slidenum">
              <a:rPr lang="fr-FR" smtClean="0"/>
              <a:pPr/>
              <a:t>‹N°›</a:t>
            </a:fld>
            <a:endParaRPr lang="fr-FR"/>
          </a:p>
        </p:txBody>
      </p:sp>
    </p:spTree>
    <p:extLst>
      <p:ext uri="{BB962C8B-B14F-4D97-AF65-F5344CB8AC3E}">
        <p14:creationId xmlns:p14="http://schemas.microsoft.com/office/powerpoint/2010/main" val="41999086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652A6695-3744-4B39-B17C-0A5275FEDB37}" type="slidenum">
              <a:rPr lang="fr-FR" smtClean="0"/>
              <a:pPr/>
              <a:t>1</a:t>
            </a:fld>
            <a:endParaRPr lang="fr-FR"/>
          </a:p>
        </p:txBody>
      </p:sp>
    </p:spTree>
    <p:extLst>
      <p:ext uri="{BB962C8B-B14F-4D97-AF65-F5344CB8AC3E}">
        <p14:creationId xmlns:p14="http://schemas.microsoft.com/office/powerpoint/2010/main" val="351692052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sp>
        <p:nvSpPr>
          <p:cNvPr id="8" name="Titre 7"/>
          <p:cNvSpPr>
            <a:spLocks noGrp="1"/>
          </p:cNvSpPr>
          <p:nvPr>
            <p:ph type="ctrTitle"/>
          </p:nvPr>
        </p:nvSpPr>
        <p:spPr>
          <a:xfrm>
            <a:off x="1219200" y="3886200"/>
            <a:ext cx="6858000" cy="990600"/>
          </a:xfrm>
        </p:spPr>
        <p:txBody>
          <a:bodyPr anchor="t" anchorCtr="0"/>
          <a:lstStyle>
            <a:lvl1pPr algn="r">
              <a:defRPr sz="3200">
                <a:solidFill>
                  <a:schemeClr val="tx1"/>
                </a:solidFill>
              </a:defRPr>
            </a:lvl1pPr>
          </a:lstStyle>
          <a:p>
            <a:r>
              <a:rPr kumimoji="0" lang="fr-FR"/>
              <a:t>Modifiez le style du titre</a:t>
            </a:r>
            <a:endParaRPr kumimoji="0" lang="en-US"/>
          </a:p>
        </p:txBody>
      </p:sp>
      <p:sp>
        <p:nvSpPr>
          <p:cNvPr id="9" name="Sous-titre 8"/>
          <p:cNvSpPr>
            <a:spLocks noGrp="1"/>
          </p:cNvSpPr>
          <p:nvPr>
            <p:ph type="subTitle" idx="1"/>
          </p:nvPr>
        </p:nvSpPr>
        <p:spPr>
          <a:xfrm>
            <a:off x="1219200" y="5124450"/>
            <a:ext cx="6858000" cy="533400"/>
          </a:xfrm>
        </p:spPr>
        <p:txBody>
          <a:bodyPr/>
          <a:lstStyle>
            <a:lvl1pPr marL="0" indent="0" algn="r">
              <a:buNone/>
              <a:defRPr sz="2000">
                <a:solidFill>
                  <a:schemeClr val="tx2"/>
                </a:solidFill>
                <a:latin typeface="+mj-lt"/>
                <a:ea typeface="+mj-ea"/>
                <a:cs typeface="+mj-cs"/>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a:t>Modifiez le style des sous-titres du masque</a:t>
            </a:r>
            <a:endParaRPr kumimoji="0" lang="en-US"/>
          </a:p>
        </p:txBody>
      </p:sp>
      <p:sp>
        <p:nvSpPr>
          <p:cNvPr id="28" name="Espace réservé de la date 27"/>
          <p:cNvSpPr>
            <a:spLocks noGrp="1"/>
          </p:cNvSpPr>
          <p:nvPr>
            <p:ph type="dt" sz="half" idx="10"/>
          </p:nvPr>
        </p:nvSpPr>
        <p:spPr>
          <a:xfrm>
            <a:off x="6400800" y="6355080"/>
            <a:ext cx="2286000" cy="365760"/>
          </a:xfrm>
        </p:spPr>
        <p:txBody>
          <a:bodyPr/>
          <a:lstStyle>
            <a:lvl1pPr>
              <a:defRPr sz="1400"/>
            </a:lvl1pPr>
          </a:lstStyle>
          <a:p>
            <a:fld id="{D500CBEA-550F-4251-B707-0A1311D36B8E}" type="datetime1">
              <a:rPr lang="fr-FR" smtClean="0"/>
              <a:pPr/>
              <a:t>01/07/2019</a:t>
            </a:fld>
            <a:endParaRPr lang="fr-BE"/>
          </a:p>
        </p:txBody>
      </p:sp>
      <p:sp>
        <p:nvSpPr>
          <p:cNvPr id="17" name="Espace réservé du pied de page 16"/>
          <p:cNvSpPr>
            <a:spLocks noGrp="1"/>
          </p:cNvSpPr>
          <p:nvPr>
            <p:ph type="ftr" sz="quarter" idx="11"/>
          </p:nvPr>
        </p:nvSpPr>
        <p:spPr>
          <a:xfrm>
            <a:off x="2898648" y="6355080"/>
            <a:ext cx="3474720" cy="365760"/>
          </a:xfrm>
        </p:spPr>
        <p:txBody>
          <a:bodyPr/>
          <a:lstStyle/>
          <a:p>
            <a:endParaRPr lang="fr-BE"/>
          </a:p>
        </p:txBody>
      </p:sp>
      <p:sp>
        <p:nvSpPr>
          <p:cNvPr id="29" name="Espace réservé du numéro de diapositive 28"/>
          <p:cNvSpPr>
            <a:spLocks noGrp="1"/>
          </p:cNvSpPr>
          <p:nvPr>
            <p:ph type="sldNum" sz="quarter" idx="12"/>
          </p:nvPr>
        </p:nvSpPr>
        <p:spPr>
          <a:xfrm>
            <a:off x="1216152" y="6355080"/>
            <a:ext cx="1219200" cy="365760"/>
          </a:xfrm>
        </p:spPr>
        <p:txBody>
          <a:bodyPr/>
          <a:lstStyle/>
          <a:p>
            <a:fld id="{CF4668DC-857F-487D-BFFA-8C0CA5037977}" type="slidenum">
              <a:rPr lang="fr-BE" smtClean="0"/>
              <a:pPr/>
              <a:t>‹N°›</a:t>
            </a:fld>
            <a:endParaRPr lang="fr-BE"/>
          </a:p>
        </p:txBody>
      </p:sp>
      <p:sp>
        <p:nvSpPr>
          <p:cNvPr id="21" name="Rectangle 20"/>
          <p:cNvSpPr/>
          <p:nvPr/>
        </p:nvSpPr>
        <p:spPr>
          <a:xfrm>
            <a:off x="904875" y="3648075"/>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3" name="Rectangle 32"/>
          <p:cNvSpPr/>
          <p:nvPr/>
        </p:nvSpPr>
        <p:spPr>
          <a:xfrm>
            <a:off x="914400" y="5048250"/>
            <a:ext cx="7315200" cy="685800"/>
          </a:xfrm>
          <a:prstGeom prst="rect">
            <a:avLst/>
          </a:prstGeom>
          <a:noFill/>
          <a:ln w="6350" cap="rnd" cmpd="sng" algn="ctr">
            <a:solidFill>
              <a:schemeClr val="accent2"/>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2" name="Rectangle 21"/>
          <p:cNvSpPr/>
          <p:nvPr/>
        </p:nvSpPr>
        <p:spPr>
          <a:xfrm>
            <a:off x="904875" y="3648075"/>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Rectangle 31"/>
          <p:cNvSpPr/>
          <p:nvPr/>
        </p:nvSpPr>
        <p:spPr>
          <a:xfrm>
            <a:off x="914400" y="5048250"/>
            <a:ext cx="228600" cy="685800"/>
          </a:xfrm>
          <a:prstGeom prst="rect">
            <a:avLst/>
          </a:prstGeom>
          <a:solidFill>
            <a:schemeClr val="accent2"/>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pic>
        <p:nvPicPr>
          <p:cNvPr id="2" name="Image 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342325" y="260649"/>
            <a:ext cx="2459350" cy="1296144"/>
          </a:xfrm>
          <a:prstGeom prst="rect">
            <a:avLst/>
          </a:prstGeom>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a:t>Modifiez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a:t>Modifiez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4" name="Espace réservé de la date 3"/>
          <p:cNvSpPr>
            <a:spLocks noGrp="1"/>
          </p:cNvSpPr>
          <p:nvPr>
            <p:ph type="dt" sz="half" idx="10"/>
          </p:nvPr>
        </p:nvSpPr>
        <p:spPr/>
        <p:txBody>
          <a:bodyPr/>
          <a:lstStyle/>
          <a:p>
            <a:fld id="{9B0B8815-1444-492A-A3D3-3D22D97ECC15}" type="datetime1">
              <a:rPr lang="fr-FR" smtClean="0"/>
              <a:pPr/>
              <a:t>01/07/2019</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kumimoji="0" lang="fr-FR"/>
              <a:t>Modifiez le style du titre</a:t>
            </a:r>
            <a:endParaRPr kumimoji="0" lang="en-US"/>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eaLnBrk="1" latinLnBrk="0" hangingPunct="1"/>
            <a:r>
              <a:rPr lang="fr-FR"/>
              <a:t>Modifiez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4" name="Espace réservé de la date 3"/>
          <p:cNvSpPr>
            <a:spLocks noGrp="1"/>
          </p:cNvSpPr>
          <p:nvPr>
            <p:ph type="dt" sz="half" idx="10"/>
          </p:nvPr>
        </p:nvSpPr>
        <p:spPr/>
        <p:txBody>
          <a:bodyPr/>
          <a:lstStyle/>
          <a:p>
            <a:fld id="{3E123C83-805E-4EFB-BCB4-7B65658949B4}" type="datetime1">
              <a:rPr lang="fr-FR" smtClean="0"/>
              <a:pPr/>
              <a:t>01/07/2019</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a:p>
        </p:txBody>
      </p:sp>
      <p:sp>
        <p:nvSpPr>
          <p:cNvPr id="7" name="Connecteur droit 6"/>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8" name="Triangle isocèle 7"/>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Connecteur droit 8"/>
          <p:cNvSpPr>
            <a:spLocks noChangeShapeType="1"/>
          </p:cNvSpPr>
          <p:nvPr/>
        </p:nvSpPr>
        <p:spPr bwMode="auto">
          <a:xfrm rot="5400000">
            <a:off x="3629607" y="3201952"/>
            <a:ext cx="585216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a:t>Modifiez le style du titre</a:t>
            </a:r>
            <a:endParaRPr kumimoji="0" lang="en-US"/>
          </a:p>
        </p:txBody>
      </p:sp>
      <p:sp>
        <p:nvSpPr>
          <p:cNvPr id="4" name="Espace réservé de la date 3"/>
          <p:cNvSpPr>
            <a:spLocks noGrp="1"/>
          </p:cNvSpPr>
          <p:nvPr>
            <p:ph type="dt" sz="half" idx="10"/>
          </p:nvPr>
        </p:nvSpPr>
        <p:spPr/>
        <p:txBody>
          <a:bodyPr/>
          <a:lstStyle/>
          <a:p>
            <a:fld id="{32E4609D-E051-4536-95AE-50E4EF3D9FA1}" type="datetime1">
              <a:rPr lang="fr-FR" smtClean="0"/>
              <a:pPr/>
              <a:t>01/07/2019</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dirty="0"/>
          </a:p>
        </p:txBody>
      </p:sp>
      <p:sp>
        <p:nvSpPr>
          <p:cNvPr id="8" name="Espace réservé du contenu 7"/>
          <p:cNvSpPr>
            <a:spLocks noGrp="1"/>
          </p:cNvSpPr>
          <p:nvPr>
            <p:ph sz="quarter" idx="1"/>
          </p:nvPr>
        </p:nvSpPr>
        <p:spPr>
          <a:xfrm>
            <a:off x="457200" y="1219200"/>
            <a:ext cx="8229600" cy="4937760"/>
          </a:xfrm>
        </p:spPr>
        <p:txBody>
          <a:bodyPr/>
          <a:lstStyle/>
          <a:p>
            <a:pPr lvl="0" eaLnBrk="1" latinLnBrk="0" hangingPunct="1"/>
            <a:r>
              <a:rPr lang="fr-FR"/>
              <a:t>Modifiez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pic>
        <p:nvPicPr>
          <p:cNvPr id="3" name="Image 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028384" y="6309320"/>
            <a:ext cx="805492" cy="424516"/>
          </a:xfrm>
          <a:prstGeom prst="rect">
            <a:avLst/>
          </a:prstGeom>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bg>
      <p:bgRef idx="1001">
        <a:schemeClr val="bg2"/>
      </p:bgRef>
    </p:bg>
    <p:spTree>
      <p:nvGrpSpPr>
        <p:cNvPr id="1" name=""/>
        <p:cNvGrpSpPr/>
        <p:nvPr/>
      </p:nvGrpSpPr>
      <p:grpSpPr>
        <a:xfrm>
          <a:off x="0" y="0"/>
          <a:ext cx="0" cy="0"/>
          <a:chOff x="0" y="0"/>
          <a:chExt cx="0" cy="0"/>
        </a:xfrm>
      </p:grpSpPr>
      <p:sp>
        <p:nvSpPr>
          <p:cNvPr id="2" name="Titre 1"/>
          <p:cNvSpPr>
            <a:spLocks noGrp="1"/>
          </p:cNvSpPr>
          <p:nvPr>
            <p:ph type="title"/>
          </p:nvPr>
        </p:nvSpPr>
        <p:spPr>
          <a:xfrm>
            <a:off x="1219200" y="2971800"/>
            <a:ext cx="6858000" cy="1066800"/>
          </a:xfrm>
        </p:spPr>
        <p:txBody>
          <a:bodyPr anchor="t" anchorCtr="0"/>
          <a:lstStyle>
            <a:lvl1pPr algn="r">
              <a:buNone/>
              <a:defRPr sz="3200" b="0" cap="none" baseline="0"/>
            </a:lvl1pPr>
          </a:lstStyle>
          <a:p>
            <a:r>
              <a:rPr kumimoji="0" lang="fr-FR"/>
              <a:t>Modifiez le style du titre</a:t>
            </a:r>
            <a:endParaRPr kumimoji="0" lang="en-US"/>
          </a:p>
        </p:txBody>
      </p:sp>
      <p:sp>
        <p:nvSpPr>
          <p:cNvPr id="3" name="Espace réservé du texte 2"/>
          <p:cNvSpPr>
            <a:spLocks noGrp="1"/>
          </p:cNvSpPr>
          <p:nvPr>
            <p:ph type="body" idx="1"/>
          </p:nvPr>
        </p:nvSpPr>
        <p:spPr>
          <a:xfrm>
            <a:off x="1295400" y="4267200"/>
            <a:ext cx="6781800" cy="1143000"/>
          </a:xfrm>
        </p:spPr>
        <p:txBody>
          <a:bodyPr anchor="t" anchorCtr="0"/>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a:t>Modifiez les styles du texte du masque</a:t>
            </a:r>
          </a:p>
        </p:txBody>
      </p:sp>
      <p:sp>
        <p:nvSpPr>
          <p:cNvPr id="4" name="Espace réservé de la date 3"/>
          <p:cNvSpPr>
            <a:spLocks noGrp="1"/>
          </p:cNvSpPr>
          <p:nvPr>
            <p:ph type="dt" sz="half" idx="10"/>
          </p:nvPr>
        </p:nvSpPr>
        <p:spPr>
          <a:xfrm>
            <a:off x="6400800" y="6355080"/>
            <a:ext cx="2286000" cy="365760"/>
          </a:xfrm>
        </p:spPr>
        <p:txBody>
          <a:bodyPr/>
          <a:lstStyle/>
          <a:p>
            <a:fld id="{75B51744-AEC2-4704-9B69-09D9000339AB}" type="datetime1">
              <a:rPr lang="fr-FR" smtClean="0"/>
              <a:pPr/>
              <a:t>01/07/2019</a:t>
            </a:fld>
            <a:endParaRPr lang="fr-BE"/>
          </a:p>
        </p:txBody>
      </p:sp>
      <p:sp>
        <p:nvSpPr>
          <p:cNvPr id="5" name="Espace réservé du pied de page 4"/>
          <p:cNvSpPr>
            <a:spLocks noGrp="1"/>
          </p:cNvSpPr>
          <p:nvPr>
            <p:ph type="ftr" sz="quarter" idx="11"/>
          </p:nvPr>
        </p:nvSpPr>
        <p:spPr>
          <a:xfrm>
            <a:off x="2898648" y="6355080"/>
            <a:ext cx="3474720" cy="365760"/>
          </a:xfrm>
        </p:spPr>
        <p:txBody>
          <a:bodyPr/>
          <a:lstStyle/>
          <a:p>
            <a:endParaRPr lang="fr-BE"/>
          </a:p>
        </p:txBody>
      </p:sp>
      <p:sp>
        <p:nvSpPr>
          <p:cNvPr id="6" name="Espace réservé du numéro de diapositive 5"/>
          <p:cNvSpPr>
            <a:spLocks noGrp="1"/>
          </p:cNvSpPr>
          <p:nvPr>
            <p:ph type="sldNum" sz="quarter" idx="12"/>
          </p:nvPr>
        </p:nvSpPr>
        <p:spPr>
          <a:xfrm>
            <a:off x="1069848" y="6355080"/>
            <a:ext cx="1520952" cy="365760"/>
          </a:xfrm>
        </p:spPr>
        <p:txBody>
          <a:bodyPr/>
          <a:lstStyle/>
          <a:p>
            <a:fld id="{CF4668DC-857F-487D-BFFA-8C0CA5037977}" type="slidenum">
              <a:rPr lang="fr-BE" smtClean="0"/>
              <a:pPr/>
              <a:t>‹N°›</a:t>
            </a:fld>
            <a:endParaRPr lang="fr-BE"/>
          </a:p>
        </p:txBody>
      </p:sp>
      <p:sp>
        <p:nvSpPr>
          <p:cNvPr id="7" name="Rectangle 6"/>
          <p:cNvSpPr/>
          <p:nvPr/>
        </p:nvSpPr>
        <p:spPr>
          <a:xfrm>
            <a:off x="914400" y="2819400"/>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914400" y="2819400"/>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a:xfrm>
            <a:off x="457200" y="228600"/>
            <a:ext cx="8229600" cy="914400"/>
          </a:xfrm>
        </p:spPr>
        <p:txBody>
          <a:bodyPr/>
          <a:lstStyle/>
          <a:p>
            <a:r>
              <a:rPr kumimoji="0" lang="fr-FR"/>
              <a:t>Modifiez le style du titre</a:t>
            </a:r>
            <a:endParaRPr kumimoji="0" lang="en-US"/>
          </a:p>
        </p:txBody>
      </p:sp>
      <p:sp>
        <p:nvSpPr>
          <p:cNvPr id="5" name="Espace réservé de la date 4"/>
          <p:cNvSpPr>
            <a:spLocks noGrp="1"/>
          </p:cNvSpPr>
          <p:nvPr>
            <p:ph type="dt" sz="half" idx="10"/>
          </p:nvPr>
        </p:nvSpPr>
        <p:spPr/>
        <p:txBody>
          <a:bodyPr/>
          <a:lstStyle/>
          <a:p>
            <a:fld id="{0434978C-8792-4063-A338-E43913D9F319}" type="datetime1">
              <a:rPr lang="fr-FR" smtClean="0"/>
              <a:pPr/>
              <a:t>01/07/2019</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pPr/>
              <a:t>‹N°›</a:t>
            </a:fld>
            <a:endParaRPr lang="fr-BE"/>
          </a:p>
        </p:txBody>
      </p:sp>
      <p:sp>
        <p:nvSpPr>
          <p:cNvPr id="9" name="Espace réservé du contenu 8"/>
          <p:cNvSpPr>
            <a:spLocks noGrp="1"/>
          </p:cNvSpPr>
          <p:nvPr>
            <p:ph sz="quarter" idx="1"/>
          </p:nvPr>
        </p:nvSpPr>
        <p:spPr>
          <a:xfrm>
            <a:off x="457200" y="1219200"/>
            <a:ext cx="4041648" cy="4937760"/>
          </a:xfrm>
        </p:spPr>
        <p:txBody>
          <a:bodyPr/>
          <a:lstStyle/>
          <a:p>
            <a:pPr lvl="0" eaLnBrk="1" latinLnBrk="0" hangingPunct="1"/>
            <a:r>
              <a:rPr lang="fr-FR"/>
              <a:t>Modifiez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11" name="Espace réservé du contenu 10"/>
          <p:cNvSpPr>
            <a:spLocks noGrp="1"/>
          </p:cNvSpPr>
          <p:nvPr>
            <p:ph sz="quarter" idx="2"/>
          </p:nvPr>
        </p:nvSpPr>
        <p:spPr>
          <a:xfrm>
            <a:off x="4632198" y="1216152"/>
            <a:ext cx="4041648" cy="4937760"/>
          </a:xfrm>
        </p:spPr>
        <p:txBody>
          <a:bodyPr/>
          <a:lstStyle/>
          <a:p>
            <a:pPr lvl="0" eaLnBrk="1" latinLnBrk="0" hangingPunct="1"/>
            <a:r>
              <a:rPr lang="fr-FR"/>
              <a:t>Modifiez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228600"/>
            <a:ext cx="8229600" cy="914400"/>
          </a:xfrm>
        </p:spPr>
        <p:txBody>
          <a:bodyPr anchor="ctr"/>
          <a:lstStyle>
            <a:lvl1pPr>
              <a:defRPr/>
            </a:lvl1pPr>
          </a:lstStyle>
          <a:p>
            <a:r>
              <a:rPr kumimoji="0" lang="fr-FR"/>
              <a:t>Modifiez le style du titre</a:t>
            </a:r>
            <a:endParaRPr kumimoji="0" lang="en-US"/>
          </a:p>
        </p:txBody>
      </p:sp>
      <p:sp>
        <p:nvSpPr>
          <p:cNvPr id="3" name="Espace réservé du texte 2"/>
          <p:cNvSpPr>
            <a:spLocks noGrp="1"/>
          </p:cNvSpPr>
          <p:nvPr>
            <p:ph type="body" idx="1"/>
          </p:nvPr>
        </p:nvSpPr>
        <p:spPr>
          <a:xfrm>
            <a:off x="457200" y="1285875"/>
            <a:ext cx="4040188" cy="685800"/>
          </a:xfrm>
          <a:noFill/>
          <a:ln>
            <a:noFill/>
          </a:ln>
        </p:spPr>
        <p:txBody>
          <a:bodyPr lIns="91440" anchor="b" anchorCtr="0">
            <a:noAutofit/>
          </a:bodyPr>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fr-FR"/>
              <a:t>Modifiez les styles du texte du masque</a:t>
            </a:r>
          </a:p>
        </p:txBody>
      </p:sp>
      <p:sp>
        <p:nvSpPr>
          <p:cNvPr id="4" name="Espace réservé du texte 3"/>
          <p:cNvSpPr>
            <a:spLocks noGrp="1"/>
          </p:cNvSpPr>
          <p:nvPr>
            <p:ph type="body" sz="half" idx="3"/>
          </p:nvPr>
        </p:nvSpPr>
        <p:spPr>
          <a:xfrm>
            <a:off x="4648200" y="1295400"/>
            <a:ext cx="4041775" cy="685800"/>
          </a:xfrm>
          <a:noFill/>
          <a:ln>
            <a:noFill/>
          </a:ln>
        </p:spPr>
        <p:txBody>
          <a:bodyPr lIns="91440" anchor="b" anchorCtr="0"/>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fr-FR"/>
              <a:t>Modifiez les styles du texte du masque</a:t>
            </a:r>
          </a:p>
        </p:txBody>
      </p:sp>
      <p:sp>
        <p:nvSpPr>
          <p:cNvPr id="7" name="Espace réservé de la date 6"/>
          <p:cNvSpPr>
            <a:spLocks noGrp="1"/>
          </p:cNvSpPr>
          <p:nvPr>
            <p:ph type="dt" sz="half" idx="10"/>
          </p:nvPr>
        </p:nvSpPr>
        <p:spPr/>
        <p:txBody>
          <a:bodyPr/>
          <a:lstStyle/>
          <a:p>
            <a:fld id="{E142E0F9-7C0F-4A89-8D43-197119B03ADA}" type="datetime1">
              <a:rPr lang="fr-FR" smtClean="0"/>
              <a:pPr/>
              <a:t>01/07/2019</a:t>
            </a:fld>
            <a:endParaRPr lang="fr-BE"/>
          </a:p>
        </p:txBody>
      </p:sp>
      <p:sp>
        <p:nvSpPr>
          <p:cNvPr id="8" name="Espace réservé du pied de page 7"/>
          <p:cNvSpPr>
            <a:spLocks noGrp="1"/>
          </p:cNvSpPr>
          <p:nvPr>
            <p:ph type="ftr" sz="quarter" idx="11"/>
          </p:nvPr>
        </p:nvSpPr>
        <p:spPr/>
        <p:txBody>
          <a:bodyPr/>
          <a:lstStyle/>
          <a:p>
            <a:endParaRPr lang="fr-BE"/>
          </a:p>
        </p:txBody>
      </p:sp>
      <p:sp>
        <p:nvSpPr>
          <p:cNvPr id="9" name="Espace réservé du numéro de diapositive 8"/>
          <p:cNvSpPr>
            <a:spLocks noGrp="1"/>
          </p:cNvSpPr>
          <p:nvPr>
            <p:ph type="sldNum" sz="quarter" idx="12"/>
          </p:nvPr>
        </p:nvSpPr>
        <p:spPr/>
        <p:txBody>
          <a:bodyPr/>
          <a:lstStyle/>
          <a:p>
            <a:fld id="{CF4668DC-857F-487D-BFFA-8C0CA5037977}" type="slidenum">
              <a:rPr lang="fr-BE" smtClean="0"/>
              <a:pPr/>
              <a:t>‹N°›</a:t>
            </a:fld>
            <a:endParaRPr lang="fr-BE"/>
          </a:p>
        </p:txBody>
      </p:sp>
      <p:sp>
        <p:nvSpPr>
          <p:cNvPr id="11" name="Espace réservé du contenu 10"/>
          <p:cNvSpPr>
            <a:spLocks noGrp="1"/>
          </p:cNvSpPr>
          <p:nvPr>
            <p:ph sz="quarter" idx="2"/>
          </p:nvPr>
        </p:nvSpPr>
        <p:spPr>
          <a:xfrm>
            <a:off x="457200" y="2133600"/>
            <a:ext cx="4038600" cy="4038600"/>
          </a:xfrm>
        </p:spPr>
        <p:txBody>
          <a:bodyPr/>
          <a:lstStyle/>
          <a:p>
            <a:pPr lvl="0" eaLnBrk="1" latinLnBrk="0" hangingPunct="1"/>
            <a:r>
              <a:rPr lang="fr-FR"/>
              <a:t>Modifiez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13" name="Espace réservé du contenu 12"/>
          <p:cNvSpPr>
            <a:spLocks noGrp="1"/>
          </p:cNvSpPr>
          <p:nvPr>
            <p:ph sz="quarter" idx="4"/>
          </p:nvPr>
        </p:nvSpPr>
        <p:spPr>
          <a:xfrm>
            <a:off x="4648200" y="2133600"/>
            <a:ext cx="4038600" cy="4038600"/>
          </a:xfrm>
        </p:spPr>
        <p:txBody>
          <a:bodyPr/>
          <a:lstStyle/>
          <a:p>
            <a:pPr lvl="0" eaLnBrk="1" latinLnBrk="0" hangingPunct="1"/>
            <a:r>
              <a:rPr lang="fr-FR"/>
              <a:t>Modifiez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a:xfrm>
            <a:off x="457200" y="228600"/>
            <a:ext cx="8229600" cy="914400"/>
          </a:xfrm>
        </p:spPr>
        <p:txBody>
          <a:bodyPr/>
          <a:lstStyle/>
          <a:p>
            <a:r>
              <a:rPr kumimoji="0" lang="fr-FR"/>
              <a:t>Modifiez le style du titre</a:t>
            </a:r>
            <a:endParaRPr kumimoji="0" lang="en-US"/>
          </a:p>
        </p:txBody>
      </p:sp>
      <p:sp>
        <p:nvSpPr>
          <p:cNvPr id="3" name="Espace réservé de la date 2"/>
          <p:cNvSpPr>
            <a:spLocks noGrp="1"/>
          </p:cNvSpPr>
          <p:nvPr>
            <p:ph type="dt" sz="half" idx="10"/>
          </p:nvPr>
        </p:nvSpPr>
        <p:spPr/>
        <p:txBody>
          <a:bodyPr/>
          <a:lstStyle/>
          <a:p>
            <a:fld id="{F122ECD7-B278-4C3F-9AB2-F05AE80BA61D}" type="datetime1">
              <a:rPr lang="fr-FR" smtClean="0"/>
              <a:pPr/>
              <a:t>01/07/2019</a:t>
            </a:fld>
            <a:endParaRPr lang="fr-BE"/>
          </a:p>
        </p:txBody>
      </p:sp>
      <p:sp>
        <p:nvSpPr>
          <p:cNvPr id="4" name="Espace réservé du pied de page 3"/>
          <p:cNvSpPr>
            <a:spLocks noGrp="1"/>
          </p:cNvSpPr>
          <p:nvPr>
            <p:ph type="ftr" sz="quarter" idx="11"/>
          </p:nvPr>
        </p:nvSpPr>
        <p:spPr/>
        <p:txBody>
          <a:bodyPr/>
          <a:lstStyle/>
          <a:p>
            <a:endParaRPr lang="fr-BE"/>
          </a:p>
        </p:txBody>
      </p:sp>
      <p:sp>
        <p:nvSpPr>
          <p:cNvPr id="5" name="Espace réservé du numéro de diapositive 4"/>
          <p:cNvSpPr>
            <a:spLocks noGrp="1"/>
          </p:cNvSpPr>
          <p:nvPr>
            <p:ph type="sldNum" sz="quarter" idx="12"/>
          </p:nvPr>
        </p:nvSpPr>
        <p:spPr/>
        <p:txBody>
          <a:bodyPr/>
          <a:lstStyle/>
          <a:p>
            <a:fld id="{CF4668DC-857F-487D-BFFA-8C0CA5037977}" type="slidenum">
              <a:rPr lang="fr-BE" smtClean="0"/>
              <a:pPr/>
              <a:t>‹N°›</a:t>
            </a:fld>
            <a:endParaRPr lang="fr-BE"/>
          </a:p>
        </p:txBody>
      </p:sp>
      <p:sp>
        <p:nvSpPr>
          <p:cNvPr id="6" name="Triangle isocèle 5"/>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38FE4180-AF1A-4BA0-A04C-B5E246BF7AFA}" type="datetime1">
              <a:rPr lang="fr-FR" smtClean="0"/>
              <a:pPr/>
              <a:t>01/07/2019</a:t>
            </a:fld>
            <a:endParaRPr lang="fr-BE"/>
          </a:p>
        </p:txBody>
      </p:sp>
      <p:sp>
        <p:nvSpPr>
          <p:cNvPr id="3" name="Espace réservé du pied de page 2"/>
          <p:cNvSpPr>
            <a:spLocks noGrp="1"/>
          </p:cNvSpPr>
          <p:nvPr>
            <p:ph type="ftr" sz="quarter" idx="11"/>
          </p:nvPr>
        </p:nvSpPr>
        <p:spPr/>
        <p:txBody>
          <a:bodyPr/>
          <a:lstStyle/>
          <a:p>
            <a:endParaRPr lang="fr-BE"/>
          </a:p>
        </p:txBody>
      </p:sp>
      <p:sp>
        <p:nvSpPr>
          <p:cNvPr id="4" name="Espace réservé du numéro de diapositive 3"/>
          <p:cNvSpPr>
            <a:spLocks noGrp="1"/>
          </p:cNvSpPr>
          <p:nvPr>
            <p:ph type="sldNum" sz="quarter" idx="12"/>
          </p:nvPr>
        </p:nvSpPr>
        <p:spPr/>
        <p:txBody>
          <a:bodyPr/>
          <a:lstStyle/>
          <a:p>
            <a:fld id="{CF4668DC-857F-487D-BFFA-8C0CA5037977}" type="slidenum">
              <a:rPr lang="fr-BE" smtClean="0"/>
              <a:pPr/>
              <a:t>‹N°›</a:t>
            </a:fld>
            <a:endParaRPr lang="fr-BE"/>
          </a:p>
        </p:txBody>
      </p:sp>
      <p:sp>
        <p:nvSpPr>
          <p:cNvPr id="5" name="Connecteur droit 4"/>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6" name="Triangle isocèle 5"/>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6324600" y="304800"/>
            <a:ext cx="2514600" cy="838200"/>
          </a:xfrm>
        </p:spPr>
        <p:txBody>
          <a:bodyPr anchor="b" anchorCtr="0">
            <a:noAutofit/>
          </a:bodyPr>
          <a:lstStyle>
            <a:lvl1pPr algn="l">
              <a:buNone/>
              <a:defRPr sz="2000" b="1">
                <a:solidFill>
                  <a:schemeClr val="tx2"/>
                </a:solidFill>
                <a:latin typeface="+mn-lt"/>
                <a:ea typeface="+mn-ea"/>
                <a:cs typeface="+mn-cs"/>
              </a:defRPr>
            </a:lvl1pPr>
          </a:lstStyle>
          <a:p>
            <a:r>
              <a:rPr kumimoji="0" lang="fr-FR"/>
              <a:t>Modifiez le style du titre</a:t>
            </a:r>
            <a:endParaRPr kumimoji="0" lang="en-US"/>
          </a:p>
        </p:txBody>
      </p:sp>
      <p:sp>
        <p:nvSpPr>
          <p:cNvPr id="3" name="Espace réservé du texte 2"/>
          <p:cNvSpPr>
            <a:spLocks noGrp="1"/>
          </p:cNvSpPr>
          <p:nvPr>
            <p:ph type="body" idx="2"/>
          </p:nvPr>
        </p:nvSpPr>
        <p:spPr>
          <a:xfrm>
            <a:off x="6324600" y="1219200"/>
            <a:ext cx="2514600" cy="4843463"/>
          </a:xfrm>
        </p:spPr>
        <p:txBody>
          <a:bodyPr/>
          <a:lstStyle>
            <a:lvl1pPr marL="0" indent="0">
              <a:lnSpc>
                <a:spcPts val="22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fr-FR"/>
              <a:t>Modifiez les styles du texte du masque</a:t>
            </a:r>
          </a:p>
        </p:txBody>
      </p:sp>
      <p:sp>
        <p:nvSpPr>
          <p:cNvPr id="5" name="Espace réservé de la date 4"/>
          <p:cNvSpPr>
            <a:spLocks noGrp="1"/>
          </p:cNvSpPr>
          <p:nvPr>
            <p:ph type="dt" sz="half" idx="10"/>
          </p:nvPr>
        </p:nvSpPr>
        <p:spPr/>
        <p:txBody>
          <a:bodyPr/>
          <a:lstStyle/>
          <a:p>
            <a:fld id="{CD670E69-3C6A-4703-B95E-021EC95A3619}" type="datetime1">
              <a:rPr lang="fr-FR" smtClean="0"/>
              <a:pPr/>
              <a:t>01/07/2019</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pPr/>
              <a:t>‹N°›</a:t>
            </a:fld>
            <a:endParaRPr lang="fr-BE"/>
          </a:p>
        </p:txBody>
      </p:sp>
      <p:sp>
        <p:nvSpPr>
          <p:cNvPr id="8" name="Connecteur droit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Connecteur droit 9"/>
          <p:cNvSpPr>
            <a:spLocks noChangeShapeType="1"/>
          </p:cNvSpPr>
          <p:nvPr/>
        </p:nvSpPr>
        <p:spPr bwMode="auto">
          <a:xfrm rot="5400000">
            <a:off x="3160645" y="3324225"/>
            <a:ext cx="603504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9" name="Triangle isocèle 8"/>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Espace réservé du contenu 11"/>
          <p:cNvSpPr>
            <a:spLocks noGrp="1"/>
          </p:cNvSpPr>
          <p:nvPr>
            <p:ph sz="quarter" idx="1"/>
          </p:nvPr>
        </p:nvSpPr>
        <p:spPr>
          <a:xfrm>
            <a:off x="304800" y="304800"/>
            <a:ext cx="5715000" cy="5715000"/>
          </a:xfrm>
        </p:spPr>
        <p:txBody>
          <a:bodyPr/>
          <a:lstStyle/>
          <a:p>
            <a:pPr lvl="0" eaLnBrk="1" latinLnBrk="0" hangingPunct="1"/>
            <a:r>
              <a:rPr lang="fr-FR"/>
              <a:t>Modifiez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bg>
      <p:bgRef idx="1001">
        <a:schemeClr val="bg2"/>
      </p:bgRef>
    </p:bg>
    <p:spTree>
      <p:nvGrpSpPr>
        <p:cNvPr id="1" name=""/>
        <p:cNvGrpSpPr/>
        <p:nvPr/>
      </p:nvGrpSpPr>
      <p:grpSpPr>
        <a:xfrm>
          <a:off x="0" y="0"/>
          <a:ext cx="0" cy="0"/>
          <a:chOff x="0" y="0"/>
          <a:chExt cx="0" cy="0"/>
        </a:xfrm>
      </p:grpSpPr>
      <p:sp>
        <p:nvSpPr>
          <p:cNvPr id="2" name="Titre 1"/>
          <p:cNvSpPr>
            <a:spLocks noGrp="1"/>
          </p:cNvSpPr>
          <p:nvPr>
            <p:ph type="title"/>
          </p:nvPr>
        </p:nvSpPr>
        <p:spPr>
          <a:xfrm>
            <a:off x="457200" y="500856"/>
            <a:ext cx="8229600" cy="674688"/>
          </a:xfrm>
          <a:ln>
            <a:solidFill>
              <a:schemeClr val="accent1"/>
            </a:solidFill>
          </a:ln>
        </p:spPr>
        <p:txBody>
          <a:bodyPr lIns="274320" anchor="ctr"/>
          <a:lstStyle>
            <a:lvl1pPr algn="r">
              <a:buNone/>
              <a:defRPr sz="2000" b="0">
                <a:solidFill>
                  <a:schemeClr val="tx1"/>
                </a:solidFill>
              </a:defRPr>
            </a:lvl1pPr>
          </a:lstStyle>
          <a:p>
            <a:r>
              <a:rPr kumimoji="0" lang="fr-FR"/>
              <a:t>Modifiez le style du titre</a:t>
            </a:r>
            <a:endParaRPr kumimoji="0" lang="en-US"/>
          </a:p>
        </p:txBody>
      </p:sp>
      <p:sp>
        <p:nvSpPr>
          <p:cNvPr id="3" name="Espace réservé pour une image  2"/>
          <p:cNvSpPr>
            <a:spLocks noGrp="1"/>
          </p:cNvSpPr>
          <p:nvPr>
            <p:ph type="pic" idx="1"/>
          </p:nvPr>
        </p:nvSpPr>
        <p:spPr>
          <a:xfrm>
            <a:off x="457200" y="1905000"/>
            <a:ext cx="8229600" cy="4270248"/>
          </a:xfrm>
          <a:solidFill>
            <a:schemeClr val="tx1">
              <a:shade val="50000"/>
            </a:schemeClr>
          </a:solidFill>
          <a:ln>
            <a:noFill/>
          </a:ln>
          <a:effectLst/>
        </p:spPr>
        <p:txBody>
          <a:bodyPr/>
          <a:lstStyle>
            <a:lvl1pPr marL="0" indent="0">
              <a:spcBef>
                <a:spcPts val="600"/>
              </a:spcBef>
              <a:buNone/>
              <a:defRPr sz="3200"/>
            </a:lvl1pPr>
          </a:lstStyle>
          <a:p>
            <a:r>
              <a:rPr kumimoji="0" lang="fr-FR"/>
              <a:t>Cliquez sur l'icône pour ajouter une image</a:t>
            </a:r>
            <a:endParaRPr kumimoji="0" lang="en-US" dirty="0"/>
          </a:p>
        </p:txBody>
      </p:sp>
      <p:sp>
        <p:nvSpPr>
          <p:cNvPr id="4" name="Espace réservé du texte 3"/>
          <p:cNvSpPr>
            <a:spLocks noGrp="1"/>
          </p:cNvSpPr>
          <p:nvPr>
            <p:ph type="body" sz="half" idx="2"/>
          </p:nvPr>
        </p:nvSpPr>
        <p:spPr>
          <a:xfrm>
            <a:off x="457200" y="1219200"/>
            <a:ext cx="8229600" cy="533400"/>
          </a:xfrm>
        </p:spPr>
        <p:txBody>
          <a:bodyPr anchor="ctr" anchorCtr="0"/>
          <a:lstStyle>
            <a:lvl1pPr marL="0" indent="0" algn="l">
              <a:buFontTx/>
              <a:buNone/>
              <a:defRPr sz="1400"/>
            </a:lvl1pPr>
            <a:lvl2pPr>
              <a:defRPr sz="1200"/>
            </a:lvl2pPr>
            <a:lvl3pPr>
              <a:defRPr sz="1000"/>
            </a:lvl3pPr>
            <a:lvl4pPr>
              <a:defRPr sz="900"/>
            </a:lvl4pPr>
            <a:lvl5pPr>
              <a:defRPr sz="900"/>
            </a:lvl5pPr>
          </a:lstStyle>
          <a:p>
            <a:pPr lvl="0" eaLnBrk="1" latinLnBrk="0" hangingPunct="1"/>
            <a:r>
              <a:rPr kumimoji="0" lang="fr-FR"/>
              <a:t>Modifiez les styles du texte du masque</a:t>
            </a:r>
          </a:p>
        </p:txBody>
      </p:sp>
      <p:sp>
        <p:nvSpPr>
          <p:cNvPr id="5" name="Espace réservé de la date 4"/>
          <p:cNvSpPr>
            <a:spLocks noGrp="1"/>
          </p:cNvSpPr>
          <p:nvPr>
            <p:ph type="dt" sz="half" idx="10"/>
          </p:nvPr>
        </p:nvSpPr>
        <p:spPr/>
        <p:txBody>
          <a:bodyPr/>
          <a:lstStyle/>
          <a:p>
            <a:fld id="{CC2C9594-5F66-4737-B7A4-03FE8BDFD7BC}" type="datetime1">
              <a:rPr lang="fr-FR" smtClean="0"/>
              <a:pPr/>
              <a:t>01/07/2019</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pPr/>
              <a:t>‹N°›</a:t>
            </a:fld>
            <a:endParaRPr lang="fr-BE"/>
          </a:p>
        </p:txBody>
      </p:sp>
      <p:sp>
        <p:nvSpPr>
          <p:cNvPr id="8" name="Connecteur droit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9" name="Triangle isocèle 8"/>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457200" y="500856"/>
            <a:ext cx="182880" cy="68580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Espace réservé du titre 21"/>
          <p:cNvSpPr>
            <a:spLocks noGrp="1"/>
          </p:cNvSpPr>
          <p:nvPr>
            <p:ph type="title"/>
          </p:nvPr>
        </p:nvSpPr>
        <p:spPr>
          <a:xfrm>
            <a:off x="457200" y="152400"/>
            <a:ext cx="8229600" cy="990600"/>
          </a:xfrm>
          <a:prstGeom prst="rect">
            <a:avLst/>
          </a:prstGeom>
        </p:spPr>
        <p:txBody>
          <a:bodyPr vert="horz" anchor="b" anchorCtr="0">
            <a:normAutofit/>
          </a:bodyPr>
          <a:lstStyle/>
          <a:p>
            <a:r>
              <a:rPr kumimoji="0" lang="fr-FR"/>
              <a:t>Modifiez le style du titre</a:t>
            </a:r>
            <a:endParaRPr kumimoji="0" lang="en-US"/>
          </a:p>
        </p:txBody>
      </p:sp>
      <p:sp>
        <p:nvSpPr>
          <p:cNvPr id="13" name="Espace réservé du texte 12"/>
          <p:cNvSpPr>
            <a:spLocks noGrp="1"/>
          </p:cNvSpPr>
          <p:nvPr>
            <p:ph type="body" idx="1"/>
          </p:nvPr>
        </p:nvSpPr>
        <p:spPr>
          <a:xfrm>
            <a:off x="457200" y="1219200"/>
            <a:ext cx="8229600" cy="4910328"/>
          </a:xfrm>
          <a:prstGeom prst="rect">
            <a:avLst/>
          </a:prstGeom>
        </p:spPr>
        <p:txBody>
          <a:bodyPr vert="horz">
            <a:normAutofit/>
          </a:bodyPr>
          <a:lstStyle/>
          <a:p>
            <a:pPr lvl="0" eaLnBrk="1" latinLnBrk="0" hangingPunct="1"/>
            <a:r>
              <a:rPr kumimoji="0" lang="fr-FR"/>
              <a:t>Modifiez les styles du texte du masque</a:t>
            </a:r>
          </a:p>
          <a:p>
            <a:pPr lvl="1" eaLnBrk="1" latinLnBrk="0" hangingPunct="1"/>
            <a:r>
              <a:rPr kumimoji="0" lang="fr-FR"/>
              <a:t>Deuxième niveau</a:t>
            </a:r>
          </a:p>
          <a:p>
            <a:pPr lvl="2" eaLnBrk="1" latinLnBrk="0" hangingPunct="1"/>
            <a:r>
              <a:rPr kumimoji="0" lang="fr-FR"/>
              <a:t>Troisième niveau</a:t>
            </a:r>
          </a:p>
          <a:p>
            <a:pPr lvl="3" eaLnBrk="1" latinLnBrk="0" hangingPunct="1"/>
            <a:r>
              <a:rPr kumimoji="0" lang="fr-FR"/>
              <a:t>Quatrième niveau</a:t>
            </a:r>
          </a:p>
          <a:p>
            <a:pPr lvl="4" eaLnBrk="1" latinLnBrk="0" hangingPunct="1"/>
            <a:r>
              <a:rPr kumimoji="0" lang="fr-FR"/>
              <a:t>Cinquième niveau</a:t>
            </a:r>
            <a:endParaRPr kumimoji="0" lang="en-US"/>
          </a:p>
        </p:txBody>
      </p:sp>
      <p:sp>
        <p:nvSpPr>
          <p:cNvPr id="14" name="Espace réservé de la date 13"/>
          <p:cNvSpPr>
            <a:spLocks noGrp="1"/>
          </p:cNvSpPr>
          <p:nvPr>
            <p:ph type="dt" sz="half" idx="2"/>
          </p:nvPr>
        </p:nvSpPr>
        <p:spPr>
          <a:xfrm>
            <a:off x="6400800" y="6356350"/>
            <a:ext cx="2289048" cy="365760"/>
          </a:xfrm>
          <a:prstGeom prst="rect">
            <a:avLst/>
          </a:prstGeom>
        </p:spPr>
        <p:txBody>
          <a:bodyPr vert="horz"/>
          <a:lstStyle>
            <a:lvl1pPr algn="l" eaLnBrk="1" latinLnBrk="0" hangingPunct="1">
              <a:defRPr kumimoji="0" sz="1400">
                <a:solidFill>
                  <a:schemeClr val="tx2"/>
                </a:solidFill>
              </a:defRPr>
            </a:lvl1pPr>
          </a:lstStyle>
          <a:p>
            <a:fld id="{83A52940-C81A-47C2-8C7D-F9B760A7AEB2}" type="datetime1">
              <a:rPr lang="fr-FR" smtClean="0"/>
              <a:pPr/>
              <a:t>01/07/2019</a:t>
            </a:fld>
            <a:endParaRPr lang="fr-BE"/>
          </a:p>
        </p:txBody>
      </p:sp>
      <p:sp>
        <p:nvSpPr>
          <p:cNvPr id="3" name="Espace réservé du pied de page 2"/>
          <p:cNvSpPr>
            <a:spLocks noGrp="1"/>
          </p:cNvSpPr>
          <p:nvPr>
            <p:ph type="ftr" sz="quarter" idx="3"/>
          </p:nvPr>
        </p:nvSpPr>
        <p:spPr>
          <a:xfrm>
            <a:off x="2898648" y="6356350"/>
            <a:ext cx="3505200" cy="365760"/>
          </a:xfrm>
          <a:prstGeom prst="rect">
            <a:avLst/>
          </a:prstGeom>
        </p:spPr>
        <p:txBody>
          <a:bodyPr vert="horz"/>
          <a:lstStyle>
            <a:lvl1pPr algn="r" eaLnBrk="1" latinLnBrk="0" hangingPunct="1">
              <a:defRPr kumimoji="0" sz="1400">
                <a:solidFill>
                  <a:schemeClr val="tx2"/>
                </a:solidFill>
              </a:defRPr>
            </a:lvl1pPr>
          </a:lstStyle>
          <a:p>
            <a:endParaRPr lang="fr-BE"/>
          </a:p>
        </p:txBody>
      </p:sp>
      <p:sp>
        <p:nvSpPr>
          <p:cNvPr id="23" name="Espace réservé du numéro de diapositive 22"/>
          <p:cNvSpPr>
            <a:spLocks noGrp="1"/>
          </p:cNvSpPr>
          <p:nvPr>
            <p:ph type="sldNum" sz="quarter" idx="4"/>
          </p:nvPr>
        </p:nvSpPr>
        <p:spPr>
          <a:xfrm>
            <a:off x="612648" y="6356350"/>
            <a:ext cx="1981200" cy="365760"/>
          </a:xfrm>
          <a:prstGeom prst="rect">
            <a:avLst/>
          </a:prstGeom>
        </p:spPr>
        <p:txBody>
          <a:bodyPr vert="horz"/>
          <a:lstStyle>
            <a:lvl1pPr algn="l" eaLnBrk="1" latinLnBrk="0" hangingPunct="1">
              <a:defRPr kumimoji="0" sz="1400">
                <a:solidFill>
                  <a:schemeClr val="tx2"/>
                </a:solidFill>
              </a:defRPr>
            </a:lvl1pPr>
          </a:lstStyle>
          <a:p>
            <a:fld id="{CF4668DC-857F-487D-BFFA-8C0CA5037977}" type="slidenum">
              <a:rPr lang="fr-BE" smtClean="0"/>
              <a:pPr/>
              <a:t>‹N°›</a:t>
            </a:fld>
            <a:endParaRPr lang="fr-BE"/>
          </a:p>
        </p:txBody>
      </p:sp>
      <p:sp>
        <p:nvSpPr>
          <p:cNvPr id="28" name="Connecteur droit 2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29" name="Connecteur droit 28"/>
          <p:cNvSpPr>
            <a:spLocks noChangeShapeType="1"/>
          </p:cNvSpPr>
          <p:nvPr/>
        </p:nvSpPr>
        <p:spPr bwMode="auto">
          <a:xfrm>
            <a:off x="457200" y="1143000"/>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Triangle isocèle 9"/>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hdr="0" ftr="0" dt="0"/>
  <p:txStyles>
    <p:titleStyle>
      <a:lvl1pPr algn="l" rtl="0" eaLnBrk="1" latinLnBrk="0" hangingPunct="1">
        <a:spcBef>
          <a:spcPct val="0"/>
        </a:spcBef>
        <a:buNone/>
        <a:defRPr kumimoji="0" sz="3200" kern="120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6000"/>
        <a:buFont typeface="Wingdings 3"/>
        <a:buChar char=""/>
        <a:defRPr kumimoji="0" sz="2600" kern="1200">
          <a:solidFill>
            <a:schemeClr val="tx1"/>
          </a:solidFill>
          <a:latin typeface="+mn-lt"/>
          <a:ea typeface="+mn-ea"/>
          <a:cs typeface="+mn-cs"/>
        </a:defRPr>
      </a:lvl1pPr>
      <a:lvl2pPr marL="548640" indent="-274320" algn="l" rtl="0" eaLnBrk="1" latinLnBrk="0" hangingPunct="1">
        <a:spcBef>
          <a:spcPts val="500"/>
        </a:spcBef>
        <a:buClr>
          <a:schemeClr val="accent2"/>
        </a:buClr>
        <a:buSzPct val="76000"/>
        <a:buFont typeface="Wingdings 3"/>
        <a:buChar char=""/>
        <a:defRPr kumimoji="0" sz="2300" kern="1200">
          <a:solidFill>
            <a:schemeClr val="tx2"/>
          </a:solidFill>
          <a:latin typeface="+mn-lt"/>
          <a:ea typeface="+mn-ea"/>
          <a:cs typeface="+mn-cs"/>
        </a:defRPr>
      </a:lvl2pPr>
      <a:lvl3pPr marL="822960" indent="-228600" algn="l" rtl="0" eaLnBrk="1" latinLnBrk="0" hangingPunct="1">
        <a:spcBef>
          <a:spcPts val="500"/>
        </a:spcBef>
        <a:buClr>
          <a:schemeClr val="bg1">
            <a:shade val="50000"/>
          </a:schemeClr>
        </a:buClr>
        <a:buSzPct val="76000"/>
        <a:buFont typeface="Wingdings 3"/>
        <a:buChar char=""/>
        <a:defRPr kumimoji="0" sz="2000" kern="1200">
          <a:solidFill>
            <a:schemeClr val="tx1"/>
          </a:solidFill>
          <a:latin typeface="+mn-lt"/>
          <a:ea typeface="+mn-ea"/>
          <a:cs typeface="+mn-cs"/>
        </a:defRPr>
      </a:lvl3pPr>
      <a:lvl4pPr marL="1097280" indent="-228600" algn="l" rtl="0" eaLnBrk="1" latinLnBrk="0" hangingPunct="1">
        <a:spcBef>
          <a:spcPts val="400"/>
        </a:spcBef>
        <a:buClr>
          <a:schemeClr val="accent2">
            <a:shade val="75000"/>
          </a:schemeClr>
        </a:buClr>
        <a:buSzPct val="70000"/>
        <a:buFont typeface="Wingdings"/>
        <a:buChar char=""/>
        <a:defRPr kumimoji="0" sz="1800" kern="1200">
          <a:solidFill>
            <a:schemeClr val="tx1"/>
          </a:solidFill>
          <a:latin typeface="+mn-lt"/>
          <a:ea typeface="+mn-ea"/>
          <a:cs typeface="+mn-cs"/>
        </a:defRPr>
      </a:lvl4pPr>
      <a:lvl5pPr marL="1371600" indent="-228600" algn="l" rtl="0" eaLnBrk="1" latinLnBrk="0" hangingPunct="1">
        <a:spcBef>
          <a:spcPts val="300"/>
        </a:spcBef>
        <a:buClr>
          <a:schemeClr val="accent2"/>
        </a:buClr>
        <a:buSzPct val="70000"/>
        <a:buFont typeface="Wingdings"/>
        <a:buChar char=""/>
        <a:defRPr kumimoji="0"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0"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0"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0"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0" lang="en-US" sz="1200" kern="1200" smtClean="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1219200" y="3717032"/>
            <a:ext cx="7097216" cy="1159768"/>
          </a:xfrm>
        </p:spPr>
        <p:txBody>
          <a:bodyPr>
            <a:noAutofit/>
          </a:bodyPr>
          <a:lstStyle/>
          <a:p>
            <a:pPr algn="ctr"/>
            <a:r>
              <a:rPr lang="fr-FR" sz="2800" dirty="0"/>
              <a:t>Outil d’élaboration du TEI </a:t>
            </a:r>
            <a:br>
              <a:rPr lang="fr-FR" sz="2800" dirty="0"/>
            </a:br>
            <a:r>
              <a:rPr lang="fr-FR" sz="2800" dirty="0"/>
              <a:t>au niveau fin</a:t>
            </a:r>
          </a:p>
        </p:txBody>
      </p:sp>
      <p:sp>
        <p:nvSpPr>
          <p:cNvPr id="3" name="Sous-titre 2"/>
          <p:cNvSpPr>
            <a:spLocks noGrp="1"/>
          </p:cNvSpPr>
          <p:nvPr>
            <p:ph type="subTitle" idx="1"/>
          </p:nvPr>
        </p:nvSpPr>
        <p:spPr>
          <a:xfrm>
            <a:off x="1187624" y="5085184"/>
            <a:ext cx="6858000" cy="648072"/>
          </a:xfrm>
        </p:spPr>
        <p:txBody>
          <a:bodyPr>
            <a:noAutofit/>
          </a:bodyPr>
          <a:lstStyle/>
          <a:p>
            <a:pPr lvl="1" algn="just"/>
            <a:r>
              <a:rPr lang="fr-FR" sz="1200" dirty="0" smtClean="0"/>
              <a:t>		Présenté </a:t>
            </a:r>
            <a:r>
              <a:rPr lang="fr-FR" sz="1200" dirty="0"/>
              <a:t>par : </a:t>
            </a:r>
            <a:r>
              <a:rPr lang="fr-FR" sz="1200" dirty="0" err="1"/>
              <a:t>Fati</a:t>
            </a:r>
            <a:r>
              <a:rPr lang="fr-FR" sz="1200" dirty="0"/>
              <a:t> ZOURE </a:t>
            </a:r>
            <a:r>
              <a:rPr lang="fr-FR" sz="1200" dirty="0" smtClean="0"/>
              <a:t> &amp; Israël </a:t>
            </a:r>
            <a:r>
              <a:rPr lang="fr-FR" sz="1200" dirty="0"/>
              <a:t>SAWADOGO </a:t>
            </a:r>
          </a:p>
          <a:p>
            <a:pPr lvl="1" algn="r"/>
            <a:r>
              <a:rPr lang="fr-FR" sz="1200" dirty="0"/>
              <a:t>02 juillet 2019</a:t>
            </a:r>
          </a:p>
          <a:p>
            <a:pPr lvl="1" algn="r"/>
            <a:endParaRPr lang="fr-FR" sz="1200" dirty="0"/>
          </a:p>
          <a:p>
            <a:pPr lvl="1" algn="just"/>
            <a:endParaRPr lang="fr-FR" sz="1200" dirty="0"/>
          </a:p>
          <a:p>
            <a:pPr lvl="1" algn="just"/>
            <a:r>
              <a:rPr lang="fr-FR" sz="1200" dirty="0" smtClean="0"/>
              <a:t>	</a:t>
            </a:r>
            <a:endParaRPr lang="fr-FR" sz="1200" dirty="0" smtClean="0"/>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1</a:t>
            </a:fld>
            <a:endParaRPr lang="fr-BE" dirty="0"/>
          </a:p>
        </p:txBody>
      </p:sp>
      <p:sp>
        <p:nvSpPr>
          <p:cNvPr id="10" name="Sous-titre 2"/>
          <p:cNvSpPr txBox="1">
            <a:spLocks/>
          </p:cNvSpPr>
          <p:nvPr/>
        </p:nvSpPr>
        <p:spPr>
          <a:xfrm>
            <a:off x="718414" y="1676752"/>
            <a:ext cx="8064896" cy="605408"/>
          </a:xfrm>
          <a:prstGeom prst="rect">
            <a:avLst/>
          </a:prstGeom>
        </p:spPr>
        <p:txBody>
          <a:bodyPr vert="horz">
            <a:normAutofit fontScale="77500" lnSpcReduction="20000"/>
          </a:bodyPr>
          <a:lstStyle>
            <a:lvl1pPr marL="0" indent="0" algn="r" rtl="0" eaLnBrk="1" latinLnBrk="0" hangingPunct="1">
              <a:spcBef>
                <a:spcPts val="600"/>
              </a:spcBef>
              <a:buClr>
                <a:schemeClr val="accent1"/>
              </a:buClr>
              <a:buSzPct val="76000"/>
              <a:buFont typeface="Wingdings 3"/>
              <a:buNone/>
              <a:defRPr kumimoji="0" sz="2000" kern="1200">
                <a:solidFill>
                  <a:schemeClr val="tx2"/>
                </a:solidFill>
                <a:latin typeface="+mj-lt"/>
                <a:ea typeface="+mj-ea"/>
                <a:cs typeface="+mj-cs"/>
              </a:defRPr>
            </a:lvl1pPr>
            <a:lvl2pPr marL="457200" indent="0" algn="ctr" rtl="0" eaLnBrk="1" latinLnBrk="0" hangingPunct="1">
              <a:spcBef>
                <a:spcPts val="500"/>
              </a:spcBef>
              <a:buClr>
                <a:schemeClr val="accent2"/>
              </a:buClr>
              <a:buSzPct val="76000"/>
              <a:buFont typeface="Wingdings 3"/>
              <a:buNone/>
              <a:defRPr kumimoji="0" sz="2300" kern="1200">
                <a:solidFill>
                  <a:schemeClr val="tx2"/>
                </a:solidFill>
                <a:latin typeface="+mn-lt"/>
                <a:ea typeface="+mn-ea"/>
                <a:cs typeface="+mn-cs"/>
              </a:defRPr>
            </a:lvl2pPr>
            <a:lvl3pPr marL="914400" indent="0" algn="ctr" rtl="0" eaLnBrk="1" latinLnBrk="0" hangingPunct="1">
              <a:spcBef>
                <a:spcPts val="500"/>
              </a:spcBef>
              <a:buClr>
                <a:schemeClr val="bg1">
                  <a:shade val="50000"/>
                </a:schemeClr>
              </a:buClr>
              <a:buSzPct val="76000"/>
              <a:buFont typeface="Wingdings 3"/>
              <a:buNone/>
              <a:defRPr kumimoji="0" sz="2000" kern="1200">
                <a:solidFill>
                  <a:schemeClr val="tx1"/>
                </a:solidFill>
                <a:latin typeface="+mn-lt"/>
                <a:ea typeface="+mn-ea"/>
                <a:cs typeface="+mn-cs"/>
              </a:defRPr>
            </a:lvl3pPr>
            <a:lvl4pPr marL="1371600" indent="0" algn="ctr" rtl="0" eaLnBrk="1" latinLnBrk="0" hangingPunct="1">
              <a:spcBef>
                <a:spcPts val="400"/>
              </a:spcBef>
              <a:buClr>
                <a:schemeClr val="accent2">
                  <a:shade val="75000"/>
                </a:schemeClr>
              </a:buClr>
              <a:buSzPct val="70000"/>
              <a:buFont typeface="Wingdings"/>
              <a:buNone/>
              <a:defRPr kumimoji="0" sz="1800" kern="1200">
                <a:solidFill>
                  <a:schemeClr val="tx1"/>
                </a:solidFill>
                <a:latin typeface="+mn-lt"/>
                <a:ea typeface="+mn-ea"/>
                <a:cs typeface="+mn-cs"/>
              </a:defRPr>
            </a:lvl4pPr>
            <a:lvl5pPr marL="1828800" indent="0" algn="ctr" rtl="0" eaLnBrk="1" latinLnBrk="0" hangingPunct="1">
              <a:spcBef>
                <a:spcPts val="300"/>
              </a:spcBef>
              <a:buClr>
                <a:schemeClr val="accent2"/>
              </a:buClr>
              <a:buSzPct val="70000"/>
              <a:buFont typeface="Wingdings"/>
              <a:buNone/>
              <a:defRPr kumimoji="0" sz="1600" kern="1200">
                <a:solidFill>
                  <a:schemeClr val="tx1"/>
                </a:solidFill>
                <a:latin typeface="+mn-lt"/>
                <a:ea typeface="+mn-ea"/>
                <a:cs typeface="+mn-cs"/>
              </a:defRPr>
            </a:lvl5pPr>
            <a:lvl6pPr marL="2286000" indent="0" algn="ctr" rtl="0" eaLnBrk="1" latinLnBrk="0" hangingPunct="1">
              <a:spcBef>
                <a:spcPts val="300"/>
              </a:spcBef>
              <a:buClr>
                <a:srgbClr val="9FB8CD">
                  <a:shade val="75000"/>
                </a:srgbClr>
              </a:buClr>
              <a:buSzPct val="75000"/>
              <a:buFont typeface="Wingdings 3"/>
              <a:buNone/>
              <a:defRPr kumimoji="0" lang="en-US" sz="1600" kern="1200" smtClean="0">
                <a:solidFill>
                  <a:schemeClr val="tx1"/>
                </a:solidFill>
                <a:latin typeface="+mn-lt"/>
                <a:ea typeface="+mn-ea"/>
                <a:cs typeface="+mn-cs"/>
              </a:defRPr>
            </a:lvl6pPr>
            <a:lvl7pPr marL="2743200" indent="0" algn="ctr" rtl="0" eaLnBrk="1" latinLnBrk="0" hangingPunct="1">
              <a:spcBef>
                <a:spcPts val="300"/>
              </a:spcBef>
              <a:buClr>
                <a:srgbClr val="727CA3">
                  <a:shade val="75000"/>
                </a:srgbClr>
              </a:buClr>
              <a:buSzPct val="75000"/>
              <a:buFont typeface="Wingdings 3"/>
              <a:buNone/>
              <a:defRPr kumimoji="0" lang="en-US" sz="1400" kern="1200" smtClean="0">
                <a:solidFill>
                  <a:schemeClr val="tx1"/>
                </a:solidFill>
                <a:latin typeface="+mn-lt"/>
                <a:ea typeface="+mn-ea"/>
                <a:cs typeface="+mn-cs"/>
              </a:defRPr>
            </a:lvl7pPr>
            <a:lvl8pPr marL="3200400" indent="0" algn="ctr" rtl="0" eaLnBrk="1" latinLnBrk="0" hangingPunct="1">
              <a:spcBef>
                <a:spcPts val="300"/>
              </a:spcBef>
              <a:buClr>
                <a:prstClr val="white">
                  <a:shade val="50000"/>
                </a:prstClr>
              </a:buClr>
              <a:buSzPct val="75000"/>
              <a:buFont typeface="Wingdings 3"/>
              <a:buNone/>
              <a:defRPr kumimoji="0" lang="en-US" sz="1400" kern="1200" smtClean="0">
                <a:solidFill>
                  <a:schemeClr val="tx1"/>
                </a:solidFill>
                <a:latin typeface="+mn-lt"/>
                <a:ea typeface="+mn-ea"/>
                <a:cs typeface="+mn-cs"/>
              </a:defRPr>
            </a:lvl8pPr>
            <a:lvl9pPr marL="3657600" indent="0" algn="ctr" rtl="0" eaLnBrk="1" latinLnBrk="0" hangingPunct="1">
              <a:spcBef>
                <a:spcPts val="300"/>
              </a:spcBef>
              <a:buClr>
                <a:srgbClr val="9FB8CD"/>
              </a:buClr>
              <a:buSzPct val="75000"/>
              <a:buFont typeface="Wingdings 3"/>
              <a:buNone/>
              <a:defRPr kumimoji="0" lang="en-US" sz="1200" kern="1200" smtClean="0">
                <a:solidFill>
                  <a:schemeClr val="tx1"/>
                </a:solidFill>
                <a:latin typeface="+mn-lt"/>
                <a:ea typeface="+mn-ea"/>
                <a:cs typeface="+mn-cs"/>
              </a:defRPr>
            </a:lvl9pPr>
          </a:lstStyle>
          <a:p>
            <a:pPr lvl="1"/>
            <a:r>
              <a:rPr lang="fr-FR" dirty="0"/>
              <a:t>Direction des statistiques et des synthèses économiques (DSSE)</a:t>
            </a:r>
          </a:p>
          <a:p>
            <a:pPr lvl="1"/>
            <a:r>
              <a:rPr lang="fr-FR" dirty="0"/>
              <a:t>Service des comptes économiques et des analyses macroéconomiques (SCEAM)</a:t>
            </a:r>
          </a:p>
        </p:txBody>
      </p:sp>
      <p:sp>
        <p:nvSpPr>
          <p:cNvPr id="11" name="Sous-titre 2"/>
          <p:cNvSpPr txBox="1">
            <a:spLocks/>
          </p:cNvSpPr>
          <p:nvPr/>
        </p:nvSpPr>
        <p:spPr>
          <a:xfrm>
            <a:off x="735360" y="2708920"/>
            <a:ext cx="8064896" cy="720080"/>
          </a:xfrm>
          <a:prstGeom prst="rect">
            <a:avLst/>
          </a:prstGeom>
        </p:spPr>
        <p:txBody>
          <a:bodyPr vert="horz">
            <a:normAutofit fontScale="92500" lnSpcReduction="10000"/>
          </a:bodyPr>
          <a:lstStyle>
            <a:lvl1pPr marL="0" indent="0" algn="r" rtl="0" eaLnBrk="1" latinLnBrk="0" hangingPunct="1">
              <a:spcBef>
                <a:spcPts val="600"/>
              </a:spcBef>
              <a:buClr>
                <a:schemeClr val="accent1"/>
              </a:buClr>
              <a:buSzPct val="76000"/>
              <a:buFont typeface="Wingdings 3"/>
              <a:buNone/>
              <a:defRPr kumimoji="0" sz="2000" kern="1200">
                <a:solidFill>
                  <a:schemeClr val="tx2"/>
                </a:solidFill>
                <a:latin typeface="+mj-lt"/>
                <a:ea typeface="+mj-ea"/>
                <a:cs typeface="+mj-cs"/>
              </a:defRPr>
            </a:lvl1pPr>
            <a:lvl2pPr marL="457200" indent="0" algn="ctr" rtl="0" eaLnBrk="1" latinLnBrk="0" hangingPunct="1">
              <a:spcBef>
                <a:spcPts val="500"/>
              </a:spcBef>
              <a:buClr>
                <a:schemeClr val="accent2"/>
              </a:buClr>
              <a:buSzPct val="76000"/>
              <a:buFont typeface="Wingdings 3"/>
              <a:buNone/>
              <a:defRPr kumimoji="0" sz="2300" kern="1200">
                <a:solidFill>
                  <a:schemeClr val="tx2"/>
                </a:solidFill>
                <a:latin typeface="+mn-lt"/>
                <a:ea typeface="+mn-ea"/>
                <a:cs typeface="+mn-cs"/>
              </a:defRPr>
            </a:lvl2pPr>
            <a:lvl3pPr marL="914400" indent="0" algn="ctr" rtl="0" eaLnBrk="1" latinLnBrk="0" hangingPunct="1">
              <a:spcBef>
                <a:spcPts val="500"/>
              </a:spcBef>
              <a:buClr>
                <a:schemeClr val="bg1">
                  <a:shade val="50000"/>
                </a:schemeClr>
              </a:buClr>
              <a:buSzPct val="76000"/>
              <a:buFont typeface="Wingdings 3"/>
              <a:buNone/>
              <a:defRPr kumimoji="0" sz="2000" kern="1200">
                <a:solidFill>
                  <a:schemeClr val="tx1"/>
                </a:solidFill>
                <a:latin typeface="+mn-lt"/>
                <a:ea typeface="+mn-ea"/>
                <a:cs typeface="+mn-cs"/>
              </a:defRPr>
            </a:lvl3pPr>
            <a:lvl4pPr marL="1371600" indent="0" algn="ctr" rtl="0" eaLnBrk="1" latinLnBrk="0" hangingPunct="1">
              <a:spcBef>
                <a:spcPts val="400"/>
              </a:spcBef>
              <a:buClr>
                <a:schemeClr val="accent2">
                  <a:shade val="75000"/>
                </a:schemeClr>
              </a:buClr>
              <a:buSzPct val="70000"/>
              <a:buFont typeface="Wingdings"/>
              <a:buNone/>
              <a:defRPr kumimoji="0" sz="1800" kern="1200">
                <a:solidFill>
                  <a:schemeClr val="tx1"/>
                </a:solidFill>
                <a:latin typeface="+mn-lt"/>
                <a:ea typeface="+mn-ea"/>
                <a:cs typeface="+mn-cs"/>
              </a:defRPr>
            </a:lvl4pPr>
            <a:lvl5pPr marL="1828800" indent="0" algn="ctr" rtl="0" eaLnBrk="1" latinLnBrk="0" hangingPunct="1">
              <a:spcBef>
                <a:spcPts val="300"/>
              </a:spcBef>
              <a:buClr>
                <a:schemeClr val="accent2"/>
              </a:buClr>
              <a:buSzPct val="70000"/>
              <a:buFont typeface="Wingdings"/>
              <a:buNone/>
              <a:defRPr kumimoji="0" sz="1600" kern="1200">
                <a:solidFill>
                  <a:schemeClr val="tx1"/>
                </a:solidFill>
                <a:latin typeface="+mn-lt"/>
                <a:ea typeface="+mn-ea"/>
                <a:cs typeface="+mn-cs"/>
              </a:defRPr>
            </a:lvl5pPr>
            <a:lvl6pPr marL="2286000" indent="0" algn="ctr" rtl="0" eaLnBrk="1" latinLnBrk="0" hangingPunct="1">
              <a:spcBef>
                <a:spcPts val="300"/>
              </a:spcBef>
              <a:buClr>
                <a:srgbClr val="9FB8CD">
                  <a:shade val="75000"/>
                </a:srgbClr>
              </a:buClr>
              <a:buSzPct val="75000"/>
              <a:buFont typeface="Wingdings 3"/>
              <a:buNone/>
              <a:defRPr kumimoji="0" lang="en-US" sz="1600" kern="1200" smtClean="0">
                <a:solidFill>
                  <a:schemeClr val="tx1"/>
                </a:solidFill>
                <a:latin typeface="+mn-lt"/>
                <a:ea typeface="+mn-ea"/>
                <a:cs typeface="+mn-cs"/>
              </a:defRPr>
            </a:lvl6pPr>
            <a:lvl7pPr marL="2743200" indent="0" algn="ctr" rtl="0" eaLnBrk="1" latinLnBrk="0" hangingPunct="1">
              <a:spcBef>
                <a:spcPts val="300"/>
              </a:spcBef>
              <a:buClr>
                <a:srgbClr val="727CA3">
                  <a:shade val="75000"/>
                </a:srgbClr>
              </a:buClr>
              <a:buSzPct val="75000"/>
              <a:buFont typeface="Wingdings 3"/>
              <a:buNone/>
              <a:defRPr kumimoji="0" lang="en-US" sz="1400" kern="1200" smtClean="0">
                <a:solidFill>
                  <a:schemeClr val="tx1"/>
                </a:solidFill>
                <a:latin typeface="+mn-lt"/>
                <a:ea typeface="+mn-ea"/>
                <a:cs typeface="+mn-cs"/>
              </a:defRPr>
            </a:lvl7pPr>
            <a:lvl8pPr marL="3200400" indent="0" algn="ctr" rtl="0" eaLnBrk="1" latinLnBrk="0" hangingPunct="1">
              <a:spcBef>
                <a:spcPts val="300"/>
              </a:spcBef>
              <a:buClr>
                <a:prstClr val="white">
                  <a:shade val="50000"/>
                </a:prstClr>
              </a:buClr>
              <a:buSzPct val="75000"/>
              <a:buFont typeface="Wingdings 3"/>
              <a:buNone/>
              <a:defRPr kumimoji="0" lang="en-US" sz="1400" kern="1200" smtClean="0">
                <a:solidFill>
                  <a:schemeClr val="tx1"/>
                </a:solidFill>
                <a:latin typeface="+mn-lt"/>
                <a:ea typeface="+mn-ea"/>
                <a:cs typeface="+mn-cs"/>
              </a:defRPr>
            </a:lvl8pPr>
            <a:lvl9pPr marL="3657600" indent="0" algn="ctr" rtl="0" eaLnBrk="1" latinLnBrk="0" hangingPunct="1">
              <a:spcBef>
                <a:spcPts val="300"/>
              </a:spcBef>
              <a:buClr>
                <a:srgbClr val="9FB8CD"/>
              </a:buClr>
              <a:buSzPct val="75000"/>
              <a:buFont typeface="Wingdings 3"/>
              <a:buNone/>
              <a:defRPr kumimoji="0" lang="en-US" sz="1200" kern="1200" smtClean="0">
                <a:solidFill>
                  <a:schemeClr val="tx1"/>
                </a:solidFill>
                <a:latin typeface="+mn-lt"/>
                <a:ea typeface="+mn-ea"/>
                <a:cs typeface="+mn-cs"/>
              </a:defRPr>
            </a:lvl9pPr>
          </a:lstStyle>
          <a:p>
            <a:pPr lvl="1"/>
            <a:r>
              <a:rPr lang="fr-FR" sz="2400" b="1" i="1" dirty="0"/>
              <a:t>Présentation au Séminaire régional de comptabilité national </a:t>
            </a:r>
            <a:r>
              <a:rPr lang="fr-FR" sz="2400" b="1" i="1" dirty="0" smtClean="0"/>
              <a:t>AFRISTAT, Cotonou 01-05 juillet </a:t>
            </a:r>
            <a:r>
              <a:rPr lang="fr-FR" sz="2400" b="1" i="1" dirty="0"/>
              <a:t>2019</a:t>
            </a:r>
          </a:p>
        </p:txBody>
      </p:sp>
    </p:spTree>
    <p:extLst>
      <p:ext uri="{BB962C8B-B14F-4D97-AF65-F5344CB8AC3E}">
        <p14:creationId xmlns:p14="http://schemas.microsoft.com/office/powerpoint/2010/main" val="18191297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a:t>3. Mise en place d’un outil d’équilibrage du TEI au niveau du Burkina Faso</a:t>
            </a:r>
          </a:p>
        </p:txBody>
      </p:sp>
      <p:sp>
        <p:nvSpPr>
          <p:cNvPr id="3" name="Espace réservé du contenu 2"/>
          <p:cNvSpPr>
            <a:spLocks noGrp="1"/>
          </p:cNvSpPr>
          <p:nvPr>
            <p:ph sz="quarter" idx="1"/>
          </p:nvPr>
        </p:nvSpPr>
        <p:spPr/>
        <p:txBody>
          <a:bodyPr>
            <a:normAutofit/>
          </a:bodyPr>
          <a:lstStyle/>
          <a:p>
            <a:pPr algn="just">
              <a:lnSpc>
                <a:spcPct val="107000"/>
              </a:lnSpc>
            </a:pPr>
            <a:r>
              <a:rPr lang="fr-FR" dirty="0">
                <a:ea typeface="Calibri" panose="020F0502020204030204" pitchFamily="34" charset="0"/>
                <a:cs typeface="Calibri" panose="020F0502020204030204" pitchFamily="34" charset="0"/>
              </a:rPr>
              <a:t>Cas général de la synthèse du TEI: </a:t>
            </a:r>
          </a:p>
          <a:p>
            <a:pPr lvl="1" algn="just">
              <a:lnSpc>
                <a:spcPct val="107000"/>
              </a:lnSpc>
            </a:pPr>
            <a:r>
              <a:rPr lang="fr-FR" dirty="0">
                <a:ea typeface="Calibri" panose="020F0502020204030204" pitchFamily="34" charset="0"/>
                <a:cs typeface="Calibri" panose="020F0502020204030204" pitchFamily="34" charset="0"/>
              </a:rPr>
              <a:t>Une fois les conditions de synthèse vérifiées, le comptable doit analyser l’écart, l’ERE concerné et les branches consommatrices et décider :</a:t>
            </a:r>
          </a:p>
          <a:p>
            <a:pPr lvl="2" algn="just">
              <a:lnSpc>
                <a:spcPct val="107000"/>
              </a:lnSpc>
            </a:pPr>
            <a:r>
              <a:rPr lang="fr-FR" dirty="0">
                <a:ea typeface="Calibri" panose="020F0502020204030204" pitchFamily="34" charset="0"/>
                <a:cs typeface="Calibri" panose="020F0502020204030204" pitchFamily="34" charset="0"/>
              </a:rPr>
              <a:t>Soit de reporter l’écart sur l’offre (ERE) :</a:t>
            </a:r>
          </a:p>
          <a:p>
            <a:pPr lvl="3" algn="just">
              <a:lnSpc>
                <a:spcPct val="107000"/>
              </a:lnSpc>
            </a:pPr>
            <a:r>
              <a:rPr lang="fr-FR" dirty="0">
                <a:ea typeface="Calibri" panose="020F0502020204030204" pitchFamily="34" charset="0"/>
                <a:cs typeface="Calibri" panose="020F0502020204030204" pitchFamily="34" charset="0"/>
              </a:rPr>
              <a:t>Analyser les indices d’évolutions de l’ERE</a:t>
            </a:r>
          </a:p>
          <a:p>
            <a:pPr lvl="2" algn="just">
              <a:lnSpc>
                <a:spcPct val="107000"/>
              </a:lnSpc>
            </a:pPr>
            <a:r>
              <a:rPr lang="fr-FR" dirty="0">
                <a:ea typeface="Calibri" panose="020F0502020204030204" pitchFamily="34" charset="0"/>
                <a:cs typeface="Calibri" panose="020F0502020204030204" pitchFamily="34" charset="0"/>
              </a:rPr>
              <a:t>Soit de le reporter sur la demande de CI;</a:t>
            </a:r>
          </a:p>
          <a:p>
            <a:pPr lvl="3" algn="just">
              <a:lnSpc>
                <a:spcPct val="107000"/>
              </a:lnSpc>
            </a:pPr>
            <a:r>
              <a:rPr lang="fr-FR" dirty="0">
                <a:ea typeface="Calibri" panose="020F0502020204030204" pitchFamily="34" charset="0"/>
                <a:cs typeface="Calibri" panose="020F0502020204030204" pitchFamily="34" charset="0"/>
              </a:rPr>
              <a:t>Sur quels branches on reporte? </a:t>
            </a:r>
          </a:p>
          <a:p>
            <a:pPr lvl="4" algn="just">
              <a:lnSpc>
                <a:spcPct val="107000"/>
              </a:lnSpc>
            </a:pPr>
            <a:r>
              <a:rPr lang="fr-FR" dirty="0">
                <a:ea typeface="Calibri" panose="020F0502020204030204" pitchFamily="34" charset="0"/>
                <a:cs typeface="Calibri" panose="020F0502020204030204" pitchFamily="34" charset="0"/>
              </a:rPr>
              <a:t>Incidence sur la demande totale de CI (notamment les branches connus)</a:t>
            </a:r>
          </a:p>
          <a:p>
            <a:pPr lvl="4" algn="just">
              <a:lnSpc>
                <a:spcPct val="107000"/>
              </a:lnSpc>
            </a:pPr>
            <a:r>
              <a:rPr lang="fr-FR" dirty="0">
                <a:ea typeface="Calibri" panose="020F0502020204030204" pitchFamily="34" charset="0"/>
                <a:cs typeface="Calibri" panose="020F0502020204030204" pitchFamily="34" charset="0"/>
              </a:rPr>
              <a:t>Report d’un écart créé dans un produit sur un autre de sorte minimiser l’impact sur le total de demande </a:t>
            </a:r>
          </a:p>
          <a:p>
            <a:pPr lvl="5" algn="just">
              <a:lnSpc>
                <a:spcPct val="107000"/>
              </a:lnSpc>
            </a:pPr>
            <a:r>
              <a:rPr lang="fr-FR" dirty="0">
                <a:ea typeface="Calibri" panose="020F0502020204030204" pitchFamily="34" charset="0"/>
                <a:cs typeface="Calibri" panose="020F0502020204030204" pitchFamily="34" charset="0"/>
              </a:rPr>
              <a:t>Manuellement</a:t>
            </a:r>
          </a:p>
          <a:p>
            <a:pPr lvl="5" algn="just">
              <a:lnSpc>
                <a:spcPct val="107000"/>
              </a:lnSpc>
            </a:pPr>
            <a:r>
              <a:rPr lang="fr-FR" dirty="0">
                <a:ea typeface="Calibri" panose="020F0502020204030204" pitchFamily="34" charset="0"/>
                <a:cs typeface="Calibri" panose="020F0502020204030204" pitchFamily="34" charset="0"/>
              </a:rPr>
              <a:t>Mathématiquement (RAS, Minimisation </a:t>
            </a:r>
            <a:r>
              <a:rPr lang="fr-FR" dirty="0" smtClean="0">
                <a:ea typeface="Calibri" panose="020F0502020204030204" pitchFamily="34" charset="0"/>
                <a:cs typeface="Calibri" panose="020F0502020204030204" pitchFamily="34" charset="0"/>
              </a:rPr>
              <a:t>des entropies croisées)</a:t>
            </a:r>
            <a:endParaRPr lang="fr-FR" dirty="0">
              <a:ea typeface="Calibri" panose="020F0502020204030204" pitchFamily="34" charset="0"/>
              <a:cs typeface="Calibri" panose="020F0502020204030204" pitchFamily="34" charset="0"/>
            </a:endParaRPr>
          </a:p>
          <a:p>
            <a:pPr algn="just">
              <a:lnSpc>
                <a:spcPct val="107000"/>
              </a:lnSpc>
              <a:spcAft>
                <a:spcPts val="800"/>
              </a:spcAft>
            </a:pPr>
            <a:endParaRPr lang="fr-FR" dirty="0">
              <a:ea typeface="Calibri" panose="020F0502020204030204" pitchFamily="34" charset="0"/>
              <a:cs typeface="Calibri" panose="020F0502020204030204" pitchFamily="34" charset="0"/>
            </a:endParaRPr>
          </a:p>
          <a:p>
            <a:pPr lvl="1" algn="just">
              <a:lnSpc>
                <a:spcPct val="107000"/>
              </a:lnSpc>
              <a:spcAft>
                <a:spcPts val="800"/>
              </a:spcAft>
            </a:pPr>
            <a:endParaRPr lang="fr-FR" dirty="0"/>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10</a:t>
            </a:fld>
            <a:endParaRPr lang="fr-BE" dirty="0"/>
          </a:p>
        </p:txBody>
      </p:sp>
    </p:spTree>
    <p:extLst>
      <p:ext uri="{BB962C8B-B14F-4D97-AF65-F5344CB8AC3E}">
        <p14:creationId xmlns:p14="http://schemas.microsoft.com/office/powerpoint/2010/main" val="76124336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a:t>3. Mise en place d’un outil d’équilibrage du TEI au niveau du Burkina Faso</a:t>
            </a:r>
          </a:p>
        </p:txBody>
      </p:sp>
      <p:sp>
        <p:nvSpPr>
          <p:cNvPr id="3" name="Espace réservé du contenu 2"/>
          <p:cNvSpPr>
            <a:spLocks noGrp="1"/>
          </p:cNvSpPr>
          <p:nvPr>
            <p:ph sz="quarter" idx="1"/>
          </p:nvPr>
        </p:nvSpPr>
        <p:spPr/>
        <p:txBody>
          <a:bodyPr>
            <a:normAutofit/>
          </a:bodyPr>
          <a:lstStyle/>
          <a:p>
            <a:pPr algn="just">
              <a:lnSpc>
                <a:spcPct val="107000"/>
              </a:lnSpc>
            </a:pPr>
            <a:r>
              <a:rPr lang="fr-FR" dirty="0">
                <a:ea typeface="Calibri" panose="020F0502020204030204" pitchFamily="34" charset="0"/>
                <a:cs typeface="Calibri" panose="020F0502020204030204" pitchFamily="34" charset="0"/>
              </a:rPr>
              <a:t>Principales étapes : </a:t>
            </a:r>
          </a:p>
          <a:p>
            <a:pPr lvl="1" algn="just">
              <a:lnSpc>
                <a:spcPct val="107000"/>
              </a:lnSpc>
            </a:pPr>
            <a:r>
              <a:rPr lang="fr-FR" dirty="0">
                <a:ea typeface="Calibri" panose="020F0502020204030204" pitchFamily="34" charset="0"/>
                <a:cs typeface="Calibri" panose="020F0502020204030204" pitchFamily="34" charset="0"/>
              </a:rPr>
              <a:t>Etape 1: Résorption des grands écarts : plusieurs tours de comptabilisation sont nécessaires;</a:t>
            </a:r>
          </a:p>
          <a:p>
            <a:pPr lvl="1" algn="just">
              <a:lnSpc>
                <a:spcPct val="107000"/>
              </a:lnSpc>
            </a:pPr>
            <a:r>
              <a:rPr lang="fr-FR" dirty="0">
                <a:ea typeface="Calibri" panose="020F0502020204030204" pitchFamily="34" charset="0"/>
                <a:cs typeface="Calibri" panose="020F0502020204030204" pitchFamily="34" charset="0"/>
              </a:rPr>
              <a:t>Etape 2 : Vérification des conditions d’entrée en synthèse (sinon retour à l’étape 1)</a:t>
            </a:r>
          </a:p>
          <a:p>
            <a:pPr lvl="1" algn="just">
              <a:lnSpc>
                <a:spcPct val="107000"/>
              </a:lnSpc>
            </a:pPr>
            <a:r>
              <a:rPr lang="fr-FR" dirty="0">
                <a:ea typeface="Calibri" panose="020F0502020204030204" pitchFamily="34" charset="0"/>
                <a:cs typeface="Calibri" panose="020F0502020204030204" pitchFamily="34" charset="0"/>
              </a:rPr>
              <a:t>Etape 3 : Décision sur le report des écarts (ERE ou CB) pour tous les produits</a:t>
            </a:r>
          </a:p>
          <a:p>
            <a:pPr lvl="1" algn="just">
              <a:lnSpc>
                <a:spcPct val="107000"/>
              </a:lnSpc>
            </a:pPr>
            <a:r>
              <a:rPr lang="fr-FR" dirty="0">
                <a:ea typeface="Calibri" panose="020F0502020204030204" pitchFamily="34" charset="0"/>
                <a:cs typeface="Calibri" panose="020F0502020204030204" pitchFamily="34" charset="0"/>
              </a:rPr>
              <a:t>Etape 4 : Report de tous les écarts décidés du côté de l’offre (ERE)</a:t>
            </a:r>
          </a:p>
          <a:p>
            <a:pPr marL="1143000" lvl="4" indent="0" algn="just">
              <a:lnSpc>
                <a:spcPct val="107000"/>
              </a:lnSpc>
              <a:buNone/>
            </a:pPr>
            <a:endParaRPr lang="fr-FR" dirty="0">
              <a:ea typeface="Calibri" panose="020F0502020204030204" pitchFamily="34" charset="0"/>
              <a:cs typeface="Calibri" panose="020F0502020204030204" pitchFamily="34" charset="0"/>
            </a:endParaRPr>
          </a:p>
          <a:p>
            <a:pPr algn="just">
              <a:lnSpc>
                <a:spcPct val="107000"/>
              </a:lnSpc>
              <a:spcAft>
                <a:spcPts val="800"/>
              </a:spcAft>
            </a:pPr>
            <a:endParaRPr lang="fr-FR" dirty="0">
              <a:ea typeface="Calibri" panose="020F0502020204030204" pitchFamily="34" charset="0"/>
              <a:cs typeface="Calibri" panose="020F0502020204030204" pitchFamily="34" charset="0"/>
            </a:endParaRPr>
          </a:p>
          <a:p>
            <a:pPr lvl="1" algn="just">
              <a:lnSpc>
                <a:spcPct val="107000"/>
              </a:lnSpc>
              <a:spcAft>
                <a:spcPts val="800"/>
              </a:spcAft>
            </a:pPr>
            <a:endParaRPr lang="fr-FR" dirty="0"/>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11</a:t>
            </a:fld>
            <a:endParaRPr lang="fr-BE" dirty="0"/>
          </a:p>
        </p:txBody>
      </p:sp>
    </p:spTree>
    <p:extLst>
      <p:ext uri="{BB962C8B-B14F-4D97-AF65-F5344CB8AC3E}">
        <p14:creationId xmlns:p14="http://schemas.microsoft.com/office/powerpoint/2010/main" val="31797825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a:t>3. Mise en place d’un outil d’équilibrage du TEI au niveau du Burkina Faso</a:t>
            </a:r>
          </a:p>
        </p:txBody>
      </p:sp>
      <p:sp>
        <p:nvSpPr>
          <p:cNvPr id="3" name="Espace réservé du contenu 2"/>
          <p:cNvSpPr>
            <a:spLocks noGrp="1"/>
          </p:cNvSpPr>
          <p:nvPr>
            <p:ph sz="quarter" idx="1"/>
          </p:nvPr>
        </p:nvSpPr>
        <p:spPr/>
        <p:txBody>
          <a:bodyPr>
            <a:normAutofit/>
          </a:bodyPr>
          <a:lstStyle/>
          <a:p>
            <a:pPr lvl="1" algn="just">
              <a:lnSpc>
                <a:spcPct val="107000"/>
              </a:lnSpc>
            </a:pPr>
            <a:r>
              <a:rPr lang="fr-FR" dirty="0">
                <a:ea typeface="Calibri" panose="020F0502020204030204" pitchFamily="34" charset="0"/>
                <a:cs typeface="Calibri" panose="020F0502020204030204" pitchFamily="34" charset="0"/>
              </a:rPr>
              <a:t>Etape 5 : Report des écarts restants du côté de la demande :</a:t>
            </a:r>
          </a:p>
          <a:p>
            <a:pPr lvl="2" algn="just">
              <a:lnSpc>
                <a:spcPct val="107000"/>
              </a:lnSpc>
            </a:pPr>
            <a:r>
              <a:rPr lang="fr-FR" dirty="0">
                <a:ea typeface="Calibri" panose="020F0502020204030204" pitchFamily="34" charset="0"/>
                <a:cs typeface="Calibri" panose="020F0502020204030204" pitchFamily="34" charset="0"/>
              </a:rPr>
              <a:t>Se fait sur Excel grâce à un outil</a:t>
            </a:r>
          </a:p>
          <a:p>
            <a:pPr lvl="2" algn="just">
              <a:lnSpc>
                <a:spcPct val="107000"/>
              </a:lnSpc>
            </a:pPr>
            <a:r>
              <a:rPr lang="fr-FR" dirty="0">
                <a:ea typeface="Calibri" panose="020F0502020204030204" pitchFamily="34" charset="0"/>
                <a:cs typeface="Calibri" panose="020F0502020204030204" pitchFamily="34" charset="0"/>
              </a:rPr>
              <a:t>Détermination de l’écart global offre demande de CI sur des branches*mode préalablement identifiées (informel en général) ;</a:t>
            </a:r>
          </a:p>
          <a:p>
            <a:pPr lvl="2" algn="just">
              <a:lnSpc>
                <a:spcPct val="107000"/>
              </a:lnSpc>
            </a:pPr>
            <a:r>
              <a:rPr lang="fr-FR" dirty="0">
                <a:ea typeface="Calibri" panose="020F0502020204030204" pitchFamily="34" charset="0"/>
                <a:cs typeface="Calibri" panose="020F0502020204030204" pitchFamily="34" charset="0"/>
              </a:rPr>
              <a:t>Application de la démarche RAS en volume et en valeur;</a:t>
            </a:r>
          </a:p>
          <a:p>
            <a:pPr lvl="2" algn="just">
              <a:lnSpc>
                <a:spcPct val="107000"/>
              </a:lnSpc>
            </a:pPr>
            <a:r>
              <a:rPr lang="fr-FR" dirty="0">
                <a:ea typeface="Calibri" panose="020F0502020204030204" pitchFamily="34" charset="0"/>
                <a:cs typeface="Calibri" panose="020F0502020204030204" pitchFamily="34" charset="0"/>
              </a:rPr>
              <a:t>Analyse du niveau des écarts créés et report éventuel sur d’autres branches</a:t>
            </a:r>
          </a:p>
          <a:p>
            <a:pPr lvl="2" algn="just">
              <a:lnSpc>
                <a:spcPct val="107000"/>
              </a:lnSpc>
            </a:pPr>
            <a:r>
              <a:rPr lang="fr-FR" dirty="0">
                <a:ea typeface="Calibri" panose="020F0502020204030204" pitchFamily="34" charset="0"/>
                <a:cs typeface="Calibri" panose="020F0502020204030204" pitchFamily="34" charset="0"/>
              </a:rPr>
              <a:t>Génération de la table de chargement</a:t>
            </a:r>
          </a:p>
          <a:p>
            <a:pPr lvl="2" algn="just">
              <a:lnSpc>
                <a:spcPct val="107000"/>
              </a:lnSpc>
            </a:pPr>
            <a:r>
              <a:rPr lang="fr-FR" dirty="0">
                <a:ea typeface="Calibri" panose="020F0502020204030204" pitchFamily="34" charset="0"/>
                <a:cs typeface="Calibri" panose="020F0502020204030204" pitchFamily="34" charset="0"/>
              </a:rPr>
              <a:t>Chargement sur ERETES;</a:t>
            </a:r>
          </a:p>
          <a:p>
            <a:pPr marL="1143000" lvl="4" indent="0" algn="just">
              <a:lnSpc>
                <a:spcPct val="107000"/>
              </a:lnSpc>
              <a:buNone/>
            </a:pPr>
            <a:endParaRPr lang="fr-FR" dirty="0">
              <a:ea typeface="Calibri" panose="020F0502020204030204" pitchFamily="34" charset="0"/>
              <a:cs typeface="Calibri" panose="020F0502020204030204" pitchFamily="34" charset="0"/>
            </a:endParaRPr>
          </a:p>
          <a:p>
            <a:pPr algn="just">
              <a:lnSpc>
                <a:spcPct val="107000"/>
              </a:lnSpc>
              <a:spcAft>
                <a:spcPts val="800"/>
              </a:spcAft>
            </a:pPr>
            <a:endParaRPr lang="fr-FR" dirty="0">
              <a:ea typeface="Calibri" panose="020F0502020204030204" pitchFamily="34" charset="0"/>
              <a:cs typeface="Calibri" panose="020F0502020204030204" pitchFamily="34" charset="0"/>
            </a:endParaRPr>
          </a:p>
          <a:p>
            <a:pPr lvl="1" algn="just">
              <a:lnSpc>
                <a:spcPct val="107000"/>
              </a:lnSpc>
              <a:spcAft>
                <a:spcPts val="800"/>
              </a:spcAft>
            </a:pPr>
            <a:endParaRPr lang="fr-FR" dirty="0"/>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12</a:t>
            </a:fld>
            <a:endParaRPr lang="fr-BE" dirty="0"/>
          </a:p>
        </p:txBody>
      </p:sp>
    </p:spTree>
    <p:extLst>
      <p:ext uri="{BB962C8B-B14F-4D97-AF65-F5344CB8AC3E}">
        <p14:creationId xmlns:p14="http://schemas.microsoft.com/office/powerpoint/2010/main" val="341808328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a:t>3. Mise en place d’un outil d’équilibrage du TEI au niveau du Burkina Faso</a:t>
            </a:r>
          </a:p>
        </p:txBody>
      </p:sp>
      <p:sp>
        <p:nvSpPr>
          <p:cNvPr id="3" name="Espace réservé du contenu 2"/>
          <p:cNvSpPr>
            <a:spLocks noGrp="1"/>
          </p:cNvSpPr>
          <p:nvPr>
            <p:ph sz="quarter" idx="1"/>
          </p:nvPr>
        </p:nvSpPr>
        <p:spPr/>
        <p:txBody>
          <a:bodyPr>
            <a:normAutofit/>
          </a:bodyPr>
          <a:lstStyle/>
          <a:p>
            <a:pPr algn="just">
              <a:lnSpc>
                <a:spcPct val="107000"/>
              </a:lnSpc>
            </a:pPr>
            <a:endParaRPr lang="fr-FR" dirty="0">
              <a:ea typeface="Calibri" panose="020F0502020204030204" pitchFamily="34" charset="0"/>
              <a:cs typeface="Calibri" panose="020F0502020204030204" pitchFamily="34" charset="0"/>
            </a:endParaRPr>
          </a:p>
          <a:p>
            <a:pPr algn="just">
              <a:lnSpc>
                <a:spcPct val="107000"/>
              </a:lnSpc>
            </a:pPr>
            <a:endParaRPr lang="fr-FR" dirty="0">
              <a:ea typeface="Calibri" panose="020F0502020204030204" pitchFamily="34" charset="0"/>
              <a:cs typeface="Calibri" panose="020F0502020204030204" pitchFamily="34" charset="0"/>
            </a:endParaRPr>
          </a:p>
          <a:p>
            <a:pPr algn="just">
              <a:lnSpc>
                <a:spcPct val="107000"/>
              </a:lnSpc>
            </a:pPr>
            <a:endParaRPr lang="fr-FR" dirty="0">
              <a:ea typeface="Calibri" panose="020F0502020204030204" pitchFamily="34" charset="0"/>
              <a:cs typeface="Calibri" panose="020F0502020204030204" pitchFamily="34" charset="0"/>
            </a:endParaRPr>
          </a:p>
          <a:p>
            <a:pPr algn="just">
              <a:lnSpc>
                <a:spcPct val="107000"/>
              </a:lnSpc>
            </a:pPr>
            <a:r>
              <a:rPr lang="fr-FR" dirty="0">
                <a:ea typeface="Calibri" panose="020F0502020204030204" pitchFamily="34" charset="0"/>
                <a:cs typeface="Calibri" panose="020F0502020204030204" pitchFamily="34" charset="0"/>
              </a:rPr>
              <a:t>Vue de l’outil : Sur EXCEL </a:t>
            </a:r>
          </a:p>
          <a:p>
            <a:pPr marL="1143000" lvl="4" indent="0" algn="just">
              <a:lnSpc>
                <a:spcPct val="107000"/>
              </a:lnSpc>
              <a:buNone/>
            </a:pPr>
            <a:endParaRPr lang="fr-FR" dirty="0">
              <a:ea typeface="Calibri" panose="020F0502020204030204" pitchFamily="34" charset="0"/>
              <a:cs typeface="Calibri" panose="020F0502020204030204" pitchFamily="34" charset="0"/>
            </a:endParaRPr>
          </a:p>
          <a:p>
            <a:pPr algn="just">
              <a:lnSpc>
                <a:spcPct val="107000"/>
              </a:lnSpc>
              <a:spcAft>
                <a:spcPts val="800"/>
              </a:spcAft>
            </a:pPr>
            <a:endParaRPr lang="fr-FR" dirty="0">
              <a:ea typeface="Calibri" panose="020F0502020204030204" pitchFamily="34" charset="0"/>
              <a:cs typeface="Calibri" panose="020F0502020204030204" pitchFamily="34" charset="0"/>
            </a:endParaRPr>
          </a:p>
          <a:p>
            <a:pPr lvl="1" algn="just">
              <a:lnSpc>
                <a:spcPct val="107000"/>
              </a:lnSpc>
              <a:spcAft>
                <a:spcPts val="800"/>
              </a:spcAft>
            </a:pPr>
            <a:endParaRPr lang="fr-FR" dirty="0"/>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13</a:t>
            </a:fld>
            <a:endParaRPr lang="fr-BE" dirty="0"/>
          </a:p>
        </p:txBody>
      </p:sp>
    </p:spTree>
    <p:extLst>
      <p:ext uri="{BB962C8B-B14F-4D97-AF65-F5344CB8AC3E}">
        <p14:creationId xmlns:p14="http://schemas.microsoft.com/office/powerpoint/2010/main" val="417139813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dirty="0"/>
              <a:t>4. </a:t>
            </a:r>
            <a:r>
              <a:rPr lang="fr-FR" b="1" cap="small" dirty="0"/>
              <a:t>Conclusion</a:t>
            </a:r>
            <a:endParaRPr lang="fr-FR" dirty="0"/>
          </a:p>
        </p:txBody>
      </p:sp>
      <p:sp>
        <p:nvSpPr>
          <p:cNvPr id="3" name="Espace réservé du contenu 2"/>
          <p:cNvSpPr>
            <a:spLocks noGrp="1"/>
          </p:cNvSpPr>
          <p:nvPr>
            <p:ph sz="quarter" idx="1"/>
          </p:nvPr>
        </p:nvSpPr>
        <p:spPr/>
        <p:txBody>
          <a:bodyPr>
            <a:normAutofit fontScale="92500" lnSpcReduction="20000"/>
          </a:bodyPr>
          <a:lstStyle/>
          <a:p>
            <a:pPr algn="just">
              <a:lnSpc>
                <a:spcPct val="107000"/>
              </a:lnSpc>
              <a:spcAft>
                <a:spcPts val="800"/>
              </a:spcAft>
            </a:pPr>
            <a:r>
              <a:rPr lang="fr-FR" dirty="0"/>
              <a:t>Plusieurs choix sont réalisés dans la synthèse du TEI au niveau des pays;</a:t>
            </a:r>
          </a:p>
          <a:p>
            <a:pPr algn="just">
              <a:lnSpc>
                <a:spcPct val="107000"/>
              </a:lnSpc>
              <a:spcAft>
                <a:spcPts val="800"/>
              </a:spcAft>
            </a:pPr>
            <a:r>
              <a:rPr lang="fr-FR" dirty="0"/>
              <a:t>Le Burkina Faso a fait le choix d’élaborer le TEI au niveau détaillé des produits, branches et modes de production afin d’être plus précis pour les besoins des utilisateurs mais aussi d’éviter le report au </a:t>
            </a:r>
            <a:r>
              <a:rPr lang="fr-FR" dirty="0" smtClean="0"/>
              <a:t>niveau fin </a:t>
            </a:r>
            <a:r>
              <a:rPr lang="fr-FR" dirty="0"/>
              <a:t>lors du passage à la campagne suivante. </a:t>
            </a:r>
          </a:p>
          <a:p>
            <a:pPr algn="just">
              <a:lnSpc>
                <a:spcPct val="107000"/>
              </a:lnSpc>
              <a:spcAft>
                <a:spcPts val="800"/>
              </a:spcAft>
            </a:pPr>
            <a:r>
              <a:rPr lang="fr-FR" dirty="0"/>
              <a:t>L’équilibre du TEI se fait en 5 étapes, la dernière nécessitant un passage par un outil externe Excel mis en place en 2009 et amélioré </a:t>
            </a:r>
            <a:r>
              <a:rPr lang="fr-FR" dirty="0" smtClean="0"/>
              <a:t>au fils des années. </a:t>
            </a:r>
            <a:endParaRPr lang="fr-FR" dirty="0"/>
          </a:p>
          <a:p>
            <a:pPr algn="just">
              <a:lnSpc>
                <a:spcPct val="107000"/>
              </a:lnSpc>
              <a:spcAft>
                <a:spcPts val="800"/>
              </a:spcAft>
            </a:pPr>
            <a:r>
              <a:rPr lang="fr-FR" dirty="0"/>
              <a:t>Le comptable ne doit pas seulement chercher l’équilibre mais rapprocher les sources de données, corriger les incohérences et analyser la pertinence économique des décisions prises.</a:t>
            </a:r>
          </a:p>
          <a:p>
            <a:pPr marL="274320" lvl="1" indent="0" algn="just">
              <a:lnSpc>
                <a:spcPct val="107000"/>
              </a:lnSpc>
              <a:spcAft>
                <a:spcPts val="800"/>
              </a:spcAft>
              <a:buNone/>
            </a:pPr>
            <a:endParaRPr lang="fr-FR" dirty="0"/>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14</a:t>
            </a:fld>
            <a:endParaRPr lang="fr-BE" dirty="0"/>
          </a:p>
        </p:txBody>
      </p:sp>
    </p:spTree>
    <p:extLst>
      <p:ext uri="{BB962C8B-B14F-4D97-AF65-F5344CB8AC3E}">
        <p14:creationId xmlns:p14="http://schemas.microsoft.com/office/powerpoint/2010/main" val="422443015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ous-titre 5"/>
          <p:cNvSpPr>
            <a:spLocks noGrp="1"/>
          </p:cNvSpPr>
          <p:nvPr>
            <p:ph type="subTitle" idx="1"/>
          </p:nvPr>
        </p:nvSpPr>
        <p:spPr>
          <a:xfrm>
            <a:off x="1212064" y="5229200"/>
            <a:ext cx="6858000" cy="533400"/>
          </a:xfrm>
        </p:spPr>
        <p:txBody>
          <a:bodyPr/>
          <a:lstStyle/>
          <a:p>
            <a:r>
              <a:rPr lang="fr-FR" dirty="0"/>
              <a:t>MERCI POUR VOTRE ATTENTION</a:t>
            </a:r>
          </a:p>
        </p:txBody>
      </p:sp>
      <p:sp>
        <p:nvSpPr>
          <p:cNvPr id="3" name="Espace réservé du numéro de diapositive 2"/>
          <p:cNvSpPr>
            <a:spLocks noGrp="1"/>
          </p:cNvSpPr>
          <p:nvPr>
            <p:ph type="sldNum" sz="quarter" idx="12"/>
          </p:nvPr>
        </p:nvSpPr>
        <p:spPr/>
        <p:txBody>
          <a:bodyPr/>
          <a:lstStyle/>
          <a:p>
            <a:fld id="{CF4668DC-857F-487D-BFFA-8C0CA5037977}" type="slidenum">
              <a:rPr lang="fr-BE" smtClean="0"/>
              <a:pPr/>
              <a:t>15</a:t>
            </a:fld>
            <a:endParaRPr lang="fr-BE" dirty="0"/>
          </a:p>
        </p:txBody>
      </p:sp>
    </p:spTree>
    <p:extLst>
      <p:ext uri="{BB962C8B-B14F-4D97-AF65-F5344CB8AC3E}">
        <p14:creationId xmlns:p14="http://schemas.microsoft.com/office/powerpoint/2010/main" val="11308022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Plan de la présentation</a:t>
            </a:r>
          </a:p>
        </p:txBody>
      </p:sp>
      <p:sp>
        <p:nvSpPr>
          <p:cNvPr id="3" name="Espace réservé du contenu 2"/>
          <p:cNvSpPr>
            <a:spLocks noGrp="1"/>
          </p:cNvSpPr>
          <p:nvPr>
            <p:ph sz="quarter" idx="1"/>
          </p:nvPr>
        </p:nvSpPr>
        <p:spPr/>
        <p:txBody>
          <a:bodyPr>
            <a:normAutofit/>
          </a:bodyPr>
          <a:lstStyle/>
          <a:p>
            <a:pPr marL="514350" lvl="0" indent="-514350">
              <a:buFont typeface="+mj-lt"/>
              <a:buAutoNum type="arabicPeriod"/>
            </a:pPr>
            <a:r>
              <a:rPr lang="fr-FR" dirty="0"/>
              <a:t>Contexte</a:t>
            </a:r>
          </a:p>
          <a:p>
            <a:pPr marL="514350" lvl="0" indent="-514350">
              <a:buFont typeface="+mj-lt"/>
              <a:buAutoNum type="arabicPeriod"/>
            </a:pPr>
            <a:r>
              <a:rPr lang="fr-FR" dirty="0"/>
              <a:t>Elaboration agrégé du TEI et implications</a:t>
            </a:r>
          </a:p>
          <a:p>
            <a:pPr marL="514350" lvl="0" indent="-514350">
              <a:buFont typeface="+mj-lt"/>
              <a:buAutoNum type="arabicPeriod"/>
            </a:pPr>
            <a:r>
              <a:rPr lang="fr-FR" dirty="0"/>
              <a:t>L’outil Burkinabè d’élaboration du TEI au niveau fin </a:t>
            </a:r>
          </a:p>
          <a:p>
            <a:pPr marL="514350" lvl="0" indent="-514350">
              <a:buFont typeface="+mj-lt"/>
              <a:buAutoNum type="arabicPeriod"/>
            </a:pPr>
            <a:r>
              <a:rPr lang="fr-FR" dirty="0"/>
              <a:t>Conclusion</a:t>
            </a:r>
          </a:p>
          <a:p>
            <a:pPr marL="514350" lvl="0" indent="-514350">
              <a:buFont typeface="+mj-lt"/>
              <a:buAutoNum type="arabicPeriod"/>
            </a:pPr>
            <a:endParaRPr lang="fr-FR" dirty="0"/>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2</a:t>
            </a:fld>
            <a:endParaRPr lang="fr-BE" dirty="0"/>
          </a:p>
        </p:txBody>
      </p:sp>
    </p:spTree>
    <p:extLst>
      <p:ext uri="{BB962C8B-B14F-4D97-AF65-F5344CB8AC3E}">
        <p14:creationId xmlns:p14="http://schemas.microsoft.com/office/powerpoint/2010/main" val="70773799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re 4"/>
          <p:cNvSpPr>
            <a:spLocks noGrp="1"/>
          </p:cNvSpPr>
          <p:nvPr>
            <p:ph type="title"/>
          </p:nvPr>
        </p:nvSpPr>
        <p:spPr>
          <a:xfrm>
            <a:off x="611560" y="2636912"/>
            <a:ext cx="8229600" cy="914400"/>
          </a:xfrm>
        </p:spPr>
        <p:txBody>
          <a:bodyPr>
            <a:normAutofit/>
          </a:bodyPr>
          <a:lstStyle/>
          <a:p>
            <a:pPr algn="ctr"/>
            <a:r>
              <a:rPr lang="fr-FR" dirty="0"/>
              <a:t>1. Contexte</a:t>
            </a:r>
          </a:p>
        </p:txBody>
      </p:sp>
      <p:sp>
        <p:nvSpPr>
          <p:cNvPr id="3" name="Espace réservé du numéro de diapositive 2"/>
          <p:cNvSpPr>
            <a:spLocks noGrp="1"/>
          </p:cNvSpPr>
          <p:nvPr>
            <p:ph type="sldNum" sz="quarter" idx="12"/>
          </p:nvPr>
        </p:nvSpPr>
        <p:spPr/>
        <p:txBody>
          <a:bodyPr/>
          <a:lstStyle/>
          <a:p>
            <a:fld id="{CF4668DC-857F-487D-BFFA-8C0CA5037977}" type="slidenum">
              <a:rPr lang="fr-BE" smtClean="0"/>
              <a:pPr/>
              <a:t>3</a:t>
            </a:fld>
            <a:endParaRPr lang="fr-BE" dirty="0"/>
          </a:p>
        </p:txBody>
      </p:sp>
    </p:spTree>
    <p:extLst>
      <p:ext uri="{BB962C8B-B14F-4D97-AF65-F5344CB8AC3E}">
        <p14:creationId xmlns:p14="http://schemas.microsoft.com/office/powerpoint/2010/main" val="144112955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1. Contexte</a:t>
            </a:r>
          </a:p>
        </p:txBody>
      </p:sp>
      <p:sp>
        <p:nvSpPr>
          <p:cNvPr id="3" name="Espace réservé du contenu 2"/>
          <p:cNvSpPr>
            <a:spLocks noGrp="1"/>
          </p:cNvSpPr>
          <p:nvPr>
            <p:ph sz="quarter" idx="1"/>
          </p:nvPr>
        </p:nvSpPr>
        <p:spPr/>
        <p:txBody>
          <a:bodyPr>
            <a:normAutofit fontScale="92500" lnSpcReduction="20000"/>
          </a:bodyPr>
          <a:lstStyle/>
          <a:p>
            <a:pPr algn="just">
              <a:lnSpc>
                <a:spcPct val="107000"/>
              </a:lnSpc>
              <a:spcAft>
                <a:spcPts val="800"/>
              </a:spcAft>
            </a:pPr>
            <a:r>
              <a:rPr lang="fr-FR" dirty="0">
                <a:ea typeface="Calibri" panose="020F0502020204030204" pitchFamily="34" charset="0"/>
                <a:cs typeface="Calibri" panose="020F0502020204030204" pitchFamily="34" charset="0"/>
              </a:rPr>
              <a:t>La confection du tableau des échanges intermédiaires (TEI) occupe une place centrale dans l’élaboration des comptes nationaux, notamment la mise en place du TRE</a:t>
            </a:r>
          </a:p>
          <a:p>
            <a:pPr algn="just">
              <a:lnSpc>
                <a:spcPct val="107000"/>
              </a:lnSpc>
              <a:spcAft>
                <a:spcPts val="800"/>
              </a:spcAft>
            </a:pPr>
            <a:r>
              <a:rPr lang="fr-FR" dirty="0"/>
              <a:t>Le TEI présente les achats de consommations intermédiaires (CI) des </a:t>
            </a:r>
            <a:r>
              <a:rPr lang="fr-FR" dirty="0" smtClean="0"/>
              <a:t>branches </a:t>
            </a:r>
            <a:r>
              <a:rPr lang="fr-FR" dirty="0"/>
              <a:t>: il croise les branches d’activités avec les produits dans la nomenclature de comptabilité nationale.</a:t>
            </a:r>
          </a:p>
          <a:p>
            <a:pPr algn="just">
              <a:lnSpc>
                <a:spcPct val="107000"/>
              </a:lnSpc>
              <a:spcAft>
                <a:spcPts val="800"/>
              </a:spcAft>
            </a:pPr>
            <a:r>
              <a:rPr lang="fr-FR" dirty="0"/>
              <a:t>La synthèse du TEI consiste à réconcilier l’offre et la demande de CI:</a:t>
            </a:r>
          </a:p>
          <a:p>
            <a:pPr lvl="1" algn="just">
              <a:lnSpc>
                <a:spcPct val="107000"/>
              </a:lnSpc>
              <a:spcAft>
                <a:spcPts val="800"/>
              </a:spcAft>
            </a:pPr>
            <a:r>
              <a:rPr lang="fr-FR" dirty="0"/>
              <a:t>Les achats de CI des </a:t>
            </a:r>
            <a:r>
              <a:rPr lang="fr-FR" dirty="0" smtClean="0"/>
              <a:t>branches </a:t>
            </a:r>
            <a:r>
              <a:rPr lang="fr-FR" dirty="0"/>
              <a:t>sont qualifiées de CI demande (Comptes de branches). </a:t>
            </a:r>
          </a:p>
          <a:p>
            <a:pPr lvl="1" algn="just">
              <a:lnSpc>
                <a:spcPct val="107000"/>
              </a:lnSpc>
              <a:spcAft>
                <a:spcPts val="800"/>
              </a:spcAft>
            </a:pPr>
            <a:r>
              <a:rPr lang="fr-FR" dirty="0"/>
              <a:t>Les CI issues des équilibres ressources emplois sont qualifiées d’offre de CI (ERE)</a:t>
            </a:r>
          </a:p>
          <a:p>
            <a:pPr algn="just">
              <a:lnSpc>
                <a:spcPct val="107000"/>
              </a:lnSpc>
              <a:spcAft>
                <a:spcPts val="800"/>
              </a:spcAft>
            </a:pPr>
            <a:endParaRPr lang="fr-FR" dirty="0">
              <a:ea typeface="Calibri" panose="020F0502020204030204" pitchFamily="34" charset="0"/>
              <a:cs typeface="Calibri" panose="020F0502020204030204" pitchFamily="34" charset="0"/>
            </a:endParaRPr>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4</a:t>
            </a:fld>
            <a:endParaRPr lang="fr-BE" dirty="0"/>
          </a:p>
        </p:txBody>
      </p:sp>
    </p:spTree>
    <p:extLst>
      <p:ext uri="{BB962C8B-B14F-4D97-AF65-F5344CB8AC3E}">
        <p14:creationId xmlns:p14="http://schemas.microsoft.com/office/powerpoint/2010/main" val="70773799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dirty="0"/>
              <a:t>2. Elaboration du TEI et implications</a:t>
            </a:r>
          </a:p>
        </p:txBody>
      </p:sp>
      <p:graphicFrame>
        <p:nvGraphicFramePr>
          <p:cNvPr id="4" name="Espace réservé du contenu 3">
            <a:extLst>
              <a:ext uri="{FF2B5EF4-FFF2-40B4-BE49-F238E27FC236}">
                <a16:creationId xmlns:a16="http://schemas.microsoft.com/office/drawing/2014/main" xmlns="" id="{28DD6E9F-3197-45AB-A73A-0DDC96C22B1C}"/>
              </a:ext>
            </a:extLst>
          </p:cNvPr>
          <p:cNvGraphicFramePr>
            <a:graphicFrameLocks noGrp="1"/>
          </p:cNvGraphicFramePr>
          <p:nvPr>
            <p:ph sz="quarter" idx="1"/>
            <p:extLst>
              <p:ext uri="{D42A27DB-BD31-4B8C-83A1-F6EECF244321}">
                <p14:modId xmlns:p14="http://schemas.microsoft.com/office/powerpoint/2010/main" val="1543957057"/>
              </p:ext>
            </p:extLst>
          </p:nvPr>
        </p:nvGraphicFramePr>
        <p:xfrm>
          <a:off x="2123728" y="1199772"/>
          <a:ext cx="6628638" cy="2011680"/>
        </p:xfrm>
        <a:graphic>
          <a:graphicData uri="http://schemas.openxmlformats.org/drawingml/2006/table">
            <a:tbl>
              <a:tblPr firstRow="1" bandRow="1">
                <a:tableStyleId>{7DF18680-E054-41AD-8BC1-D1AEF772440D}</a:tableStyleId>
              </a:tblPr>
              <a:tblGrid>
                <a:gridCol w="1210997">
                  <a:extLst>
                    <a:ext uri="{9D8B030D-6E8A-4147-A177-3AD203B41FA5}">
                      <a16:colId xmlns:a16="http://schemas.microsoft.com/office/drawing/2014/main" xmlns="" val="1855182879"/>
                    </a:ext>
                  </a:extLst>
                </a:gridCol>
                <a:gridCol w="1202055">
                  <a:extLst>
                    <a:ext uri="{9D8B030D-6E8A-4147-A177-3AD203B41FA5}">
                      <a16:colId xmlns:a16="http://schemas.microsoft.com/office/drawing/2014/main" xmlns="" val="2424873229"/>
                    </a:ext>
                  </a:extLst>
                </a:gridCol>
                <a:gridCol w="1310219">
                  <a:extLst>
                    <a:ext uri="{9D8B030D-6E8A-4147-A177-3AD203B41FA5}">
                      <a16:colId xmlns:a16="http://schemas.microsoft.com/office/drawing/2014/main" xmlns="" val="163653816"/>
                    </a:ext>
                  </a:extLst>
                </a:gridCol>
                <a:gridCol w="673118">
                  <a:extLst>
                    <a:ext uri="{9D8B030D-6E8A-4147-A177-3AD203B41FA5}">
                      <a16:colId xmlns:a16="http://schemas.microsoft.com/office/drawing/2014/main" xmlns="" val="868995668"/>
                    </a:ext>
                  </a:extLst>
                </a:gridCol>
                <a:gridCol w="1233529">
                  <a:extLst>
                    <a:ext uri="{9D8B030D-6E8A-4147-A177-3AD203B41FA5}">
                      <a16:colId xmlns:a16="http://schemas.microsoft.com/office/drawing/2014/main" xmlns="" val="2853998549"/>
                    </a:ext>
                  </a:extLst>
                </a:gridCol>
                <a:gridCol w="998720">
                  <a:extLst>
                    <a:ext uri="{9D8B030D-6E8A-4147-A177-3AD203B41FA5}">
                      <a16:colId xmlns:a16="http://schemas.microsoft.com/office/drawing/2014/main" xmlns="" val="3911865785"/>
                    </a:ext>
                  </a:extLst>
                </a:gridCol>
              </a:tblGrid>
              <a:tr h="134724">
                <a:tc>
                  <a:txBody>
                    <a:bodyPr/>
                    <a:lstStyle/>
                    <a:p>
                      <a:endParaRPr lang="aa-ET" sz="1600" dirty="0"/>
                    </a:p>
                  </a:txBody>
                  <a:tcPr/>
                </a:tc>
                <a:tc>
                  <a:txBody>
                    <a:bodyPr/>
                    <a:lstStyle/>
                    <a:p>
                      <a:r>
                        <a:rPr lang="fr-FR" sz="1600" dirty="0"/>
                        <a:t>Branche 1</a:t>
                      </a:r>
                      <a:endParaRPr lang="aa-ET" sz="1600" dirty="0"/>
                    </a:p>
                  </a:txBody>
                  <a:tcPr/>
                </a:tc>
                <a:tc>
                  <a:txBody>
                    <a:bodyPr/>
                    <a:lstStyle/>
                    <a:p>
                      <a:r>
                        <a:rPr lang="fr-FR" sz="1600" dirty="0"/>
                        <a:t>Branche 2</a:t>
                      </a:r>
                      <a:endParaRPr lang="aa-ET" sz="1600" dirty="0"/>
                    </a:p>
                  </a:txBody>
                  <a:tcPr/>
                </a:tc>
                <a:tc>
                  <a:txBody>
                    <a:bodyPr/>
                    <a:lstStyle/>
                    <a:p>
                      <a:r>
                        <a:rPr lang="fr-FR" sz="1600" dirty="0"/>
                        <a:t>…</a:t>
                      </a:r>
                      <a:endParaRPr lang="aa-ET" sz="1600" dirty="0"/>
                    </a:p>
                  </a:txBody>
                  <a:tcPr/>
                </a:tc>
                <a:tc>
                  <a:txBody>
                    <a:bodyPr/>
                    <a:lstStyle/>
                    <a:p>
                      <a:r>
                        <a:rPr lang="fr-FR" sz="1600" dirty="0"/>
                        <a:t>Branche n</a:t>
                      </a:r>
                      <a:endParaRPr lang="aa-ET" sz="1600" dirty="0"/>
                    </a:p>
                  </a:txBody>
                  <a:tcPr/>
                </a:tc>
                <a:tc>
                  <a:txBody>
                    <a:bodyPr/>
                    <a:lstStyle/>
                    <a:p>
                      <a:r>
                        <a:rPr lang="fr-FR" sz="1600" dirty="0"/>
                        <a:t>Total</a:t>
                      </a:r>
                      <a:endParaRPr lang="aa-ET" sz="1600" dirty="0"/>
                    </a:p>
                  </a:txBody>
                  <a:tcPr/>
                </a:tc>
                <a:extLst>
                  <a:ext uri="{0D108BD9-81ED-4DB2-BD59-A6C34878D82A}">
                    <a16:rowId xmlns:a16="http://schemas.microsoft.com/office/drawing/2014/main" xmlns="" val="3789137964"/>
                  </a:ext>
                </a:extLst>
              </a:tr>
              <a:tr h="333220">
                <a:tc>
                  <a:txBody>
                    <a:bodyPr/>
                    <a:lstStyle/>
                    <a:p>
                      <a:r>
                        <a:rPr lang="fr-FR" sz="1600" dirty="0"/>
                        <a:t>Produit 1</a:t>
                      </a:r>
                      <a:endParaRPr lang="aa-ET" sz="1600" dirty="0"/>
                    </a:p>
                  </a:txBody>
                  <a:tcPr/>
                </a:tc>
                <a:tc>
                  <a:txBody>
                    <a:bodyPr/>
                    <a:lstStyle/>
                    <a:p>
                      <a:endParaRPr lang="aa-ET" sz="1600" dirty="0"/>
                    </a:p>
                  </a:txBody>
                  <a:tcPr/>
                </a:tc>
                <a:tc>
                  <a:txBody>
                    <a:bodyPr/>
                    <a:lstStyle/>
                    <a:p>
                      <a:endParaRPr lang="aa-ET" sz="1600" dirty="0"/>
                    </a:p>
                  </a:txBody>
                  <a:tcPr/>
                </a:tc>
                <a:tc>
                  <a:txBody>
                    <a:bodyPr/>
                    <a:lstStyle/>
                    <a:p>
                      <a:endParaRPr lang="aa-ET" sz="1600"/>
                    </a:p>
                  </a:txBody>
                  <a:tcPr/>
                </a:tc>
                <a:tc>
                  <a:txBody>
                    <a:bodyPr/>
                    <a:lstStyle/>
                    <a:p>
                      <a:endParaRPr lang="aa-ET" sz="1600"/>
                    </a:p>
                  </a:txBody>
                  <a:tcPr/>
                </a:tc>
                <a:tc>
                  <a:txBody>
                    <a:bodyPr/>
                    <a:lstStyle/>
                    <a:p>
                      <a:endParaRPr lang="aa-ET" sz="1600" dirty="0"/>
                    </a:p>
                  </a:txBody>
                  <a:tcPr/>
                </a:tc>
                <a:extLst>
                  <a:ext uri="{0D108BD9-81ED-4DB2-BD59-A6C34878D82A}">
                    <a16:rowId xmlns:a16="http://schemas.microsoft.com/office/drawing/2014/main" xmlns="" val="444872074"/>
                  </a:ext>
                </a:extLst>
              </a:tr>
              <a:tr h="333220">
                <a:tc>
                  <a:txBody>
                    <a:bodyPr/>
                    <a:lstStyle/>
                    <a:p>
                      <a:r>
                        <a:rPr lang="fr-FR" sz="1600" dirty="0"/>
                        <a:t>Produit 2</a:t>
                      </a:r>
                      <a:endParaRPr lang="aa-ET" sz="1600" dirty="0"/>
                    </a:p>
                  </a:txBody>
                  <a:tcPr/>
                </a:tc>
                <a:tc>
                  <a:txBody>
                    <a:bodyPr/>
                    <a:lstStyle/>
                    <a:p>
                      <a:endParaRPr lang="aa-ET" sz="1600"/>
                    </a:p>
                  </a:txBody>
                  <a:tcPr/>
                </a:tc>
                <a:tc>
                  <a:txBody>
                    <a:bodyPr/>
                    <a:lstStyle/>
                    <a:p>
                      <a:endParaRPr lang="aa-ET" sz="1600"/>
                    </a:p>
                  </a:txBody>
                  <a:tcPr/>
                </a:tc>
                <a:tc>
                  <a:txBody>
                    <a:bodyPr/>
                    <a:lstStyle/>
                    <a:p>
                      <a:endParaRPr lang="aa-ET" sz="1600"/>
                    </a:p>
                  </a:txBody>
                  <a:tcPr/>
                </a:tc>
                <a:tc>
                  <a:txBody>
                    <a:bodyPr/>
                    <a:lstStyle/>
                    <a:p>
                      <a:endParaRPr lang="aa-ET" sz="1600"/>
                    </a:p>
                  </a:txBody>
                  <a:tcPr/>
                </a:tc>
                <a:tc>
                  <a:txBody>
                    <a:bodyPr/>
                    <a:lstStyle/>
                    <a:p>
                      <a:endParaRPr lang="aa-ET" sz="1600" dirty="0"/>
                    </a:p>
                  </a:txBody>
                  <a:tcPr/>
                </a:tc>
                <a:extLst>
                  <a:ext uri="{0D108BD9-81ED-4DB2-BD59-A6C34878D82A}">
                    <a16:rowId xmlns:a16="http://schemas.microsoft.com/office/drawing/2014/main" xmlns="" val="2568432593"/>
                  </a:ext>
                </a:extLst>
              </a:tr>
              <a:tr h="333220">
                <a:tc>
                  <a:txBody>
                    <a:bodyPr/>
                    <a:lstStyle/>
                    <a:p>
                      <a:r>
                        <a:rPr lang="fr-FR" sz="1600" dirty="0"/>
                        <a:t>…</a:t>
                      </a:r>
                      <a:endParaRPr lang="aa-ET" sz="1600" dirty="0"/>
                    </a:p>
                  </a:txBody>
                  <a:tcPr/>
                </a:tc>
                <a:tc>
                  <a:txBody>
                    <a:bodyPr/>
                    <a:lstStyle/>
                    <a:p>
                      <a:endParaRPr lang="aa-ET" sz="1600"/>
                    </a:p>
                  </a:txBody>
                  <a:tcPr/>
                </a:tc>
                <a:tc>
                  <a:txBody>
                    <a:bodyPr/>
                    <a:lstStyle/>
                    <a:p>
                      <a:endParaRPr lang="aa-ET" sz="1600"/>
                    </a:p>
                  </a:txBody>
                  <a:tcPr/>
                </a:tc>
                <a:tc>
                  <a:txBody>
                    <a:bodyPr/>
                    <a:lstStyle/>
                    <a:p>
                      <a:endParaRPr lang="aa-ET" sz="1600"/>
                    </a:p>
                  </a:txBody>
                  <a:tcPr/>
                </a:tc>
                <a:tc>
                  <a:txBody>
                    <a:bodyPr/>
                    <a:lstStyle/>
                    <a:p>
                      <a:endParaRPr lang="aa-ET" sz="1600"/>
                    </a:p>
                  </a:txBody>
                  <a:tcPr/>
                </a:tc>
                <a:tc>
                  <a:txBody>
                    <a:bodyPr/>
                    <a:lstStyle/>
                    <a:p>
                      <a:endParaRPr lang="aa-ET" sz="1600"/>
                    </a:p>
                  </a:txBody>
                  <a:tcPr/>
                </a:tc>
                <a:extLst>
                  <a:ext uri="{0D108BD9-81ED-4DB2-BD59-A6C34878D82A}">
                    <a16:rowId xmlns:a16="http://schemas.microsoft.com/office/drawing/2014/main" xmlns="" val="915918696"/>
                  </a:ext>
                </a:extLst>
              </a:tr>
              <a:tr h="333220">
                <a:tc>
                  <a:txBody>
                    <a:bodyPr/>
                    <a:lstStyle/>
                    <a:p>
                      <a:r>
                        <a:rPr lang="fr-FR" sz="1600" dirty="0"/>
                        <a:t>Produit n</a:t>
                      </a:r>
                      <a:endParaRPr lang="aa-ET" sz="1600" dirty="0"/>
                    </a:p>
                  </a:txBody>
                  <a:tcPr/>
                </a:tc>
                <a:tc>
                  <a:txBody>
                    <a:bodyPr/>
                    <a:lstStyle/>
                    <a:p>
                      <a:endParaRPr lang="aa-ET" sz="1600"/>
                    </a:p>
                  </a:txBody>
                  <a:tcPr/>
                </a:tc>
                <a:tc>
                  <a:txBody>
                    <a:bodyPr/>
                    <a:lstStyle/>
                    <a:p>
                      <a:endParaRPr lang="aa-ET" sz="1600"/>
                    </a:p>
                  </a:txBody>
                  <a:tcPr/>
                </a:tc>
                <a:tc>
                  <a:txBody>
                    <a:bodyPr/>
                    <a:lstStyle/>
                    <a:p>
                      <a:endParaRPr lang="aa-ET" sz="1600"/>
                    </a:p>
                  </a:txBody>
                  <a:tcPr/>
                </a:tc>
                <a:tc>
                  <a:txBody>
                    <a:bodyPr/>
                    <a:lstStyle/>
                    <a:p>
                      <a:endParaRPr lang="aa-ET" sz="1600"/>
                    </a:p>
                  </a:txBody>
                  <a:tcPr/>
                </a:tc>
                <a:tc>
                  <a:txBody>
                    <a:bodyPr/>
                    <a:lstStyle/>
                    <a:p>
                      <a:endParaRPr lang="aa-ET" sz="1600"/>
                    </a:p>
                  </a:txBody>
                  <a:tcPr/>
                </a:tc>
                <a:extLst>
                  <a:ext uri="{0D108BD9-81ED-4DB2-BD59-A6C34878D82A}">
                    <a16:rowId xmlns:a16="http://schemas.microsoft.com/office/drawing/2014/main" xmlns="" val="3767712533"/>
                  </a:ext>
                </a:extLst>
              </a:tr>
              <a:tr h="333220">
                <a:tc>
                  <a:txBody>
                    <a:bodyPr/>
                    <a:lstStyle/>
                    <a:p>
                      <a:r>
                        <a:rPr lang="fr-FR" sz="1600" dirty="0"/>
                        <a:t>Total</a:t>
                      </a:r>
                      <a:endParaRPr lang="aa-ET" sz="1600" dirty="0"/>
                    </a:p>
                  </a:txBody>
                  <a:tcPr/>
                </a:tc>
                <a:tc>
                  <a:txBody>
                    <a:bodyPr/>
                    <a:lstStyle/>
                    <a:p>
                      <a:endParaRPr lang="aa-ET" sz="1600"/>
                    </a:p>
                  </a:txBody>
                  <a:tcPr/>
                </a:tc>
                <a:tc>
                  <a:txBody>
                    <a:bodyPr/>
                    <a:lstStyle/>
                    <a:p>
                      <a:endParaRPr lang="aa-ET" sz="1600"/>
                    </a:p>
                  </a:txBody>
                  <a:tcPr/>
                </a:tc>
                <a:tc>
                  <a:txBody>
                    <a:bodyPr/>
                    <a:lstStyle/>
                    <a:p>
                      <a:endParaRPr lang="aa-ET" sz="1600"/>
                    </a:p>
                  </a:txBody>
                  <a:tcPr/>
                </a:tc>
                <a:tc>
                  <a:txBody>
                    <a:bodyPr/>
                    <a:lstStyle/>
                    <a:p>
                      <a:endParaRPr lang="aa-ET" sz="1600"/>
                    </a:p>
                  </a:txBody>
                  <a:tcPr/>
                </a:tc>
                <a:tc>
                  <a:txBody>
                    <a:bodyPr/>
                    <a:lstStyle/>
                    <a:p>
                      <a:endParaRPr lang="aa-ET" sz="1600" dirty="0"/>
                    </a:p>
                  </a:txBody>
                  <a:tcPr/>
                </a:tc>
                <a:extLst>
                  <a:ext uri="{0D108BD9-81ED-4DB2-BD59-A6C34878D82A}">
                    <a16:rowId xmlns:a16="http://schemas.microsoft.com/office/drawing/2014/main" xmlns="" val="295225494"/>
                  </a:ext>
                </a:extLst>
              </a:tr>
            </a:tbl>
          </a:graphicData>
        </a:graphic>
      </p:graphicFrame>
      <p:sp>
        <p:nvSpPr>
          <p:cNvPr id="6" name="Espace réservé du numéro de diapositive 5"/>
          <p:cNvSpPr>
            <a:spLocks noGrp="1"/>
          </p:cNvSpPr>
          <p:nvPr>
            <p:ph type="sldNum" sz="quarter" idx="12"/>
          </p:nvPr>
        </p:nvSpPr>
        <p:spPr/>
        <p:txBody>
          <a:bodyPr/>
          <a:lstStyle/>
          <a:p>
            <a:fld id="{CF4668DC-857F-487D-BFFA-8C0CA5037977}" type="slidenum">
              <a:rPr lang="fr-BE" smtClean="0"/>
              <a:pPr/>
              <a:t>5</a:t>
            </a:fld>
            <a:endParaRPr lang="fr-BE" dirty="0"/>
          </a:p>
        </p:txBody>
      </p:sp>
      <p:sp>
        <p:nvSpPr>
          <p:cNvPr id="5" name="ZoneTexte 4">
            <a:extLst>
              <a:ext uri="{FF2B5EF4-FFF2-40B4-BE49-F238E27FC236}">
                <a16:creationId xmlns:a16="http://schemas.microsoft.com/office/drawing/2014/main" xmlns="" id="{92217EB1-117F-490E-B581-199A14695499}"/>
              </a:ext>
            </a:extLst>
          </p:cNvPr>
          <p:cNvSpPr txBox="1"/>
          <p:nvPr/>
        </p:nvSpPr>
        <p:spPr>
          <a:xfrm>
            <a:off x="295360" y="1199772"/>
            <a:ext cx="2167812" cy="646331"/>
          </a:xfrm>
          <a:prstGeom prst="rect">
            <a:avLst/>
          </a:prstGeom>
          <a:noFill/>
        </p:spPr>
        <p:txBody>
          <a:bodyPr wrap="square" rtlCol="0">
            <a:spAutoFit/>
          </a:bodyPr>
          <a:lstStyle/>
          <a:p>
            <a:r>
              <a:rPr lang="fr-FR" dirty="0"/>
              <a:t>Présentation par branche :</a:t>
            </a:r>
            <a:endParaRPr lang="aa-ET" dirty="0"/>
          </a:p>
        </p:txBody>
      </p:sp>
      <p:graphicFrame>
        <p:nvGraphicFramePr>
          <p:cNvPr id="7" name="Espace réservé du contenu 3">
            <a:extLst>
              <a:ext uri="{FF2B5EF4-FFF2-40B4-BE49-F238E27FC236}">
                <a16:creationId xmlns:a16="http://schemas.microsoft.com/office/drawing/2014/main" xmlns="" id="{6AF0FA2A-0CC6-4C8A-B286-7BFD4AF0E97B}"/>
              </a:ext>
            </a:extLst>
          </p:cNvPr>
          <p:cNvGraphicFramePr>
            <a:graphicFrameLocks/>
          </p:cNvGraphicFramePr>
          <p:nvPr>
            <p:extLst>
              <p:ext uri="{D42A27DB-BD31-4B8C-83A1-F6EECF244321}">
                <p14:modId xmlns:p14="http://schemas.microsoft.com/office/powerpoint/2010/main" val="1878180"/>
              </p:ext>
            </p:extLst>
          </p:nvPr>
        </p:nvGraphicFramePr>
        <p:xfrm>
          <a:off x="2308253" y="3485961"/>
          <a:ext cx="6259588" cy="2595880"/>
        </p:xfrm>
        <a:graphic>
          <a:graphicData uri="http://schemas.openxmlformats.org/drawingml/2006/table">
            <a:tbl>
              <a:tblPr firstRow="1" bandRow="1">
                <a:tableStyleId>{F5AB1C69-6EDB-4FF4-983F-18BD219EF322}</a:tableStyleId>
              </a:tblPr>
              <a:tblGrid>
                <a:gridCol w="1219028">
                  <a:extLst>
                    <a:ext uri="{9D8B030D-6E8A-4147-A177-3AD203B41FA5}">
                      <a16:colId xmlns:a16="http://schemas.microsoft.com/office/drawing/2014/main" xmlns="" val="1855182879"/>
                    </a:ext>
                  </a:extLst>
                </a:gridCol>
                <a:gridCol w="1152128">
                  <a:extLst>
                    <a:ext uri="{9D8B030D-6E8A-4147-A177-3AD203B41FA5}">
                      <a16:colId xmlns:a16="http://schemas.microsoft.com/office/drawing/2014/main" xmlns="" val="2424873229"/>
                    </a:ext>
                  </a:extLst>
                </a:gridCol>
                <a:gridCol w="1368152">
                  <a:extLst>
                    <a:ext uri="{9D8B030D-6E8A-4147-A177-3AD203B41FA5}">
                      <a16:colId xmlns:a16="http://schemas.microsoft.com/office/drawing/2014/main" xmlns="" val="163653816"/>
                    </a:ext>
                  </a:extLst>
                </a:gridCol>
                <a:gridCol w="576064">
                  <a:extLst>
                    <a:ext uri="{9D8B030D-6E8A-4147-A177-3AD203B41FA5}">
                      <a16:colId xmlns:a16="http://schemas.microsoft.com/office/drawing/2014/main" xmlns="" val="868995668"/>
                    </a:ext>
                  </a:extLst>
                </a:gridCol>
                <a:gridCol w="1224136">
                  <a:extLst>
                    <a:ext uri="{9D8B030D-6E8A-4147-A177-3AD203B41FA5}">
                      <a16:colId xmlns:a16="http://schemas.microsoft.com/office/drawing/2014/main" xmlns="" val="2853998549"/>
                    </a:ext>
                  </a:extLst>
                </a:gridCol>
                <a:gridCol w="720080">
                  <a:extLst>
                    <a:ext uri="{9D8B030D-6E8A-4147-A177-3AD203B41FA5}">
                      <a16:colId xmlns:a16="http://schemas.microsoft.com/office/drawing/2014/main" xmlns="" val="3911865785"/>
                    </a:ext>
                  </a:extLst>
                </a:gridCol>
              </a:tblGrid>
              <a:tr h="370840">
                <a:tc>
                  <a:txBody>
                    <a:bodyPr/>
                    <a:lstStyle/>
                    <a:p>
                      <a:endParaRPr lang="aa-ET" sz="1600" dirty="0"/>
                    </a:p>
                  </a:txBody>
                  <a:tcPr/>
                </a:tc>
                <a:tc>
                  <a:txBody>
                    <a:bodyPr/>
                    <a:lstStyle/>
                    <a:p>
                      <a:r>
                        <a:rPr lang="fr-FR" sz="1600" dirty="0"/>
                        <a:t>Branche 1</a:t>
                      </a:r>
                      <a:endParaRPr lang="aa-ET" sz="1600" dirty="0"/>
                    </a:p>
                  </a:txBody>
                  <a:tcPr/>
                </a:tc>
                <a:tc>
                  <a:txBody>
                    <a:bodyPr/>
                    <a:lstStyle/>
                    <a:p>
                      <a:r>
                        <a:rPr lang="fr-FR" sz="1600" dirty="0"/>
                        <a:t>Branche 2</a:t>
                      </a:r>
                      <a:endParaRPr lang="aa-ET" sz="1600" dirty="0"/>
                    </a:p>
                  </a:txBody>
                  <a:tcPr/>
                </a:tc>
                <a:tc>
                  <a:txBody>
                    <a:bodyPr/>
                    <a:lstStyle/>
                    <a:p>
                      <a:r>
                        <a:rPr lang="fr-FR" sz="1600" dirty="0"/>
                        <a:t>…</a:t>
                      </a:r>
                      <a:endParaRPr lang="aa-ET" sz="1600" dirty="0"/>
                    </a:p>
                  </a:txBody>
                  <a:tcPr/>
                </a:tc>
                <a:tc>
                  <a:txBody>
                    <a:bodyPr/>
                    <a:lstStyle/>
                    <a:p>
                      <a:r>
                        <a:rPr lang="fr-FR" sz="1600" dirty="0"/>
                        <a:t>Branche n</a:t>
                      </a:r>
                      <a:endParaRPr lang="aa-ET" sz="1600" dirty="0"/>
                    </a:p>
                  </a:txBody>
                  <a:tcPr/>
                </a:tc>
                <a:tc>
                  <a:txBody>
                    <a:bodyPr/>
                    <a:lstStyle/>
                    <a:p>
                      <a:r>
                        <a:rPr lang="fr-FR" sz="1600" dirty="0"/>
                        <a:t>Total</a:t>
                      </a:r>
                      <a:endParaRPr lang="aa-ET" sz="1600" dirty="0"/>
                    </a:p>
                  </a:txBody>
                  <a:tcPr/>
                </a:tc>
                <a:extLst>
                  <a:ext uri="{0D108BD9-81ED-4DB2-BD59-A6C34878D82A}">
                    <a16:rowId xmlns:a16="http://schemas.microsoft.com/office/drawing/2014/main" xmlns="" val="3789137964"/>
                  </a:ext>
                </a:extLst>
              </a:tr>
              <a:tr h="370840">
                <a:tc>
                  <a:txBody>
                    <a:bodyPr/>
                    <a:lstStyle/>
                    <a:p>
                      <a:endParaRPr lang="aa-ET" sz="1600" dirty="0"/>
                    </a:p>
                  </a:txBody>
                  <a:tcPr/>
                </a:tc>
                <a:tc>
                  <a:txBody>
                    <a:bodyPr/>
                    <a:lstStyle/>
                    <a:p>
                      <a:r>
                        <a:rPr lang="fr-FR" sz="1600" dirty="0"/>
                        <a:t>Mode 1</a:t>
                      </a:r>
                      <a:endParaRPr lang="aa-ET" sz="1600" dirty="0"/>
                    </a:p>
                  </a:txBody>
                  <a:tcPr/>
                </a:tc>
                <a:tc>
                  <a:txBody>
                    <a:bodyPr/>
                    <a:lstStyle/>
                    <a:p>
                      <a:r>
                        <a:rPr lang="fr-FR" sz="1600" dirty="0"/>
                        <a:t>Mode 2</a:t>
                      </a:r>
                      <a:endParaRPr lang="aa-ET" sz="1600" dirty="0"/>
                    </a:p>
                  </a:txBody>
                  <a:tcPr/>
                </a:tc>
                <a:tc>
                  <a:txBody>
                    <a:bodyPr/>
                    <a:lstStyle/>
                    <a:p>
                      <a:r>
                        <a:rPr lang="fr-FR" sz="1600" dirty="0"/>
                        <a:t>…</a:t>
                      </a:r>
                      <a:endParaRPr lang="aa-ET" sz="1600" dirty="0"/>
                    </a:p>
                  </a:txBody>
                  <a:tcPr/>
                </a:tc>
                <a:tc>
                  <a:txBody>
                    <a:bodyPr/>
                    <a:lstStyle/>
                    <a:p>
                      <a:r>
                        <a:rPr lang="fr-FR" sz="1600" dirty="0"/>
                        <a:t>Mode j</a:t>
                      </a:r>
                      <a:endParaRPr lang="aa-ET" sz="1600" dirty="0"/>
                    </a:p>
                  </a:txBody>
                  <a:tcPr/>
                </a:tc>
                <a:tc>
                  <a:txBody>
                    <a:bodyPr/>
                    <a:lstStyle/>
                    <a:p>
                      <a:endParaRPr lang="aa-ET" sz="1600" dirty="0"/>
                    </a:p>
                  </a:txBody>
                  <a:tcPr/>
                </a:tc>
                <a:extLst>
                  <a:ext uri="{0D108BD9-81ED-4DB2-BD59-A6C34878D82A}">
                    <a16:rowId xmlns:a16="http://schemas.microsoft.com/office/drawing/2014/main" xmlns="" val="1288944493"/>
                  </a:ext>
                </a:extLst>
              </a:tr>
              <a:tr h="370840">
                <a:tc>
                  <a:txBody>
                    <a:bodyPr/>
                    <a:lstStyle/>
                    <a:p>
                      <a:r>
                        <a:rPr lang="fr-FR" sz="1600" dirty="0"/>
                        <a:t>Produit 1</a:t>
                      </a:r>
                      <a:endParaRPr lang="aa-ET" sz="1600" dirty="0"/>
                    </a:p>
                  </a:txBody>
                  <a:tcPr/>
                </a:tc>
                <a:tc>
                  <a:txBody>
                    <a:bodyPr/>
                    <a:lstStyle/>
                    <a:p>
                      <a:endParaRPr lang="aa-ET" sz="1600" dirty="0"/>
                    </a:p>
                  </a:txBody>
                  <a:tcPr/>
                </a:tc>
                <a:tc>
                  <a:txBody>
                    <a:bodyPr/>
                    <a:lstStyle/>
                    <a:p>
                      <a:endParaRPr lang="aa-ET" sz="1600" dirty="0"/>
                    </a:p>
                  </a:txBody>
                  <a:tcPr/>
                </a:tc>
                <a:tc>
                  <a:txBody>
                    <a:bodyPr/>
                    <a:lstStyle/>
                    <a:p>
                      <a:endParaRPr lang="aa-ET" sz="1600" dirty="0"/>
                    </a:p>
                  </a:txBody>
                  <a:tcPr/>
                </a:tc>
                <a:tc>
                  <a:txBody>
                    <a:bodyPr/>
                    <a:lstStyle/>
                    <a:p>
                      <a:endParaRPr lang="aa-ET" sz="1600" dirty="0"/>
                    </a:p>
                  </a:txBody>
                  <a:tcPr/>
                </a:tc>
                <a:tc>
                  <a:txBody>
                    <a:bodyPr/>
                    <a:lstStyle/>
                    <a:p>
                      <a:endParaRPr lang="aa-ET" sz="1600" dirty="0"/>
                    </a:p>
                  </a:txBody>
                  <a:tcPr/>
                </a:tc>
                <a:extLst>
                  <a:ext uri="{0D108BD9-81ED-4DB2-BD59-A6C34878D82A}">
                    <a16:rowId xmlns:a16="http://schemas.microsoft.com/office/drawing/2014/main" xmlns="" val="444872074"/>
                  </a:ext>
                </a:extLst>
              </a:tr>
              <a:tr h="370840">
                <a:tc>
                  <a:txBody>
                    <a:bodyPr/>
                    <a:lstStyle/>
                    <a:p>
                      <a:r>
                        <a:rPr lang="fr-FR" sz="1600" dirty="0"/>
                        <a:t>Produit 2</a:t>
                      </a:r>
                      <a:endParaRPr lang="aa-ET" sz="1600" dirty="0"/>
                    </a:p>
                  </a:txBody>
                  <a:tcPr/>
                </a:tc>
                <a:tc>
                  <a:txBody>
                    <a:bodyPr/>
                    <a:lstStyle/>
                    <a:p>
                      <a:endParaRPr lang="aa-ET" sz="1600"/>
                    </a:p>
                  </a:txBody>
                  <a:tcPr/>
                </a:tc>
                <a:tc>
                  <a:txBody>
                    <a:bodyPr/>
                    <a:lstStyle/>
                    <a:p>
                      <a:endParaRPr lang="aa-ET" sz="1600" dirty="0"/>
                    </a:p>
                  </a:txBody>
                  <a:tcPr/>
                </a:tc>
                <a:tc>
                  <a:txBody>
                    <a:bodyPr/>
                    <a:lstStyle/>
                    <a:p>
                      <a:endParaRPr lang="aa-ET" sz="1600" dirty="0"/>
                    </a:p>
                  </a:txBody>
                  <a:tcPr/>
                </a:tc>
                <a:tc>
                  <a:txBody>
                    <a:bodyPr/>
                    <a:lstStyle/>
                    <a:p>
                      <a:endParaRPr lang="aa-ET" sz="1600"/>
                    </a:p>
                  </a:txBody>
                  <a:tcPr/>
                </a:tc>
                <a:tc>
                  <a:txBody>
                    <a:bodyPr/>
                    <a:lstStyle/>
                    <a:p>
                      <a:endParaRPr lang="aa-ET" sz="1600" dirty="0"/>
                    </a:p>
                  </a:txBody>
                  <a:tcPr/>
                </a:tc>
                <a:extLst>
                  <a:ext uri="{0D108BD9-81ED-4DB2-BD59-A6C34878D82A}">
                    <a16:rowId xmlns:a16="http://schemas.microsoft.com/office/drawing/2014/main" xmlns="" val="2568432593"/>
                  </a:ext>
                </a:extLst>
              </a:tr>
              <a:tr h="370840">
                <a:tc>
                  <a:txBody>
                    <a:bodyPr/>
                    <a:lstStyle/>
                    <a:p>
                      <a:r>
                        <a:rPr lang="fr-FR" sz="1600" dirty="0"/>
                        <a:t>…</a:t>
                      </a:r>
                      <a:endParaRPr lang="aa-ET" sz="1600" dirty="0"/>
                    </a:p>
                  </a:txBody>
                  <a:tcPr/>
                </a:tc>
                <a:tc>
                  <a:txBody>
                    <a:bodyPr/>
                    <a:lstStyle/>
                    <a:p>
                      <a:endParaRPr lang="aa-ET" sz="1600"/>
                    </a:p>
                  </a:txBody>
                  <a:tcPr/>
                </a:tc>
                <a:tc>
                  <a:txBody>
                    <a:bodyPr/>
                    <a:lstStyle/>
                    <a:p>
                      <a:endParaRPr lang="aa-ET" sz="1600"/>
                    </a:p>
                  </a:txBody>
                  <a:tcPr/>
                </a:tc>
                <a:tc>
                  <a:txBody>
                    <a:bodyPr/>
                    <a:lstStyle/>
                    <a:p>
                      <a:endParaRPr lang="aa-ET" sz="1600" dirty="0"/>
                    </a:p>
                  </a:txBody>
                  <a:tcPr/>
                </a:tc>
                <a:tc>
                  <a:txBody>
                    <a:bodyPr/>
                    <a:lstStyle/>
                    <a:p>
                      <a:endParaRPr lang="aa-ET" sz="1600"/>
                    </a:p>
                  </a:txBody>
                  <a:tcPr/>
                </a:tc>
                <a:tc>
                  <a:txBody>
                    <a:bodyPr/>
                    <a:lstStyle/>
                    <a:p>
                      <a:endParaRPr lang="aa-ET" sz="1600"/>
                    </a:p>
                  </a:txBody>
                  <a:tcPr/>
                </a:tc>
                <a:extLst>
                  <a:ext uri="{0D108BD9-81ED-4DB2-BD59-A6C34878D82A}">
                    <a16:rowId xmlns:a16="http://schemas.microsoft.com/office/drawing/2014/main" xmlns="" val="915918696"/>
                  </a:ext>
                </a:extLst>
              </a:tr>
              <a:tr h="370840">
                <a:tc>
                  <a:txBody>
                    <a:bodyPr/>
                    <a:lstStyle/>
                    <a:p>
                      <a:r>
                        <a:rPr lang="fr-FR" sz="1600" dirty="0"/>
                        <a:t>Produit n</a:t>
                      </a:r>
                      <a:endParaRPr lang="aa-ET" sz="1600" dirty="0"/>
                    </a:p>
                  </a:txBody>
                  <a:tcPr/>
                </a:tc>
                <a:tc>
                  <a:txBody>
                    <a:bodyPr/>
                    <a:lstStyle/>
                    <a:p>
                      <a:endParaRPr lang="aa-ET" sz="1600"/>
                    </a:p>
                  </a:txBody>
                  <a:tcPr/>
                </a:tc>
                <a:tc>
                  <a:txBody>
                    <a:bodyPr/>
                    <a:lstStyle/>
                    <a:p>
                      <a:endParaRPr lang="aa-ET" sz="1600"/>
                    </a:p>
                  </a:txBody>
                  <a:tcPr/>
                </a:tc>
                <a:tc>
                  <a:txBody>
                    <a:bodyPr/>
                    <a:lstStyle/>
                    <a:p>
                      <a:endParaRPr lang="aa-ET" sz="1600" dirty="0"/>
                    </a:p>
                  </a:txBody>
                  <a:tcPr/>
                </a:tc>
                <a:tc>
                  <a:txBody>
                    <a:bodyPr/>
                    <a:lstStyle/>
                    <a:p>
                      <a:endParaRPr lang="aa-ET" sz="1600" dirty="0"/>
                    </a:p>
                  </a:txBody>
                  <a:tcPr/>
                </a:tc>
                <a:tc>
                  <a:txBody>
                    <a:bodyPr/>
                    <a:lstStyle/>
                    <a:p>
                      <a:endParaRPr lang="aa-ET" sz="1600" dirty="0"/>
                    </a:p>
                  </a:txBody>
                  <a:tcPr/>
                </a:tc>
                <a:extLst>
                  <a:ext uri="{0D108BD9-81ED-4DB2-BD59-A6C34878D82A}">
                    <a16:rowId xmlns:a16="http://schemas.microsoft.com/office/drawing/2014/main" xmlns="" val="3767712533"/>
                  </a:ext>
                </a:extLst>
              </a:tr>
              <a:tr h="370840">
                <a:tc>
                  <a:txBody>
                    <a:bodyPr/>
                    <a:lstStyle/>
                    <a:p>
                      <a:r>
                        <a:rPr lang="fr-FR" sz="1600" dirty="0"/>
                        <a:t>Total</a:t>
                      </a:r>
                      <a:endParaRPr lang="aa-ET" sz="1600" dirty="0"/>
                    </a:p>
                  </a:txBody>
                  <a:tcPr/>
                </a:tc>
                <a:tc>
                  <a:txBody>
                    <a:bodyPr/>
                    <a:lstStyle/>
                    <a:p>
                      <a:endParaRPr lang="aa-ET" sz="1600"/>
                    </a:p>
                  </a:txBody>
                  <a:tcPr/>
                </a:tc>
                <a:tc>
                  <a:txBody>
                    <a:bodyPr/>
                    <a:lstStyle/>
                    <a:p>
                      <a:endParaRPr lang="aa-ET" sz="1600"/>
                    </a:p>
                  </a:txBody>
                  <a:tcPr/>
                </a:tc>
                <a:tc>
                  <a:txBody>
                    <a:bodyPr/>
                    <a:lstStyle/>
                    <a:p>
                      <a:endParaRPr lang="aa-ET" sz="1600"/>
                    </a:p>
                  </a:txBody>
                  <a:tcPr/>
                </a:tc>
                <a:tc>
                  <a:txBody>
                    <a:bodyPr/>
                    <a:lstStyle/>
                    <a:p>
                      <a:endParaRPr lang="aa-ET" sz="1600"/>
                    </a:p>
                  </a:txBody>
                  <a:tcPr/>
                </a:tc>
                <a:tc>
                  <a:txBody>
                    <a:bodyPr/>
                    <a:lstStyle/>
                    <a:p>
                      <a:endParaRPr lang="aa-ET" sz="1600" dirty="0"/>
                    </a:p>
                  </a:txBody>
                  <a:tcPr/>
                </a:tc>
                <a:extLst>
                  <a:ext uri="{0D108BD9-81ED-4DB2-BD59-A6C34878D82A}">
                    <a16:rowId xmlns:a16="http://schemas.microsoft.com/office/drawing/2014/main" xmlns="" val="295225494"/>
                  </a:ext>
                </a:extLst>
              </a:tr>
            </a:tbl>
          </a:graphicData>
        </a:graphic>
      </p:graphicFrame>
      <p:sp>
        <p:nvSpPr>
          <p:cNvPr id="8" name="ZoneTexte 7">
            <a:extLst>
              <a:ext uri="{FF2B5EF4-FFF2-40B4-BE49-F238E27FC236}">
                <a16:creationId xmlns:a16="http://schemas.microsoft.com/office/drawing/2014/main" xmlns="" id="{A581384B-2A10-44F1-8C4E-CC1B53FBE4D6}"/>
              </a:ext>
            </a:extLst>
          </p:cNvPr>
          <p:cNvSpPr txBox="1"/>
          <p:nvPr/>
        </p:nvSpPr>
        <p:spPr>
          <a:xfrm>
            <a:off x="96245" y="4021504"/>
            <a:ext cx="2392631" cy="923330"/>
          </a:xfrm>
          <a:prstGeom prst="rect">
            <a:avLst/>
          </a:prstGeom>
          <a:noFill/>
        </p:spPr>
        <p:txBody>
          <a:bodyPr wrap="square" rtlCol="0">
            <a:spAutoFit/>
          </a:bodyPr>
          <a:lstStyle/>
          <a:p>
            <a:r>
              <a:rPr lang="fr-FR" dirty="0"/>
              <a:t>Présentation par branche et par mode de production :</a:t>
            </a:r>
            <a:endParaRPr lang="aa-ET" dirty="0"/>
          </a:p>
        </p:txBody>
      </p:sp>
    </p:spTree>
    <p:extLst>
      <p:ext uri="{BB962C8B-B14F-4D97-AF65-F5344CB8AC3E}">
        <p14:creationId xmlns:p14="http://schemas.microsoft.com/office/powerpoint/2010/main" val="1370511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2. Elaboration du TEI et implications</a:t>
            </a:r>
          </a:p>
        </p:txBody>
      </p:sp>
      <p:sp>
        <p:nvSpPr>
          <p:cNvPr id="3" name="Espace réservé du contenu 2"/>
          <p:cNvSpPr>
            <a:spLocks noGrp="1"/>
          </p:cNvSpPr>
          <p:nvPr>
            <p:ph sz="quarter" idx="1"/>
          </p:nvPr>
        </p:nvSpPr>
        <p:spPr>
          <a:xfrm>
            <a:off x="457200" y="1443568"/>
            <a:ext cx="8229600" cy="4937760"/>
          </a:xfrm>
        </p:spPr>
        <p:txBody>
          <a:bodyPr>
            <a:normAutofit fontScale="92500" lnSpcReduction="10000"/>
          </a:bodyPr>
          <a:lstStyle/>
          <a:p>
            <a:pPr algn="just">
              <a:lnSpc>
                <a:spcPct val="107000"/>
              </a:lnSpc>
              <a:spcAft>
                <a:spcPts val="800"/>
              </a:spcAft>
            </a:pPr>
            <a:r>
              <a:rPr lang="fr-FR" dirty="0">
                <a:ea typeface="Calibri" panose="020F0502020204030204" pitchFamily="34" charset="0"/>
                <a:cs typeface="Calibri" panose="020F0502020204030204" pitchFamily="34" charset="0"/>
              </a:rPr>
              <a:t>Plusieurs simplifications dans la synthèse du TEI sont constatées selon les pays :</a:t>
            </a:r>
          </a:p>
          <a:p>
            <a:pPr lvl="1" algn="just">
              <a:lnSpc>
                <a:spcPct val="107000"/>
              </a:lnSpc>
              <a:spcAft>
                <a:spcPts val="800"/>
              </a:spcAft>
            </a:pPr>
            <a:r>
              <a:rPr lang="fr-FR" dirty="0">
                <a:ea typeface="Calibri" panose="020F0502020204030204" pitchFamily="34" charset="0"/>
                <a:cs typeface="Calibri" panose="020F0502020204030204" pitchFamily="34" charset="0"/>
              </a:rPr>
              <a:t>Rapprochement de l’offre total CI à la demande totale de CI uniquement : </a:t>
            </a:r>
          </a:p>
          <a:p>
            <a:pPr lvl="2" algn="just">
              <a:lnSpc>
                <a:spcPct val="107000"/>
              </a:lnSpc>
              <a:spcAft>
                <a:spcPts val="800"/>
              </a:spcAft>
            </a:pPr>
            <a:r>
              <a:rPr lang="fr-FR" dirty="0">
                <a:ea typeface="Calibri" panose="020F0502020204030204" pitchFamily="34" charset="0"/>
                <a:cs typeface="Calibri" panose="020F0502020204030204" pitchFamily="34" charset="0"/>
              </a:rPr>
              <a:t>Les CI des branches ne sont pas éclatées, le PIB optique production est égal au PIB optique demande, mais l’intérieur matrice des CI est vide dans le TRE;</a:t>
            </a:r>
          </a:p>
          <a:p>
            <a:pPr lvl="1" algn="just">
              <a:lnSpc>
                <a:spcPct val="107000"/>
              </a:lnSpc>
              <a:spcAft>
                <a:spcPts val="800"/>
              </a:spcAft>
            </a:pPr>
            <a:r>
              <a:rPr lang="fr-FR" dirty="0">
                <a:ea typeface="Calibri" panose="020F0502020204030204" pitchFamily="34" charset="0"/>
                <a:cs typeface="Calibri" panose="020F0502020204030204" pitchFamily="34" charset="0"/>
              </a:rPr>
              <a:t>Equilibres au niveau supérieur des branches et des produits;</a:t>
            </a:r>
          </a:p>
          <a:p>
            <a:pPr lvl="2" algn="just">
              <a:lnSpc>
                <a:spcPct val="107000"/>
              </a:lnSpc>
              <a:spcAft>
                <a:spcPts val="800"/>
              </a:spcAft>
            </a:pPr>
            <a:r>
              <a:rPr lang="fr-FR" dirty="0">
                <a:ea typeface="Calibri" panose="020F0502020204030204" pitchFamily="34" charset="0"/>
                <a:cs typeface="Calibri" panose="020F0502020204030204" pitchFamily="34" charset="0"/>
              </a:rPr>
              <a:t>Les CI sont éclatées ou niveau supérieur et /ou inférieur;</a:t>
            </a:r>
          </a:p>
          <a:p>
            <a:pPr lvl="2" algn="just">
              <a:lnSpc>
                <a:spcPct val="107000"/>
              </a:lnSpc>
              <a:spcAft>
                <a:spcPts val="800"/>
              </a:spcAft>
            </a:pPr>
            <a:r>
              <a:rPr lang="fr-FR" dirty="0">
                <a:ea typeface="Calibri" panose="020F0502020204030204" pitchFamily="34" charset="0"/>
                <a:cs typeface="Calibri" panose="020F0502020204030204" pitchFamily="34" charset="0"/>
              </a:rPr>
              <a:t>L’équilibre du TEI se vérifie uniquement au niveau supérieur (Cas général implémenté dans le tableau de travail de ERETES);</a:t>
            </a:r>
          </a:p>
          <a:p>
            <a:pPr lvl="3" algn="just">
              <a:lnSpc>
                <a:spcPct val="107000"/>
              </a:lnSpc>
              <a:spcAft>
                <a:spcPts val="800"/>
              </a:spcAft>
            </a:pPr>
            <a:r>
              <a:rPr lang="fr-FR" dirty="0">
                <a:ea typeface="Calibri" panose="020F0502020204030204" pitchFamily="34" charset="0"/>
                <a:cs typeface="Calibri" panose="020F0502020204030204" pitchFamily="34" charset="0"/>
              </a:rPr>
              <a:t>Des TRE (au niveau supérieur) sont disponibles pour la plupart des utilisations</a:t>
            </a:r>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6</a:t>
            </a:fld>
            <a:endParaRPr lang="fr-BE" dirty="0"/>
          </a:p>
        </p:txBody>
      </p:sp>
    </p:spTree>
    <p:extLst>
      <p:ext uri="{BB962C8B-B14F-4D97-AF65-F5344CB8AC3E}">
        <p14:creationId xmlns:p14="http://schemas.microsoft.com/office/powerpoint/2010/main" val="342949857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2. Elaboration du TEI et implications</a:t>
            </a:r>
          </a:p>
        </p:txBody>
      </p:sp>
      <p:sp>
        <p:nvSpPr>
          <p:cNvPr id="3" name="Espace réservé du contenu 2"/>
          <p:cNvSpPr>
            <a:spLocks noGrp="1"/>
          </p:cNvSpPr>
          <p:nvPr>
            <p:ph sz="quarter" idx="1"/>
          </p:nvPr>
        </p:nvSpPr>
        <p:spPr/>
        <p:txBody>
          <a:bodyPr>
            <a:normAutofit fontScale="92500"/>
          </a:bodyPr>
          <a:lstStyle/>
          <a:p>
            <a:pPr lvl="2" algn="just">
              <a:lnSpc>
                <a:spcPct val="107000"/>
              </a:lnSpc>
              <a:spcAft>
                <a:spcPts val="800"/>
              </a:spcAft>
            </a:pPr>
            <a:r>
              <a:rPr lang="fr-FR" dirty="0">
                <a:ea typeface="Calibri" panose="020F0502020204030204" pitchFamily="34" charset="0"/>
                <a:cs typeface="Calibri" panose="020F0502020204030204" pitchFamily="34" charset="0"/>
              </a:rPr>
              <a:t>Dans le cas d’ERETES, si l’équilibre est fait dans le tableau de travail du TEI:</a:t>
            </a:r>
          </a:p>
          <a:p>
            <a:pPr lvl="3" algn="just">
              <a:lnSpc>
                <a:spcPct val="107000"/>
              </a:lnSpc>
              <a:spcAft>
                <a:spcPts val="800"/>
              </a:spcAft>
            </a:pPr>
            <a:r>
              <a:rPr lang="fr-FR" dirty="0">
                <a:ea typeface="Calibri" panose="020F0502020204030204" pitchFamily="34" charset="0"/>
                <a:cs typeface="Calibri" panose="020F0502020204030204" pitchFamily="34" charset="0"/>
              </a:rPr>
              <a:t>Création des écarts à des niveaux supérieurs des produits et des branches </a:t>
            </a:r>
          </a:p>
          <a:p>
            <a:pPr lvl="3" algn="just">
              <a:lnSpc>
                <a:spcPct val="107000"/>
              </a:lnSpc>
              <a:spcAft>
                <a:spcPts val="800"/>
              </a:spcAft>
            </a:pPr>
            <a:r>
              <a:rPr lang="fr-FR" dirty="0">
                <a:ea typeface="Calibri" panose="020F0502020204030204" pitchFamily="34" charset="0"/>
                <a:cs typeface="Calibri" panose="020F0502020204030204" pitchFamily="34" charset="0"/>
              </a:rPr>
              <a:t>Il faudrait après reventiler ces écarts aux niveaux inférieurs (</a:t>
            </a:r>
            <a:r>
              <a:rPr lang="fr-FR" sz="2200" b="1" dirty="0">
                <a:ea typeface="Calibri" panose="020F0502020204030204" pitchFamily="34" charset="0"/>
                <a:cs typeface="Calibri" panose="020F0502020204030204" pitchFamily="34" charset="0"/>
              </a:rPr>
              <a:t>report au niveau fin </a:t>
            </a:r>
            <a:r>
              <a:rPr lang="fr-FR" dirty="0">
                <a:ea typeface="Calibri" panose="020F0502020204030204" pitchFamily="34" charset="0"/>
                <a:cs typeface="Calibri" panose="020F0502020204030204" pitchFamily="34" charset="0"/>
              </a:rPr>
              <a:t>) en début de campagne suivante</a:t>
            </a:r>
          </a:p>
          <a:p>
            <a:pPr lvl="4" algn="just">
              <a:lnSpc>
                <a:spcPct val="107000"/>
              </a:lnSpc>
              <a:spcAft>
                <a:spcPts val="800"/>
              </a:spcAft>
            </a:pPr>
            <a:r>
              <a:rPr lang="fr-FR" dirty="0">
                <a:ea typeface="Calibri" panose="020F0502020204030204" pitchFamily="34" charset="0"/>
                <a:cs typeface="Calibri" panose="020F0502020204030204" pitchFamily="34" charset="0"/>
              </a:rPr>
              <a:t>Risque de ne pas trouver de produit sur lequel reporter : modification de la publication précédente ou statut quo</a:t>
            </a:r>
          </a:p>
          <a:p>
            <a:pPr lvl="1" algn="just">
              <a:lnSpc>
                <a:spcPct val="107000"/>
              </a:lnSpc>
              <a:spcAft>
                <a:spcPts val="800"/>
              </a:spcAft>
            </a:pPr>
            <a:r>
              <a:rPr lang="fr-FR" dirty="0"/>
              <a:t>Equilibres au niveau détaillé (fin) des produits (niveau 3 dans ERETES) et des branche et des mode de production</a:t>
            </a:r>
          </a:p>
          <a:p>
            <a:pPr lvl="2" algn="just">
              <a:lnSpc>
                <a:spcPct val="107000"/>
              </a:lnSpc>
              <a:spcAft>
                <a:spcPts val="800"/>
              </a:spcAft>
            </a:pPr>
            <a:r>
              <a:rPr lang="fr-FR" dirty="0"/>
              <a:t>C’est le cas idéal</a:t>
            </a:r>
          </a:p>
          <a:p>
            <a:pPr lvl="2" algn="just">
              <a:lnSpc>
                <a:spcPct val="107000"/>
              </a:lnSpc>
              <a:spcAft>
                <a:spcPts val="800"/>
              </a:spcAft>
            </a:pPr>
            <a:r>
              <a:rPr lang="fr-FR" dirty="0"/>
              <a:t>Nécessite d’avoir une bonne organisation des outils de travail</a:t>
            </a:r>
          </a:p>
          <a:p>
            <a:pPr lvl="2" algn="just">
              <a:lnSpc>
                <a:spcPct val="107000"/>
              </a:lnSpc>
              <a:spcAft>
                <a:spcPts val="800"/>
              </a:spcAft>
            </a:pPr>
            <a:r>
              <a:rPr lang="fr-FR" dirty="0"/>
              <a:t>Passage hors module (Excel notamment) pour les utilisateurs d’ERETES</a:t>
            </a:r>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7</a:t>
            </a:fld>
            <a:endParaRPr lang="fr-BE" dirty="0"/>
          </a:p>
        </p:txBody>
      </p:sp>
    </p:spTree>
    <p:extLst>
      <p:ext uri="{BB962C8B-B14F-4D97-AF65-F5344CB8AC3E}">
        <p14:creationId xmlns:p14="http://schemas.microsoft.com/office/powerpoint/2010/main" val="24203820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a:t>3. Mise en place d’un outil d’élaboration du TEI au niveau du Burkina Faso</a:t>
            </a:r>
          </a:p>
        </p:txBody>
      </p:sp>
      <p:sp>
        <p:nvSpPr>
          <p:cNvPr id="3" name="Espace réservé du contenu 2"/>
          <p:cNvSpPr>
            <a:spLocks noGrp="1"/>
          </p:cNvSpPr>
          <p:nvPr>
            <p:ph sz="quarter" idx="1"/>
          </p:nvPr>
        </p:nvSpPr>
        <p:spPr/>
        <p:txBody>
          <a:bodyPr>
            <a:normAutofit/>
          </a:bodyPr>
          <a:lstStyle/>
          <a:p>
            <a:pPr algn="just">
              <a:lnSpc>
                <a:spcPct val="107000"/>
              </a:lnSpc>
              <a:spcAft>
                <a:spcPts val="800"/>
              </a:spcAft>
            </a:pPr>
            <a:r>
              <a:rPr lang="fr-FR" dirty="0">
                <a:ea typeface="Calibri" panose="020F0502020204030204" pitchFamily="34" charset="0"/>
                <a:cs typeface="Calibri" panose="020F0502020204030204" pitchFamily="34" charset="0"/>
              </a:rPr>
              <a:t>Les premières expériences sur la construction d’un outil TEI datent de 2009, lors des travaux de consolidation.</a:t>
            </a:r>
          </a:p>
          <a:p>
            <a:pPr algn="just">
              <a:lnSpc>
                <a:spcPct val="107000"/>
              </a:lnSpc>
            </a:pPr>
            <a:r>
              <a:rPr lang="fr-FR" dirty="0">
                <a:ea typeface="Calibri" panose="020F0502020204030204" pitchFamily="34" charset="0"/>
                <a:cs typeface="Calibri" panose="020F0502020204030204" pitchFamily="34" charset="0"/>
              </a:rPr>
              <a:t>Depuis lors plusieurs améliorations ont été faites;</a:t>
            </a:r>
          </a:p>
          <a:p>
            <a:pPr algn="just">
              <a:lnSpc>
                <a:spcPct val="107000"/>
              </a:lnSpc>
            </a:pPr>
            <a:r>
              <a:rPr lang="fr-FR" dirty="0">
                <a:ea typeface="Calibri" panose="020F0502020204030204" pitchFamily="34" charset="0"/>
                <a:cs typeface="Calibri" panose="020F0502020204030204" pitchFamily="34" charset="0"/>
              </a:rPr>
              <a:t>Cas général de la synthèse du TEI: </a:t>
            </a:r>
          </a:p>
          <a:p>
            <a:pPr lvl="1" algn="just">
              <a:lnSpc>
                <a:spcPct val="107000"/>
              </a:lnSpc>
            </a:pPr>
            <a:r>
              <a:rPr lang="fr-FR" dirty="0">
                <a:ea typeface="Calibri" panose="020F0502020204030204" pitchFamily="34" charset="0"/>
                <a:cs typeface="Calibri" panose="020F0502020204030204" pitchFamily="34" charset="0"/>
              </a:rPr>
              <a:t>Tous les ERE et les CB sont préalablement réalisés;	</a:t>
            </a:r>
          </a:p>
          <a:p>
            <a:pPr lvl="1" algn="just">
              <a:lnSpc>
                <a:spcPct val="107000"/>
              </a:lnSpc>
            </a:pPr>
            <a:r>
              <a:rPr lang="fr-FR" dirty="0">
                <a:ea typeface="Calibri" panose="020F0502020204030204" pitchFamily="34" charset="0"/>
                <a:cs typeface="Calibri" panose="020F0502020204030204" pitchFamily="34" charset="0"/>
              </a:rPr>
              <a:t>Pour un produit i, on a un écart offre de CI moins somme de toutes les CI demande du produit i pour toutes les branches et les modes de production;</a:t>
            </a:r>
          </a:p>
          <a:p>
            <a:pPr lvl="1" algn="just">
              <a:lnSpc>
                <a:spcPct val="107000"/>
              </a:lnSpc>
            </a:pPr>
            <a:r>
              <a:rPr lang="fr-FR" dirty="0">
                <a:ea typeface="Calibri" panose="020F0502020204030204" pitchFamily="34" charset="0"/>
                <a:cs typeface="Calibri" panose="020F0502020204030204" pitchFamily="34" charset="0"/>
              </a:rPr>
              <a:t>On cherche donc à résorber cet écart;</a:t>
            </a:r>
          </a:p>
          <a:p>
            <a:pPr algn="just">
              <a:lnSpc>
                <a:spcPct val="107000"/>
              </a:lnSpc>
              <a:spcAft>
                <a:spcPts val="800"/>
              </a:spcAft>
            </a:pPr>
            <a:endParaRPr lang="fr-FR" dirty="0">
              <a:ea typeface="Calibri" panose="020F0502020204030204" pitchFamily="34" charset="0"/>
              <a:cs typeface="Calibri" panose="020F0502020204030204" pitchFamily="34" charset="0"/>
            </a:endParaRPr>
          </a:p>
          <a:p>
            <a:pPr lvl="1" algn="just">
              <a:lnSpc>
                <a:spcPct val="107000"/>
              </a:lnSpc>
              <a:spcAft>
                <a:spcPts val="800"/>
              </a:spcAft>
            </a:pPr>
            <a:endParaRPr lang="fr-FR" dirty="0"/>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8</a:t>
            </a:fld>
            <a:endParaRPr lang="fr-BE" dirty="0"/>
          </a:p>
        </p:txBody>
      </p:sp>
    </p:spTree>
    <p:extLst>
      <p:ext uri="{BB962C8B-B14F-4D97-AF65-F5344CB8AC3E}">
        <p14:creationId xmlns:p14="http://schemas.microsoft.com/office/powerpoint/2010/main" val="368555803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a:t>3. Mise en place d’un outil d’équilibrage du TEI au niveau du Burkina Faso</a:t>
            </a:r>
          </a:p>
        </p:txBody>
      </p:sp>
      <p:sp>
        <p:nvSpPr>
          <p:cNvPr id="3" name="Espace réservé du contenu 2"/>
          <p:cNvSpPr>
            <a:spLocks noGrp="1"/>
          </p:cNvSpPr>
          <p:nvPr>
            <p:ph sz="quarter" idx="1"/>
          </p:nvPr>
        </p:nvSpPr>
        <p:spPr/>
        <p:txBody>
          <a:bodyPr>
            <a:normAutofit/>
          </a:bodyPr>
          <a:lstStyle/>
          <a:p>
            <a:pPr algn="just">
              <a:lnSpc>
                <a:spcPct val="107000"/>
              </a:lnSpc>
            </a:pPr>
            <a:r>
              <a:rPr lang="fr-FR" dirty="0">
                <a:ea typeface="Calibri" panose="020F0502020204030204" pitchFamily="34" charset="0"/>
                <a:cs typeface="Calibri" panose="020F0502020204030204" pitchFamily="34" charset="0"/>
              </a:rPr>
              <a:t>Cas général de la synthèse du TEI: </a:t>
            </a:r>
          </a:p>
          <a:p>
            <a:pPr lvl="2" algn="just">
              <a:lnSpc>
                <a:spcPct val="107000"/>
              </a:lnSpc>
            </a:pPr>
            <a:r>
              <a:rPr lang="fr-FR" dirty="0">
                <a:ea typeface="Calibri" panose="020F0502020204030204" pitchFamily="34" charset="0"/>
                <a:cs typeface="Calibri" panose="020F0502020204030204" pitchFamily="34" charset="0"/>
              </a:rPr>
              <a:t>Mais cet écart peut être dû à des lacunes sur les sources ou sur les méthodes de réalisation des ERE et des CB</a:t>
            </a:r>
          </a:p>
          <a:p>
            <a:pPr lvl="2" algn="just">
              <a:lnSpc>
                <a:spcPct val="107000"/>
              </a:lnSpc>
            </a:pPr>
            <a:r>
              <a:rPr lang="fr-FR" dirty="0">
                <a:ea typeface="Calibri" panose="020F0502020204030204" pitchFamily="34" charset="0"/>
                <a:cs typeface="Calibri" panose="020F0502020204030204" pitchFamily="34" charset="0"/>
              </a:rPr>
              <a:t>Une première étape consiste donc à résorber les gros écarts en vérifiant les traitements susmentionnés;</a:t>
            </a:r>
          </a:p>
          <a:p>
            <a:pPr lvl="3" algn="just">
              <a:lnSpc>
                <a:spcPct val="107000"/>
              </a:lnSpc>
            </a:pPr>
            <a:r>
              <a:rPr lang="fr-FR" dirty="0">
                <a:ea typeface="Calibri" panose="020F0502020204030204" pitchFamily="34" charset="0"/>
                <a:cs typeface="Calibri" panose="020F0502020204030204" pitchFamily="34" charset="0"/>
              </a:rPr>
              <a:t>En réalité, l’éclatement provenant d’une projection des CI de n-1 (</a:t>
            </a:r>
            <a:r>
              <a:rPr lang="fr-FR" dirty="0" err="1">
                <a:ea typeface="Calibri" panose="020F0502020204030204" pitchFamily="34" charset="0"/>
                <a:cs typeface="Calibri" panose="020F0502020204030204" pitchFamily="34" charset="0"/>
              </a:rPr>
              <a:t>leontief</a:t>
            </a:r>
            <a:r>
              <a:rPr lang="fr-FR" dirty="0">
                <a:ea typeface="Calibri" panose="020F0502020204030204" pitchFamily="34" charset="0"/>
                <a:cs typeface="Calibri" panose="020F0502020204030204" pitchFamily="34" charset="0"/>
              </a:rPr>
              <a:t> ou </a:t>
            </a:r>
            <a:r>
              <a:rPr lang="fr-FR" dirty="0" err="1" smtClean="0">
                <a:ea typeface="Calibri" panose="020F0502020204030204" pitchFamily="34" charset="0"/>
                <a:cs typeface="Calibri" panose="020F0502020204030204" pitchFamily="34" charset="0"/>
              </a:rPr>
              <a:t>déflate</a:t>
            </a:r>
            <a:r>
              <a:rPr lang="fr-FR" dirty="0">
                <a:ea typeface="Calibri" panose="020F0502020204030204" pitchFamily="34" charset="0"/>
                <a:cs typeface="Calibri" panose="020F0502020204030204" pitchFamily="34" charset="0"/>
              </a:rPr>
              <a:t>) dont le TRE est équilibré et les ERE étant réalisés en comparant les évolutions par rapport à N-1, on s’attend à avoir des écarts faibles : </a:t>
            </a:r>
          </a:p>
          <a:p>
            <a:pPr lvl="2" algn="just">
              <a:lnSpc>
                <a:spcPct val="107000"/>
              </a:lnSpc>
            </a:pPr>
            <a:r>
              <a:rPr lang="fr-FR" dirty="0">
                <a:ea typeface="Calibri" panose="020F0502020204030204" pitchFamily="34" charset="0"/>
                <a:cs typeface="Calibri" panose="020F0502020204030204" pitchFamily="34" charset="0"/>
              </a:rPr>
              <a:t>Il n’y a pas de règles fixes, mais certains experts donnent des conditions pour aller à la synthèse du TEI :</a:t>
            </a:r>
          </a:p>
          <a:p>
            <a:pPr lvl="3" algn="just">
              <a:lnSpc>
                <a:spcPct val="107000"/>
              </a:lnSpc>
            </a:pPr>
            <a:r>
              <a:rPr lang="fr-FR" dirty="0">
                <a:ea typeface="Calibri" panose="020F0502020204030204" pitchFamily="34" charset="0"/>
                <a:cs typeface="Calibri" panose="020F0502020204030204" pitchFamily="34" charset="0"/>
              </a:rPr>
              <a:t>Ecart total offre-demande de CI inférieur à 5% de la demande totale de CI;</a:t>
            </a:r>
          </a:p>
          <a:p>
            <a:pPr lvl="3" algn="just">
              <a:lnSpc>
                <a:spcPct val="107000"/>
              </a:lnSpc>
            </a:pPr>
            <a:r>
              <a:rPr lang="fr-FR" dirty="0">
                <a:ea typeface="Calibri" panose="020F0502020204030204" pitchFamily="34" charset="0"/>
                <a:cs typeface="Calibri" panose="020F0502020204030204" pitchFamily="34" charset="0"/>
              </a:rPr>
              <a:t>Cette condition peut être aussi recherché pour tous les produits;</a:t>
            </a:r>
          </a:p>
          <a:p>
            <a:pPr algn="just">
              <a:lnSpc>
                <a:spcPct val="107000"/>
              </a:lnSpc>
              <a:spcAft>
                <a:spcPts val="800"/>
              </a:spcAft>
            </a:pPr>
            <a:endParaRPr lang="fr-FR" dirty="0">
              <a:ea typeface="Calibri" panose="020F0502020204030204" pitchFamily="34" charset="0"/>
              <a:cs typeface="Calibri" panose="020F0502020204030204" pitchFamily="34" charset="0"/>
            </a:endParaRPr>
          </a:p>
          <a:p>
            <a:pPr lvl="1" algn="just">
              <a:lnSpc>
                <a:spcPct val="107000"/>
              </a:lnSpc>
              <a:spcAft>
                <a:spcPts val="800"/>
              </a:spcAft>
            </a:pPr>
            <a:endParaRPr lang="fr-FR" dirty="0"/>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9</a:t>
            </a:fld>
            <a:endParaRPr lang="fr-BE" dirty="0"/>
          </a:p>
        </p:txBody>
      </p:sp>
    </p:spTree>
    <p:extLst>
      <p:ext uri="{BB962C8B-B14F-4D97-AF65-F5344CB8AC3E}">
        <p14:creationId xmlns:p14="http://schemas.microsoft.com/office/powerpoint/2010/main" val="106713232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gine">
  <a:themeElements>
    <a:clrScheme name="RougJaunVert">
      <a:dk1>
        <a:srgbClr val="000000"/>
      </a:dk1>
      <a:lt1>
        <a:srgbClr val="FFFFFF"/>
      </a:lt1>
      <a:dk2>
        <a:srgbClr val="434342"/>
      </a:dk2>
      <a:lt2>
        <a:srgbClr val="CDD7D9"/>
      </a:lt2>
      <a:accent1>
        <a:srgbClr val="FF0000"/>
      </a:accent1>
      <a:accent2>
        <a:srgbClr val="FFFF00"/>
      </a:accent2>
      <a:accent3>
        <a:srgbClr val="00B050"/>
      </a:accent3>
      <a:accent4>
        <a:srgbClr val="FBA576"/>
      </a:accent4>
      <a:accent5>
        <a:srgbClr val="B2C78C"/>
      </a:accent5>
      <a:accent6>
        <a:srgbClr val="FFFF99"/>
      </a:accent6>
      <a:hlink>
        <a:srgbClr val="FDE1D1"/>
      </a:hlink>
      <a:folHlink>
        <a:srgbClr val="E5ECD8"/>
      </a:folHlink>
    </a:clrScheme>
    <a:fontScheme name="Origine">
      <a:majorFont>
        <a:latin typeface="Bookman Old Style"/>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rigine">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0">
              <a:schemeClr val="phClr">
                <a:shade val="60000"/>
                <a:satMod val="300000"/>
              </a:schemeClr>
            </a:gs>
            <a:gs pos="30000">
              <a:schemeClr val="phClr">
                <a:shade val="80000"/>
                <a:satMod val="230000"/>
              </a:schemeClr>
            </a:gs>
            <a:gs pos="100000">
              <a:schemeClr val="phClr">
                <a:tint val="97000"/>
                <a:satMod val="220000"/>
              </a:schemeClr>
            </a:gs>
          </a:gsLst>
          <a:lin ang="16200000" scaled="1"/>
        </a:gradFill>
        <a:blipFill>
          <a:blip xmlns:r="http://schemas.openxmlformats.org/officeDocument/2006/relationships" r:embed="rId1">
            <a:duotone>
              <a:schemeClr val="phClr">
                <a:shade val="6000"/>
                <a:satMod val="120000"/>
              </a:schemeClr>
              <a:schemeClr val="phClr">
                <a:tint val="90000"/>
              </a:schemeClr>
            </a:duotone>
          </a:blip>
          <a:tile tx="0" ty="0" sx="35000" sy="40000" flip="x" algn="tl"/>
        </a:blip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Origin</Template>
  <TotalTime>12153</TotalTime>
  <Words>1134</Words>
  <Application>Microsoft Office PowerPoint</Application>
  <PresentationFormat>Affichage à l'écran (4:3)</PresentationFormat>
  <Paragraphs>135</Paragraphs>
  <Slides>15</Slides>
  <Notes>1</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15</vt:i4>
      </vt:variant>
    </vt:vector>
  </HeadingPairs>
  <TitlesOfParts>
    <vt:vector size="21" baseType="lpstr">
      <vt:lpstr>Bookman Old Style</vt:lpstr>
      <vt:lpstr>Calibri</vt:lpstr>
      <vt:lpstr>Gill Sans MT</vt:lpstr>
      <vt:lpstr>Wingdings</vt:lpstr>
      <vt:lpstr>Wingdings 3</vt:lpstr>
      <vt:lpstr>Origine</vt:lpstr>
      <vt:lpstr>Outil d’élaboration du TEI  au niveau fin</vt:lpstr>
      <vt:lpstr>Plan de la présentation</vt:lpstr>
      <vt:lpstr>1. Contexte</vt:lpstr>
      <vt:lpstr>1. Contexte</vt:lpstr>
      <vt:lpstr>2. Elaboration du TEI et implications</vt:lpstr>
      <vt:lpstr>2. Elaboration du TEI et implications</vt:lpstr>
      <vt:lpstr>2. Elaboration du TEI et implications</vt:lpstr>
      <vt:lpstr>3. Mise en place d’un outil d’élaboration du TEI au niveau du Burkina Faso</vt:lpstr>
      <vt:lpstr>3. Mise en place d’un outil d’équilibrage du TEI au niveau du Burkina Faso</vt:lpstr>
      <vt:lpstr>3. Mise en place d’un outil d’équilibrage du TEI au niveau du Burkina Faso</vt:lpstr>
      <vt:lpstr>3. Mise en place d’un outil d’équilibrage du TEI au niveau du Burkina Faso</vt:lpstr>
      <vt:lpstr>3. Mise en place d’un outil d’équilibrage du TEI au niveau du Burkina Faso</vt:lpstr>
      <vt:lpstr>3. Mise en place d’un outil d’équilibrage du TEI au niveau du Burkina Faso</vt:lpstr>
      <vt:lpstr>4. Conclusion</vt:lpstr>
      <vt:lpstr>Présentation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DIEUDONNE</dc:creator>
  <cp:lastModifiedBy>ZOURE</cp:lastModifiedBy>
  <cp:revision>396</cp:revision>
  <cp:lastPrinted>2014-03-26T11:02:24Z</cp:lastPrinted>
  <dcterms:created xsi:type="dcterms:W3CDTF">2013-05-22T14:51:01Z</dcterms:created>
  <dcterms:modified xsi:type="dcterms:W3CDTF">2019-07-01T21:44:08Z</dcterms:modified>
</cp:coreProperties>
</file>