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1"/>
  </p:notesMasterIdLst>
  <p:sldIdLst>
    <p:sldId id="270" r:id="rId3"/>
    <p:sldId id="257" r:id="rId4"/>
    <p:sldId id="259" r:id="rId5"/>
    <p:sldId id="258" r:id="rId6"/>
    <p:sldId id="348" r:id="rId7"/>
    <p:sldId id="343" r:id="rId8"/>
    <p:sldId id="344" r:id="rId9"/>
    <p:sldId id="311"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4" d="100"/>
          <a:sy n="64" d="100"/>
        </p:scale>
        <p:origin x="900" y="7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1C2D7-1C77-42A0-9BF1-270F6CCD908A}" type="datetimeFigureOut">
              <a:rPr lang="fr-FR" smtClean="0"/>
              <a:t>01/07/2019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EF51D-ED5E-451E-9668-0ACF85086521}"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60000"/>
              </a:lnSpc>
              <a:buFont typeface="Wingdings" panose="05000000000000000000" pitchFamily="2" charset="2"/>
              <a:buNone/>
            </a:pPr>
            <a:endParaRPr lang="fr-FR" altLang="fr-FR" sz="1200" dirty="0"/>
          </a:p>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a:t>,</a:t>
            </a: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8BD7799-BBFB-4AAF-908E-8F6FE8C9F669}" type="datetimeFigureOut">
              <a:rPr lang="fr-FR" smtClean="0"/>
              <a:t>01/07/2019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8BD7799-BBFB-4AAF-908E-8F6FE8C9F669}" type="datetimeFigureOut">
              <a:rPr lang="fr-FR" smtClean="0"/>
              <a:t>01/07/2019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28BD7799-BBFB-4AAF-908E-8F6FE8C9F669}" type="datetimeFigureOut">
              <a:rPr lang="fr-FR" smtClean="0"/>
              <a:t>01/07/2019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BD7799-BBFB-4AAF-908E-8F6FE8C9F669}" type="datetimeFigureOut">
              <a:rPr lang="fr-FR" smtClean="0"/>
              <a:t>01/07/2019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8BD7799-BBFB-4AAF-908E-8F6FE8C9F669}" type="datetimeFigureOut">
              <a:rPr lang="fr-FR" smtClean="0"/>
              <a:t>01/07/2019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8BD7799-BBFB-4AAF-908E-8F6FE8C9F669}" type="datetimeFigureOut">
              <a:rPr lang="fr-FR" smtClean="0"/>
              <a:t>01/07/2019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8BD7799-BBFB-4AAF-908E-8F6FE8C9F669}" type="datetimeFigureOut">
              <a:rPr lang="fr-FR" smtClean="0"/>
              <a:t>01/07/2019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8BD7799-BBFB-4AAF-908E-8F6FE8C9F669}" type="datetimeFigureOut">
              <a:rPr lang="fr-FR" smtClean="0"/>
              <a:t>01/07/2019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28BD7799-BBFB-4AAF-908E-8F6FE8C9F669}" type="datetimeFigureOut">
              <a:rPr lang="fr-FR" smtClean="0"/>
              <a:t>01/07/2019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BD7799-BBFB-4AAF-908E-8F6FE8C9F669}" type="datetimeFigureOut">
              <a:rPr lang="fr-FR" smtClean="0"/>
              <a:t>01/07/2019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8BD7799-BBFB-4AAF-908E-8F6FE8C9F669}" type="datetimeFigureOut">
              <a:rPr lang="fr-FR" smtClean="0"/>
              <a:t>01/07/2019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8BD7799-BBFB-4AAF-908E-8F6FE8C9F669}" type="datetimeFigureOut">
              <a:rPr lang="fr-FR" smtClean="0"/>
              <a:t>01/07/2019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16B5BA-037A-47B8-BF57-D6BE45B916B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B5BA-037A-47B8-BF57-D6BE45B916B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D7799-BBFB-4AAF-908E-8F6FE8C9F669}" type="datetimeFigureOut">
              <a:rPr lang="fr-FR" smtClean="0"/>
              <a:t>01/07/2019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B5BA-037A-47B8-BF57-D6BE45B916B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CN/Camp2016/Source%202016/TOFE/MT_Tofe_D_2016.xls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hyperlink" Target="../../../CN/Outils%20de%20travail%20ERETES/Validation%20des%20indices/Ouitils_SCN08/Outil_V_ERE.xlsx" TargetMode="External"/><Relationship Id="rId4" Type="http://schemas.openxmlformats.org/officeDocument/2006/relationships/hyperlink" Target="../../../CN/Outils%20de%20travail%20ERETES/Validation%20des%20indices/Outils/Outil_Val_Ind_Prod_scn2008.xls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R_ERE.xlsm" TargetMode="External"/><Relationship Id="rId4" Type="http://schemas.openxmlformats.org/officeDocument/2006/relationships/hyperlink" Target="R_CB.xlsm"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656252" y="744469"/>
            <a:ext cx="6215270" cy="1752546"/>
          </a:xfrm>
        </p:spPr>
        <p:txBody>
          <a:bodyPr>
            <a:noAutofit/>
          </a:bodyPr>
          <a:lstStyle/>
          <a:p>
            <a:pPr algn="ctr"/>
            <a:r>
              <a:rPr lang="fr-FR" sz="3200" b="1" dirty="0">
                <a:effectLst>
                  <a:outerShdw blurRad="38100" dist="38100" dir="2700000" algn="tl">
                    <a:srgbClr val="000000">
                      <a:alpha val="43137"/>
                    </a:srgbClr>
                  </a:outerShdw>
                </a:effectLst>
              </a:rPr>
              <a:t>Applications développées pour les comptes définitifs et provisoires </a:t>
            </a:r>
          </a:p>
        </p:txBody>
      </p:sp>
      <p:sp>
        <p:nvSpPr>
          <p:cNvPr id="24" name="Freeform 6"/>
          <p:cNvSpPr>
            <a:spLocks noGrp="1" noRot="1" noChangeAspect="1" noMove="1" noResize="1" noEditPoints="1" noAdjustHandles="1" noChangeArrowheads="1" noChangeShapeType="1" noTextEdit="1"/>
          </p:cNvSpPr>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6"/>
          <p:cNvSpPr>
            <a:spLocks noGrp="1" noRot="1" noChangeAspect="1" noMove="1" noResize="1" noEditPoints="1" noAdjustHandles="1" noChangeArrowheads="1" noChangeShapeType="1" noTextEdit="1"/>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ln>
        </p:spPr>
      </p:sp>
      <p:pic>
        <p:nvPicPr>
          <p:cNvPr id="4" name="Image 3" descr="C:\Users\bnobime\Desktop\Logo-INSAE-2.jpg"/>
          <p:cNvPicPr/>
          <p:nvPr/>
        </p:nvPicPr>
        <p:blipFill>
          <a:blip r:embed="rId2" cstate="print"/>
          <a:srcRect/>
          <a:stretch>
            <a:fillRect/>
          </a:stretch>
        </p:blipFill>
        <p:spPr bwMode="auto">
          <a:xfrm>
            <a:off x="1483620" y="1685652"/>
            <a:ext cx="3267942" cy="3300950"/>
          </a:xfrm>
          <a:prstGeom prst="rect">
            <a:avLst/>
          </a:prstGeom>
          <a:noFill/>
        </p:spPr>
      </p:pic>
      <p:sp>
        <p:nvSpPr>
          <p:cNvPr id="3" name="Espace réservé du contenu 2"/>
          <p:cNvSpPr>
            <a:spLocks noGrp="1"/>
          </p:cNvSpPr>
          <p:nvPr>
            <p:ph idx="1"/>
          </p:nvPr>
        </p:nvSpPr>
        <p:spPr>
          <a:xfrm>
            <a:off x="6872200" y="6011015"/>
            <a:ext cx="3801855" cy="526459"/>
          </a:xfrm>
        </p:spPr>
        <p:txBody>
          <a:bodyPr>
            <a:normAutofit/>
          </a:bodyPr>
          <a:lstStyle/>
          <a:p>
            <a:pPr marL="0" indent="0" algn="ctr">
              <a:buNone/>
            </a:pPr>
            <a:r>
              <a:rPr lang="fr-FR" sz="2400" dirty="0"/>
              <a:t>Cotonou, 02 juillet 2019</a:t>
            </a:r>
          </a:p>
          <a:p>
            <a:endParaRPr lang="fr-FR" sz="2400" dirty="0"/>
          </a:p>
        </p:txBody>
      </p:sp>
      <p:sp>
        <p:nvSpPr>
          <p:cNvPr id="7" name="Rectangle 6"/>
          <p:cNvSpPr/>
          <p:nvPr/>
        </p:nvSpPr>
        <p:spPr>
          <a:xfrm>
            <a:off x="5859124" y="5451635"/>
            <a:ext cx="4540003" cy="400110"/>
          </a:xfrm>
          <a:prstGeom prst="rect">
            <a:avLst/>
          </a:prstGeom>
        </p:spPr>
        <p:txBody>
          <a:bodyPr wrap="square">
            <a:spAutoFit/>
          </a:bodyPr>
          <a:lstStyle/>
          <a:p>
            <a:r>
              <a:rPr lang="fr-FR" sz="2000" dirty="0"/>
              <a:t>INSAE, Service des comptes nationaux</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79967" y="2286000"/>
            <a:ext cx="2286000" cy="2286000"/>
          </a:xfrm>
          <a:prstGeom prst="ellipse">
            <a:avLst/>
          </a:prstGeom>
          <a:solidFill>
            <a:schemeClr val="tx1">
              <a:lumMod val="75000"/>
              <a:lumOff val="25000"/>
            </a:schemeClr>
          </a:solidFill>
          <a:ln>
            <a:noFill/>
          </a:ln>
        </p:spPr>
        <p:txBody>
          <a:bodyPr vert="horz" lIns="91440" tIns="45720" rIns="91440" bIns="45720" rtlCol="0" anchor="ctr">
            <a:normAutofit/>
          </a:bodyPr>
          <a:lstStyle/>
          <a:p>
            <a:pPr algn="ctr"/>
            <a:r>
              <a:rPr lang="en-US" b="1" kern="1200" dirty="0">
                <a:solidFill>
                  <a:schemeClr val="bg1"/>
                </a:solidFill>
                <a:effectLst>
                  <a:outerShdw blurRad="38100" dist="38100" dir="2700000" algn="tl">
                    <a:srgbClr val="000000">
                      <a:alpha val="43137"/>
                    </a:srgbClr>
                  </a:outerShdw>
                </a:effectLst>
                <a:latin typeface="+mj-lt"/>
                <a:ea typeface="+mj-ea"/>
                <a:cs typeface="+mj-cs"/>
              </a:rPr>
              <a:t>PLAN</a:t>
            </a:r>
          </a:p>
        </p:txBody>
      </p:sp>
      <p:sp>
        <p:nvSpPr>
          <p:cNvPr id="12" name="Oval 8"/>
          <p:cNvSpPr>
            <a:spLocks noGrp="1" noRot="1" noChangeAspect="1" noMove="1" noResize="1" noEditPoints="1" noAdjustHandles="1" noChangeArrowheads="1" noChangeShapeType="1" noTextEdit="1"/>
          </p:cNvSpPr>
          <p:nvPr/>
        </p:nvSpPr>
        <p:spPr>
          <a:xfrm>
            <a:off x="631417" y="2121408"/>
            <a:ext cx="2615184" cy="2615184"/>
          </a:xfrm>
          <a:prstGeom prst="ellipse">
            <a:avLst/>
          </a:prstGeom>
          <a:noFill/>
          <a:ln w="317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Image 14" descr="C:\Users\bnobime\Desktop\Logo-INSAE-2.jpg"/>
          <p:cNvPicPr/>
          <p:nvPr/>
        </p:nvPicPr>
        <p:blipFill>
          <a:blip r:embed="rId2" cstate="print"/>
          <a:srcRect/>
          <a:stretch>
            <a:fillRect/>
          </a:stretch>
        </p:blipFill>
        <p:spPr bwMode="auto">
          <a:xfrm>
            <a:off x="24931" y="25807"/>
            <a:ext cx="1256400" cy="1266847"/>
          </a:xfrm>
          <a:prstGeom prst="rect">
            <a:avLst/>
          </a:prstGeom>
          <a:noFill/>
          <a:ln w="9525">
            <a:noFill/>
            <a:miter lim="800000"/>
            <a:headEnd/>
            <a:tailEnd/>
          </a:ln>
        </p:spPr>
      </p:pic>
      <p:sp>
        <p:nvSpPr>
          <p:cNvPr id="3" name="ZoneTexte 2"/>
          <p:cNvSpPr txBox="1"/>
          <p:nvPr/>
        </p:nvSpPr>
        <p:spPr>
          <a:xfrm>
            <a:off x="3616094" y="1325908"/>
            <a:ext cx="8154728" cy="4294124"/>
          </a:xfrm>
          <a:prstGeom prst="rect">
            <a:avLst/>
          </a:prstGeom>
          <a:noFill/>
          <a:ln w="38100">
            <a:solidFill>
              <a:schemeClr val="tx1"/>
            </a:solidFill>
          </a:ln>
        </p:spPr>
        <p:txBody>
          <a:bodyPr wrap="square" rtlCol="0">
            <a:spAutoFit/>
          </a:bodyPr>
          <a:lstStyle/>
          <a:p>
            <a:pPr>
              <a:spcBef>
                <a:spcPts val="1200"/>
              </a:spcBef>
            </a:pPr>
            <a:r>
              <a:rPr lang="fr-FR" sz="3200" dirty="0">
                <a:solidFill>
                  <a:prstClr val="black"/>
                </a:solidFill>
                <a:cs typeface="Arial" panose="020B0604020202020204" pitchFamily="34" charset="0"/>
              </a:rPr>
              <a:t>Introduction</a:t>
            </a:r>
          </a:p>
          <a:p>
            <a:pPr>
              <a:spcBef>
                <a:spcPts val="1200"/>
              </a:spcBef>
            </a:pPr>
            <a:endParaRPr lang="fr-FR" sz="1400" dirty="0">
              <a:solidFill>
                <a:prstClr val="black"/>
              </a:solidFill>
              <a:cs typeface="Arial" panose="020B0604020202020204" pitchFamily="34" charset="0"/>
            </a:endParaRPr>
          </a:p>
          <a:p>
            <a:pPr marL="514350" lvl="0" indent="-514350" algn="just">
              <a:spcBef>
                <a:spcPts val="1200"/>
              </a:spcBef>
              <a:buFont typeface="+mj-lt"/>
              <a:buAutoNum type="arabicPeriod"/>
              <a:defRPr/>
            </a:pPr>
            <a:r>
              <a:rPr lang="fr-FR" sz="2800" dirty="0">
                <a:solidFill>
                  <a:prstClr val="black"/>
                </a:solidFill>
                <a:cs typeface="Arial" panose="020B0604020202020204" pitchFamily="34" charset="0"/>
              </a:rPr>
              <a:t>Maquette de traitement des données sources</a:t>
            </a:r>
          </a:p>
          <a:p>
            <a:pPr marL="514350" lvl="0" indent="-514350" algn="just">
              <a:spcBef>
                <a:spcPts val="1200"/>
              </a:spcBef>
              <a:buFont typeface="+mj-lt"/>
              <a:buAutoNum type="arabicPeriod"/>
              <a:defRPr/>
            </a:pPr>
            <a:r>
              <a:rPr lang="fr-FR" sz="2800" dirty="0">
                <a:solidFill>
                  <a:prstClr val="black"/>
                </a:solidFill>
                <a:cs typeface="Arial" panose="020B0604020202020204" pitchFamily="34" charset="0"/>
              </a:rPr>
              <a:t>Outils de vérification et de validation des indices des ERE et compte de branche</a:t>
            </a:r>
          </a:p>
          <a:p>
            <a:pPr marL="514350" lvl="0" indent="-514350" algn="just">
              <a:spcBef>
                <a:spcPts val="1200"/>
              </a:spcBef>
              <a:buFont typeface="+mj-lt"/>
              <a:buAutoNum type="arabicPeriod"/>
              <a:defRPr/>
            </a:pPr>
            <a:r>
              <a:rPr lang="fr-FR" sz="2800" dirty="0">
                <a:solidFill>
                  <a:prstClr val="black"/>
                </a:solidFill>
                <a:cs typeface="Arial" panose="020B0604020202020204" pitchFamily="34" charset="0"/>
              </a:rPr>
              <a:t>Application pour la rétropolations des comptes</a:t>
            </a:r>
          </a:p>
          <a:p>
            <a:pPr marL="514350" lvl="0" indent="-514350" algn="just">
              <a:spcBef>
                <a:spcPts val="1200"/>
              </a:spcBef>
              <a:buFont typeface="+mj-lt"/>
              <a:buAutoNum type="arabicPeriod"/>
              <a:defRPr/>
            </a:pPr>
            <a:endParaRPr lang="fr-FR" sz="1200" dirty="0">
              <a:solidFill>
                <a:prstClr val="black"/>
              </a:solidFill>
              <a:cs typeface="Arial" panose="020B0604020202020204" pitchFamily="34" charset="0"/>
            </a:endParaRPr>
          </a:p>
          <a:p>
            <a:pPr lvl="0" algn="just">
              <a:lnSpc>
                <a:spcPct val="150000"/>
              </a:lnSpc>
              <a:spcBef>
                <a:spcPts val="1200"/>
              </a:spcBef>
              <a:defRPr/>
            </a:pPr>
            <a:r>
              <a:rPr lang="fr-FR" sz="3200" dirty="0">
                <a:solidFill>
                  <a:prstClr val="black"/>
                </a:solidFill>
                <a:cs typeface="Arial" panose="020B0604020202020204" pitchFamily="34" charset="0"/>
              </a:rPr>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62538" y="2951749"/>
            <a:ext cx="4645250" cy="798489"/>
          </a:xfrm>
        </p:spPr>
        <p:txBody>
          <a:bodyPr anchor="b">
            <a:normAutofit fontScale="90000"/>
          </a:bodyPr>
          <a:lstStyle/>
          <a:p>
            <a:r>
              <a:rPr lang="fr-FR" sz="5400" cap="small" dirty="0">
                <a:latin typeface="Arial" panose="020B0604020202020204" pitchFamily="34" charset="0"/>
                <a:cs typeface="Arial" panose="020B0604020202020204" pitchFamily="34" charset="0"/>
              </a:rPr>
              <a:t>Introduction</a:t>
            </a:r>
          </a:p>
        </p:txBody>
      </p:sp>
      <p:sp>
        <p:nvSpPr>
          <p:cNvPr id="12" name="Freeform: Shape 11"/>
          <p:cNvSpPr>
            <a:spLocks noGrp="1" noRot="1" noChangeAspect="1" noMove="1" noResize="1" noEditPoints="1" noAdjustHandles="1" noChangeArrowheads="1" noChangeShapeType="1" noTextEdit="1"/>
          </p:cNvSpPr>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p:cNvPicPr/>
          <p:nvPr/>
        </p:nvPicPr>
        <p:blipFill rotWithShape="1">
          <a:blip r:embed="rId2" cstate="print"/>
          <a:srcRect l="718" r="10554"/>
          <a:stretch>
            <a:fillRect/>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136429" y="0"/>
            <a:ext cx="7474172" cy="1325563"/>
          </a:xfrm>
        </p:spPr>
        <p:txBody>
          <a:bodyPr>
            <a:normAutofit/>
          </a:bodyPr>
          <a:lstStyle/>
          <a:p>
            <a:pPr marL="0" indent="0">
              <a:buFont typeface="+mj-lt"/>
            </a:pPr>
            <a:r>
              <a:rPr lang="fr-FR"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INTRODUCTION </a:t>
            </a:r>
          </a:p>
        </p:txBody>
      </p:sp>
      <p:sp>
        <p:nvSpPr>
          <p:cNvPr id="3" name="Espace réservé du contenu 2"/>
          <p:cNvSpPr>
            <a:spLocks noGrp="1"/>
          </p:cNvSpPr>
          <p:nvPr>
            <p:ph idx="1"/>
          </p:nvPr>
        </p:nvSpPr>
        <p:spPr>
          <a:xfrm>
            <a:off x="239842" y="1019331"/>
            <a:ext cx="8675557" cy="5838669"/>
          </a:xfrm>
        </p:spPr>
        <p:txBody>
          <a:bodyPr anchor="ctr">
            <a:normAutofit fontScale="95000"/>
          </a:bodyPr>
          <a:lstStyle/>
          <a:p>
            <a:pPr algn="just">
              <a:lnSpc>
                <a:spcPct val="125000"/>
              </a:lnSpc>
              <a:spcBef>
                <a:spcPts val="1200"/>
              </a:spcBef>
              <a:buFont typeface="Wingdings" panose="05000000000000000000" pitchFamily="2" charset="2"/>
              <a:buChar char="v"/>
            </a:pPr>
            <a:r>
              <a:rPr lang="fr-FR" sz="2500" dirty="0">
                <a:solidFill>
                  <a:prstClr val="black"/>
                </a:solidFill>
                <a:cs typeface="Arial" panose="020B0604020202020204" pitchFamily="34" charset="0"/>
                <a:sym typeface="+mn-ea"/>
              </a:rPr>
              <a:t> </a:t>
            </a:r>
            <a:r>
              <a:rPr lang="fr-FR" sz="2500" dirty="0">
                <a:sym typeface="+mn-ea"/>
              </a:rPr>
              <a:t>Le module ERETES: outil d’aide à l’élaboration des comptes nationaux:</a:t>
            </a:r>
            <a:endParaRPr lang="fr-FR" altLang="fr-FR" sz="2500" dirty="0"/>
          </a:p>
          <a:p>
            <a:pPr algn="just">
              <a:lnSpc>
                <a:spcPct val="125000"/>
              </a:lnSpc>
              <a:spcBef>
                <a:spcPts val="1200"/>
              </a:spcBef>
              <a:buFont typeface="Wingdings" panose="05000000000000000000" pitchFamily="2" charset="2"/>
              <a:buChar char="v"/>
            </a:pPr>
            <a:r>
              <a:rPr lang="fr-FR" altLang="fr-FR" sz="2500" dirty="0"/>
              <a:t> Excel et traitement des données sources </a:t>
            </a:r>
            <a:r>
              <a:rPr lang="fr-FR" sz="2500" dirty="0">
                <a:sym typeface="+mn-ea"/>
              </a:rPr>
              <a:t>(DSF, CNSS, TOFE, Statistique agricole) </a:t>
            </a:r>
            <a:r>
              <a:rPr lang="fr-FR" altLang="fr-FR" sz="2500" dirty="0"/>
              <a:t>chargées dans le module ERETES : conception de maquettes.</a:t>
            </a:r>
          </a:p>
          <a:p>
            <a:pPr algn="just">
              <a:lnSpc>
                <a:spcPct val="125000"/>
              </a:lnSpc>
              <a:spcBef>
                <a:spcPts val="1200"/>
              </a:spcBef>
              <a:buFont typeface="Wingdings" panose="05000000000000000000" pitchFamily="2" charset="2"/>
              <a:buChar char="v"/>
            </a:pPr>
            <a:r>
              <a:rPr lang="fr-FR" sz="2500" dirty="0"/>
              <a:t> </a:t>
            </a:r>
            <a:r>
              <a:rPr lang="fr-FR" altLang="fr-FR" sz="2500" dirty="0"/>
              <a:t>Au-delà du traitement des données sources, la conception d'outils pour accompagner la validation des travaux d’ERE, des comptes de branche, d’équilibrage du TEI etc.</a:t>
            </a:r>
          </a:p>
          <a:p>
            <a:pPr algn="just">
              <a:lnSpc>
                <a:spcPct val="125000"/>
              </a:lnSpc>
              <a:spcBef>
                <a:spcPts val="1200"/>
              </a:spcBef>
              <a:buFont typeface="Wingdings" panose="05000000000000000000" pitchFamily="2" charset="2"/>
              <a:buChar char="v"/>
            </a:pPr>
            <a:r>
              <a:rPr lang="fr-FR" altLang="fr-FR" sz="2500" dirty="0"/>
              <a:t> Exposition de la maquette de </a:t>
            </a:r>
            <a:r>
              <a:rPr lang="fr-FR" altLang="fr-FR" sz="2500" dirty="0" err="1"/>
              <a:t>retropolation</a:t>
            </a:r>
            <a:r>
              <a:rPr lang="fr-FR" altLang="fr-FR" sz="2500" dirty="0"/>
              <a:t> de la nouvelle série</a:t>
            </a:r>
            <a:r>
              <a:rPr lang="fr-FR" altLang="fr-FR" sz="2400" dirty="0"/>
              <a:t>.</a:t>
            </a:r>
          </a:p>
        </p:txBody>
      </p:sp>
      <p:sp>
        <p:nvSpPr>
          <p:cNvPr id="9" name="Rectangle 8"/>
          <p:cNvSpPr>
            <a:spLocks noGrp="1" noRot="1" noChangeAspect="1" noMove="1" noResize="1" noEditPoints="1" noAdjustHandles="1" noChangeArrowheads="1" noChangeShapeType="1" noTextEdit="1"/>
          </p:cNvSpPr>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Grp="1" noRot="1" noChangeAspect="1" noMove="1" noResize="1" noEditPoints="1" noAdjustHandles="1" noChangeArrowheads="1" noChangeShapeType="1" noTextEdit="1"/>
          </p:cNvSpPr>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p:cNvPicPr/>
          <p:nvPr/>
        </p:nvPicPr>
        <p:blipFill>
          <a:blip r:embed="rId3" cstate="print"/>
          <a:srcRect/>
          <a:stretch>
            <a:fillRect/>
          </a:stretch>
        </p:blipFill>
        <p:spPr bwMode="auto">
          <a:xfrm>
            <a:off x="9293901" y="2743200"/>
            <a:ext cx="1394085" cy="131913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77315" y="145915"/>
            <a:ext cx="8983345" cy="809625"/>
          </a:xfrm>
        </p:spPr>
        <p:txBody>
          <a:bodyPr>
            <a:normAutofit/>
          </a:bodyPr>
          <a:lstStyle/>
          <a:p>
            <a:pPr algn="ctr"/>
            <a:r>
              <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Maquette de traitement des données sources</a:t>
            </a:r>
          </a:p>
        </p:txBody>
      </p:sp>
      <p:sp>
        <p:nvSpPr>
          <p:cNvPr id="9" name="Rectangle 8"/>
          <p:cNvSpPr>
            <a:spLocks noGrp="1" noRot="1" noChangeAspect="1" noMove="1" noResize="1" noEditPoints="1" noAdjustHandles="1" noChangeArrowheads="1" noChangeShapeType="1" noTextEdit="1"/>
          </p:cNvSpPr>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Grp="1" noRot="1" noChangeAspect="1" noMove="1" noResize="1" noEditPoints="1" noAdjustHandles="1" noChangeArrowheads="1" noChangeShapeType="1" noTextEdit="1"/>
          </p:cNvSpPr>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p:cNvPicPr/>
          <p:nvPr/>
        </p:nvPicPr>
        <p:blipFill>
          <a:blip r:embed="rId3" cstate="print"/>
          <a:srcRect/>
          <a:stretch>
            <a:fillRect/>
          </a:stretch>
        </p:blipFill>
        <p:spPr bwMode="auto">
          <a:xfrm>
            <a:off x="9419702" y="2857501"/>
            <a:ext cx="1131568" cy="1142998"/>
          </a:xfrm>
          <a:prstGeom prst="rect">
            <a:avLst/>
          </a:prstGeom>
          <a:noFill/>
        </p:spPr>
      </p:pic>
      <p:sp>
        <p:nvSpPr>
          <p:cNvPr id="8" name="Rectangle 7"/>
          <p:cNvSpPr/>
          <p:nvPr/>
        </p:nvSpPr>
        <p:spPr>
          <a:xfrm>
            <a:off x="239125" y="1333951"/>
            <a:ext cx="9180577" cy="829945"/>
          </a:xfrm>
          <a:prstGeom prst="rect">
            <a:avLst/>
          </a:prstGeom>
        </p:spPr>
        <p:txBody>
          <a:bodyPr wrap="square">
            <a:spAutoFit/>
          </a:bodyPr>
          <a:lstStyle/>
          <a:p>
            <a:pPr marL="342900" indent="-342900">
              <a:buFont typeface="Wingdings" panose="05000000000000000000" pitchFamily="2" charset="2"/>
              <a:buChar char="v"/>
            </a:pPr>
            <a:endParaRPr lang="fr-FR" sz="2400" dirty="0"/>
          </a:p>
          <a:p>
            <a:pPr marL="342900" indent="-342900">
              <a:buFont typeface="Wingdings" panose="05000000000000000000" pitchFamily="2" charset="2"/>
              <a:buChar char="v"/>
            </a:pPr>
            <a:endParaRPr lang="fr-FR" sz="2400" dirty="0"/>
          </a:p>
        </p:txBody>
      </p:sp>
      <p:sp>
        <p:nvSpPr>
          <p:cNvPr id="10" name="ZoneTexte 9"/>
          <p:cNvSpPr txBox="1"/>
          <p:nvPr/>
        </p:nvSpPr>
        <p:spPr>
          <a:xfrm>
            <a:off x="303530" y="985520"/>
            <a:ext cx="8611870" cy="5652135"/>
          </a:xfrm>
          <a:prstGeom prst="rect">
            <a:avLst/>
          </a:prstGeom>
          <a:noFill/>
        </p:spPr>
        <p:txBody>
          <a:bodyPr>
            <a:normAutofit/>
          </a:bodyPr>
          <a:lstStyle/>
          <a:p>
            <a:pPr marL="285750" indent="-285750" algn="just" eaLnBrk="1" fontAlgn="auto" hangingPunct="1">
              <a:spcBef>
                <a:spcPts val="0"/>
              </a:spcBef>
              <a:spcAft>
                <a:spcPts val="0"/>
              </a:spcAft>
              <a:buFont typeface="Wingdings" panose="05000000000000000000" charset="0"/>
              <a:buChar char="v"/>
              <a:defRPr/>
            </a:pPr>
            <a:endParaRPr lang="fr-FR" sz="2400" dirty="0">
              <a:latin typeface="+mn-lt"/>
              <a:cs typeface="+mn-cs"/>
            </a:endParaRPr>
          </a:p>
          <a:p>
            <a:pPr marL="285750" indent="-285750" algn="just" eaLnBrk="1" fontAlgn="auto" hangingPunct="1">
              <a:spcBef>
                <a:spcPts val="0"/>
              </a:spcBef>
              <a:spcAft>
                <a:spcPts val="0"/>
              </a:spcAft>
              <a:buFont typeface="Wingdings" panose="05000000000000000000" charset="0"/>
              <a:buChar char="v"/>
              <a:defRPr/>
            </a:pPr>
            <a:r>
              <a:rPr lang="fr-FR" sz="2400" dirty="0">
                <a:latin typeface="+mn-lt"/>
                <a:cs typeface="+mn-cs"/>
              </a:rPr>
              <a:t>Pour les sources de données administratives, les données sont collectées chaque année, suivant un format qui ne varie pas ou qui varie peu dans le temps.</a:t>
            </a:r>
          </a:p>
          <a:p>
            <a:pPr indent="0" algn="just" eaLnBrk="1" fontAlgn="auto" hangingPunct="1">
              <a:spcBef>
                <a:spcPts val="0"/>
              </a:spcBef>
              <a:spcAft>
                <a:spcPts val="0"/>
              </a:spcAft>
              <a:buFont typeface="Wingdings" panose="05000000000000000000" charset="0"/>
              <a:buNone/>
              <a:defRPr/>
            </a:pPr>
            <a:endParaRPr lang="fr-FR" sz="2400" dirty="0">
              <a:latin typeface="+mn-lt"/>
              <a:cs typeface="+mn-cs"/>
            </a:endParaRPr>
          </a:p>
          <a:p>
            <a:pPr marL="285750" indent="-285750" algn="just" eaLnBrk="1" fontAlgn="auto" hangingPunct="1">
              <a:spcBef>
                <a:spcPts val="0"/>
              </a:spcBef>
              <a:spcAft>
                <a:spcPts val="0"/>
              </a:spcAft>
              <a:buFont typeface="Wingdings" panose="05000000000000000000" charset="0"/>
              <a:buChar char="v"/>
              <a:defRPr/>
            </a:pPr>
            <a:r>
              <a:rPr lang="fr-FR" sz="2400" dirty="0">
                <a:latin typeface="+mn-lt"/>
                <a:cs typeface="+mn-cs"/>
              </a:rPr>
              <a:t>L'objectif des applications informatiques est donc de:</a:t>
            </a:r>
          </a:p>
          <a:p>
            <a:pPr marL="800100" lvl="1" indent="-342900" algn="just">
              <a:buFont typeface="Wingdings" panose="05000000000000000000" pitchFamily="2" charset="2"/>
              <a:buChar char="§"/>
              <a:defRPr/>
            </a:pPr>
            <a:r>
              <a:rPr lang="fr-FR" sz="2400" dirty="0">
                <a:latin typeface="+mn-lt"/>
                <a:cs typeface="+mn-cs"/>
              </a:rPr>
              <a:t>synthétiser les informations de la source traitée,</a:t>
            </a:r>
          </a:p>
          <a:p>
            <a:pPr marL="800100" lvl="1" indent="-342900" algn="just">
              <a:buFont typeface="Wingdings" panose="05000000000000000000" pitchFamily="2" charset="2"/>
              <a:buChar char="§"/>
              <a:defRPr/>
            </a:pPr>
            <a:r>
              <a:rPr lang="fr-FR" sz="2400" dirty="0">
                <a:latin typeface="+mn-lt"/>
                <a:cs typeface="+mn-cs"/>
              </a:rPr>
              <a:t>automatiser certaines tâches et, </a:t>
            </a:r>
          </a:p>
          <a:p>
            <a:pPr marL="800100" lvl="1" indent="-342900" algn="just">
              <a:buFont typeface="Wingdings" panose="05000000000000000000" pitchFamily="2" charset="2"/>
              <a:buChar char="§"/>
              <a:defRPr/>
            </a:pPr>
            <a:r>
              <a:rPr lang="fr-FR" sz="2400" dirty="0">
                <a:latin typeface="+mn-lt"/>
                <a:cs typeface="+mn-cs"/>
              </a:rPr>
              <a:t>constituer une base de donnée.</a:t>
            </a:r>
          </a:p>
          <a:p>
            <a:pPr lvl="1" algn="just">
              <a:defRPr/>
            </a:pPr>
            <a:endParaRPr lang="fr-FR" sz="2400" dirty="0">
              <a:latin typeface="+mn-lt"/>
              <a:cs typeface="+mn-cs"/>
            </a:endParaRPr>
          </a:p>
          <a:p>
            <a:pPr marL="285750" indent="-285750" algn="just" eaLnBrk="1" fontAlgn="auto" hangingPunct="1">
              <a:spcBef>
                <a:spcPts val="0"/>
              </a:spcBef>
              <a:spcAft>
                <a:spcPts val="0"/>
              </a:spcAft>
              <a:buFont typeface="Wingdings" panose="05000000000000000000" charset="0"/>
              <a:buChar char="v"/>
              <a:defRPr/>
            </a:pPr>
            <a:r>
              <a:rPr lang="fr-FR" sz="2400" dirty="0"/>
              <a:t> Présentation du traitement de la source TOFE </a:t>
            </a:r>
          </a:p>
          <a:p>
            <a:pPr lvl="5" algn="just">
              <a:defRPr/>
            </a:pPr>
            <a:r>
              <a:rPr lang="fr-FR" sz="2400" dirty="0"/>
              <a:t>(Voir </a:t>
            </a:r>
            <a:r>
              <a:rPr lang="fr-FR" sz="2400" dirty="0">
                <a:hlinkClick r:id="rId4" action="ppaction://hlinkfile"/>
              </a:rPr>
              <a:t>Excel</a:t>
            </a:r>
            <a:r>
              <a:rPr lang="fr-FR" sz="2400" dirty="0"/>
              <a:t>)</a:t>
            </a:r>
            <a:endParaRPr lang="fr-FR" sz="2400" dirty="0">
              <a:latin typeface="+mn-lt"/>
              <a:cs typeface="+mn-cs"/>
            </a:endParaRPr>
          </a:p>
          <a:p>
            <a:pPr lvl="4" indent="0" eaLnBrk="1" fontAlgn="auto" hangingPunct="1">
              <a:spcBef>
                <a:spcPts val="0"/>
              </a:spcBef>
              <a:spcAft>
                <a:spcPts val="0"/>
              </a:spcAft>
              <a:buFont typeface="Arial" panose="020B0604020202020204" pitchFamily="34" charset="0"/>
              <a:buNone/>
              <a:defRPr/>
            </a:pPr>
            <a:endParaRPr lang="fr-FR" dirty="0">
              <a:latin typeface="+mn-lt"/>
              <a:cs typeface="+mn-cs"/>
            </a:endParaRPr>
          </a:p>
          <a:p>
            <a:pPr lvl="4" indent="0" eaLnBrk="1" fontAlgn="auto" hangingPunct="1">
              <a:spcBef>
                <a:spcPts val="0"/>
              </a:spcBef>
              <a:spcAft>
                <a:spcPts val="0"/>
              </a:spcAft>
              <a:buFont typeface="Arial" panose="020B0604020202020204" pitchFamily="34" charset="0"/>
              <a:buNone/>
              <a:defRPr/>
            </a:pPr>
            <a:endParaRPr lang="fr-FR" dirty="0">
              <a:latin typeface="+mn-lt"/>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972185" y="175895"/>
            <a:ext cx="8983345" cy="809625"/>
          </a:xfrm>
        </p:spPr>
        <p:txBody>
          <a:bodyPr>
            <a:normAutofit fontScale="90000"/>
          </a:bodyPr>
          <a:lstStyle/>
          <a:p>
            <a:pPr marL="0" indent="0" algn="ctr">
              <a:buFont typeface="+mj-lt"/>
            </a:pPr>
            <a:br>
              <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Outils de vérification des indices pour accompagner la réalisation des ERE</a:t>
            </a:r>
            <a:br>
              <a:rPr lang="fr-FR" sz="2400" dirty="0">
                <a:solidFill>
                  <a:prstClr val="black"/>
                </a:solidFill>
                <a:cs typeface="Arial" panose="020B0604020202020204" pitchFamily="34" charset="0"/>
              </a:rPr>
            </a:br>
            <a:endPar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tangle 8"/>
          <p:cNvSpPr>
            <a:spLocks noGrp="1" noRot="1" noChangeAspect="1" noMove="1" noResize="1" noEditPoints="1" noAdjustHandles="1" noChangeArrowheads="1" noChangeShapeType="1" noTextEdit="1"/>
          </p:cNvSpPr>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Grp="1" noRot="1" noChangeAspect="1" noMove="1" noResize="1" noEditPoints="1" noAdjustHandles="1" noChangeArrowheads="1" noChangeShapeType="1" noTextEdit="1"/>
          </p:cNvSpPr>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p:cNvPicPr/>
          <p:nvPr/>
        </p:nvPicPr>
        <p:blipFill>
          <a:blip r:embed="rId3" cstate="print"/>
          <a:srcRect/>
          <a:stretch>
            <a:fillRect/>
          </a:stretch>
        </p:blipFill>
        <p:spPr bwMode="auto">
          <a:xfrm>
            <a:off x="9419702" y="2857501"/>
            <a:ext cx="1131568" cy="1142998"/>
          </a:xfrm>
          <a:prstGeom prst="rect">
            <a:avLst/>
          </a:prstGeom>
          <a:noFill/>
        </p:spPr>
      </p:pic>
      <p:sp>
        <p:nvSpPr>
          <p:cNvPr id="8" name="Rectangle 7"/>
          <p:cNvSpPr/>
          <p:nvPr/>
        </p:nvSpPr>
        <p:spPr>
          <a:xfrm>
            <a:off x="239125" y="1333951"/>
            <a:ext cx="9180577" cy="829945"/>
          </a:xfrm>
          <a:prstGeom prst="rect">
            <a:avLst/>
          </a:prstGeom>
        </p:spPr>
        <p:txBody>
          <a:bodyPr wrap="square">
            <a:spAutoFit/>
          </a:bodyPr>
          <a:lstStyle/>
          <a:p>
            <a:pPr marL="342900" indent="-342900">
              <a:buFont typeface="Wingdings" panose="05000000000000000000" pitchFamily="2" charset="2"/>
              <a:buChar char="v"/>
            </a:pPr>
            <a:endParaRPr lang="fr-FR" sz="2400" dirty="0"/>
          </a:p>
          <a:p>
            <a:pPr marL="342900" indent="-342900">
              <a:buFont typeface="Wingdings" panose="05000000000000000000" pitchFamily="2" charset="2"/>
              <a:buChar char="v"/>
            </a:pPr>
            <a:endParaRPr lang="fr-FR" sz="2400" dirty="0"/>
          </a:p>
        </p:txBody>
      </p:sp>
      <p:sp>
        <p:nvSpPr>
          <p:cNvPr id="10" name="ZoneTexte 9"/>
          <p:cNvSpPr txBox="1"/>
          <p:nvPr/>
        </p:nvSpPr>
        <p:spPr>
          <a:xfrm>
            <a:off x="402590" y="985520"/>
            <a:ext cx="8512810" cy="5652135"/>
          </a:xfrm>
          <a:prstGeom prst="rect">
            <a:avLst/>
          </a:prstGeom>
          <a:noFill/>
        </p:spPr>
        <p:txBody>
          <a:bodyPr>
            <a:normAutofit fontScale="75000" lnSpcReduction="20000"/>
          </a:bodyPr>
          <a:lstStyle/>
          <a:p>
            <a:pPr marL="342900" indent="-342900" algn="just" eaLnBrk="1" fontAlgn="auto" hangingPunct="1">
              <a:lnSpc>
                <a:spcPct val="170000"/>
              </a:lnSpc>
              <a:spcBef>
                <a:spcPts val="0"/>
              </a:spcBef>
              <a:spcAft>
                <a:spcPts val="0"/>
              </a:spcAft>
              <a:buFont typeface="Wingdings" panose="05000000000000000000" pitchFamily="2" charset="2"/>
              <a:buChar char="v"/>
              <a:defRPr/>
            </a:pPr>
            <a:r>
              <a:rPr lang="fr-FR" sz="2600" dirty="0">
                <a:latin typeface="+mn-lt"/>
                <a:cs typeface="+mn-cs"/>
              </a:rPr>
              <a:t>Outil_Val_Ind_Prod</a:t>
            </a:r>
          </a:p>
          <a:p>
            <a:pPr marL="539750" lvl="2" indent="-277813" algn="just">
              <a:lnSpc>
                <a:spcPct val="150000"/>
              </a:lnSpc>
              <a:buFont typeface="Wingdings" panose="05000000000000000000" charset="0"/>
              <a:buChar char="Ø"/>
              <a:tabLst>
                <a:tab pos="630238" algn="l"/>
              </a:tabLst>
              <a:defRPr/>
            </a:pPr>
            <a:r>
              <a:rPr lang="fr-FR" sz="2600" dirty="0">
                <a:sym typeface="+mn-ea"/>
              </a:rPr>
              <a:t> Outil qui calcule aussi bien pour la production marchande que pour la production non marchande les indices de volume ainsi que les indices de prix, par mode de production, par campagne pour chaque branche.</a:t>
            </a:r>
          </a:p>
          <a:p>
            <a:pPr marL="539750" lvl="2" indent="-277813" algn="just">
              <a:lnSpc>
                <a:spcPct val="150000"/>
              </a:lnSpc>
              <a:buFont typeface="Wingdings" panose="05000000000000000000" charset="0"/>
              <a:buChar char="Ø"/>
              <a:tabLst>
                <a:tab pos="630238" algn="l"/>
              </a:tabLst>
              <a:defRPr/>
            </a:pPr>
            <a:r>
              <a:rPr lang="fr-FR" sz="2600" dirty="0">
                <a:sym typeface="+mn-ea"/>
              </a:rPr>
              <a:t>Les indices ainsi obtenus sont analysés et validé par branche avec une parfaite connaissance de la contribution de chaque branche à la production nationale avec leur rang. (</a:t>
            </a:r>
            <a:r>
              <a:rPr lang="fr-FR" sz="2600" dirty="0">
                <a:sym typeface="+mn-ea"/>
                <a:hlinkClick r:id="rId4" action="ppaction://hlinkfile"/>
              </a:rPr>
              <a:t>Outil</a:t>
            </a:r>
            <a:r>
              <a:rPr lang="fr-FR" sz="2600" dirty="0">
                <a:sym typeface="+mn-ea"/>
              </a:rPr>
              <a:t>_val_ind)</a:t>
            </a:r>
            <a:endParaRPr lang="fr-FR" sz="2600" dirty="0">
              <a:latin typeface="+mn-lt"/>
              <a:cs typeface="+mn-cs"/>
            </a:endParaRPr>
          </a:p>
          <a:p>
            <a:pPr marL="342900" indent="-342900" algn="just" eaLnBrk="1" fontAlgn="auto" hangingPunct="1">
              <a:lnSpc>
                <a:spcPct val="170000"/>
              </a:lnSpc>
              <a:spcBef>
                <a:spcPts val="0"/>
              </a:spcBef>
              <a:spcAft>
                <a:spcPts val="0"/>
              </a:spcAft>
              <a:buFont typeface="Wingdings" panose="05000000000000000000" pitchFamily="2" charset="2"/>
              <a:buChar char="v"/>
              <a:defRPr/>
            </a:pPr>
            <a:r>
              <a:rPr lang="fr-FR" sz="2600" dirty="0">
                <a:latin typeface="+mn-lt"/>
                <a:cs typeface="+mn-cs"/>
              </a:rPr>
              <a:t> Outil_Val_ERE</a:t>
            </a:r>
          </a:p>
          <a:p>
            <a:pPr marL="539750" lvl="2" indent="-269875" algn="just">
              <a:lnSpc>
                <a:spcPct val="170000"/>
              </a:lnSpc>
              <a:buFont typeface="Wingdings" panose="05000000000000000000" charset="0"/>
              <a:buChar char="Ø"/>
              <a:tabLst>
                <a:tab pos="900113" algn="l"/>
              </a:tabLst>
              <a:defRPr/>
            </a:pPr>
            <a:r>
              <a:rPr lang="fr-FR" sz="2600" dirty="0">
                <a:sym typeface="+mn-ea"/>
              </a:rPr>
              <a:t> Outil qui reproduit l'équilibre ressource emploi tel que réalisé sous ERETES et calcul les équilibres à prix courant et à prix constant pour chaque opération. Cet outil décèle des types d’écarts que l’outil de l’analyse de la cohérence de la base ne fait pas sous ERETES. (</a:t>
            </a:r>
            <a:r>
              <a:rPr lang="fr-FR" sz="2600" dirty="0">
                <a:hlinkClick r:id="rId5" action="ppaction://hlinkfile"/>
              </a:rPr>
              <a:t>Outil_Val_ERE</a:t>
            </a:r>
            <a:r>
              <a:rPr lang="fr-FR" sz="2600" dirty="0"/>
              <a:t>)</a:t>
            </a:r>
          </a:p>
          <a:p>
            <a:pPr marL="1371600" lvl="2" indent="-457200" algn="just" eaLnBrk="1" fontAlgn="auto" hangingPunct="1">
              <a:lnSpc>
                <a:spcPct val="170000"/>
              </a:lnSpc>
              <a:spcBef>
                <a:spcPts val="0"/>
              </a:spcBef>
              <a:spcAft>
                <a:spcPts val="0"/>
              </a:spcAft>
              <a:buFont typeface="Wingdings" panose="05000000000000000000" charset="0"/>
              <a:buChar char="Ø"/>
              <a:defRPr/>
            </a:pPr>
            <a:endParaRPr lang="fr-FR" sz="2600" dirty="0">
              <a:latin typeface="+mn-lt"/>
              <a:cs typeface="+mn-cs"/>
            </a:endParaRPr>
          </a:p>
          <a:p>
            <a:pPr marL="342900" indent="-342900" algn="just" eaLnBrk="1" fontAlgn="auto" hangingPunct="1">
              <a:spcBef>
                <a:spcPts val="0"/>
              </a:spcBef>
              <a:spcAft>
                <a:spcPts val="0"/>
              </a:spcAft>
              <a:buFont typeface="Wingdings" panose="05000000000000000000" pitchFamily="2" charset="2"/>
              <a:buChar char="v"/>
              <a:defRPr/>
            </a:pPr>
            <a:endParaRPr lang="fr-FR" sz="2000" dirty="0">
              <a:latin typeface="+mn-lt"/>
              <a:cs typeface="+mn-cs"/>
            </a:endParaRPr>
          </a:p>
          <a:p>
            <a:pPr eaLnBrk="1" fontAlgn="auto" hangingPunct="1">
              <a:spcBef>
                <a:spcPts val="0"/>
              </a:spcBef>
              <a:spcAft>
                <a:spcPts val="0"/>
              </a:spcAft>
              <a:defRPr/>
            </a:pPr>
            <a:endParaRPr lang="fr-FR" dirty="0">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972185" y="175895"/>
            <a:ext cx="8983345" cy="809625"/>
          </a:xfrm>
        </p:spPr>
        <p:txBody>
          <a:bodyPr>
            <a:normAutofit fontScale="90000"/>
          </a:bodyPr>
          <a:lstStyle/>
          <a:p>
            <a:pPr marL="0" indent="0" algn="ctr">
              <a:buFont typeface="+mj-lt"/>
            </a:pPr>
            <a:br>
              <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  Application pour la rétropolation des comptes nationaux base 2015</a:t>
            </a:r>
            <a:br>
              <a:rPr lang="fr-FR" sz="2400" dirty="0">
                <a:solidFill>
                  <a:prstClr val="black"/>
                </a:solidFill>
                <a:cs typeface="Arial" panose="020B0604020202020204" pitchFamily="34" charset="0"/>
              </a:rPr>
            </a:br>
            <a:endPar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tangle 8"/>
          <p:cNvSpPr>
            <a:spLocks noGrp="1" noRot="1" noChangeAspect="1" noMove="1" noResize="1" noEditPoints="1" noAdjustHandles="1" noChangeArrowheads="1" noChangeShapeType="1" noTextEdit="1"/>
          </p:cNvSpPr>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Grp="1" noRot="1" noChangeAspect="1" noMove="1" noResize="1" noEditPoints="1" noAdjustHandles="1" noChangeArrowheads="1" noChangeShapeType="1" noTextEdit="1"/>
          </p:cNvSpPr>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p:cNvPicPr/>
          <p:nvPr/>
        </p:nvPicPr>
        <p:blipFill>
          <a:blip r:embed="rId3" cstate="print"/>
          <a:srcRect/>
          <a:stretch>
            <a:fillRect/>
          </a:stretch>
        </p:blipFill>
        <p:spPr bwMode="auto">
          <a:xfrm>
            <a:off x="9419702" y="2857501"/>
            <a:ext cx="1131568" cy="1142998"/>
          </a:xfrm>
          <a:prstGeom prst="rect">
            <a:avLst/>
          </a:prstGeom>
          <a:noFill/>
        </p:spPr>
      </p:pic>
      <p:sp>
        <p:nvSpPr>
          <p:cNvPr id="8" name="Rectangle 7"/>
          <p:cNvSpPr/>
          <p:nvPr/>
        </p:nvSpPr>
        <p:spPr>
          <a:xfrm>
            <a:off x="239125" y="1333951"/>
            <a:ext cx="9180577" cy="829945"/>
          </a:xfrm>
          <a:prstGeom prst="rect">
            <a:avLst/>
          </a:prstGeom>
        </p:spPr>
        <p:txBody>
          <a:bodyPr wrap="square">
            <a:spAutoFit/>
          </a:bodyPr>
          <a:lstStyle/>
          <a:p>
            <a:pPr marL="342900" indent="-342900">
              <a:buFont typeface="Wingdings" panose="05000000000000000000" pitchFamily="2" charset="2"/>
              <a:buChar char="v"/>
            </a:pPr>
            <a:endParaRPr lang="fr-FR" sz="2400" dirty="0"/>
          </a:p>
          <a:p>
            <a:pPr marL="342900" indent="-342900">
              <a:buFont typeface="Wingdings" panose="05000000000000000000" pitchFamily="2" charset="2"/>
              <a:buChar char="v"/>
            </a:pPr>
            <a:endParaRPr lang="fr-FR" sz="2400" dirty="0"/>
          </a:p>
        </p:txBody>
      </p:sp>
      <p:sp>
        <p:nvSpPr>
          <p:cNvPr id="10" name="ZoneTexte 9"/>
          <p:cNvSpPr txBox="1"/>
          <p:nvPr/>
        </p:nvSpPr>
        <p:spPr>
          <a:xfrm>
            <a:off x="420370" y="994410"/>
            <a:ext cx="8512810" cy="5652135"/>
          </a:xfrm>
          <a:prstGeom prst="rect">
            <a:avLst/>
          </a:prstGeom>
          <a:noFill/>
        </p:spPr>
        <p:txBody>
          <a:bodyPr>
            <a:normAutofit fontScale="92500" lnSpcReduction="10000"/>
          </a:bodyPr>
          <a:lstStyle/>
          <a:p>
            <a:pPr marL="342900" indent="-342900" algn="just" eaLnBrk="1" fontAlgn="auto" hangingPunct="1">
              <a:lnSpc>
                <a:spcPct val="170000"/>
              </a:lnSpc>
              <a:spcBef>
                <a:spcPts val="0"/>
              </a:spcBef>
              <a:spcAft>
                <a:spcPts val="0"/>
              </a:spcAft>
              <a:buFont typeface="Wingdings" panose="05000000000000000000" pitchFamily="2" charset="2"/>
              <a:buChar char="v"/>
              <a:defRPr/>
            </a:pPr>
            <a:r>
              <a:rPr lang="fr-FR" sz="2600" dirty="0">
                <a:latin typeface="+mn-lt"/>
                <a:cs typeface="+mn-cs"/>
              </a:rPr>
              <a:t>Il s'agit de programmes VBA développés sous MS Excel pour rétropoler les comptes de 1999 à 2014 à partir des comptes de l'année de base 2015, de la première année courante 2016 et des anciens comptes élaborés grâce au SCN 1993. </a:t>
            </a:r>
          </a:p>
          <a:p>
            <a:pPr marL="342900" indent="-342900" algn="just" eaLnBrk="1" fontAlgn="auto" hangingPunct="1">
              <a:lnSpc>
                <a:spcPct val="170000"/>
              </a:lnSpc>
              <a:spcBef>
                <a:spcPts val="0"/>
              </a:spcBef>
              <a:spcAft>
                <a:spcPts val="0"/>
              </a:spcAft>
              <a:buFont typeface="Wingdings" panose="05000000000000000000" pitchFamily="2" charset="2"/>
              <a:buChar char="v"/>
              <a:defRPr/>
            </a:pPr>
            <a:r>
              <a:rPr lang="fr-FR" sz="2600" dirty="0">
                <a:latin typeface="+mn-lt"/>
                <a:cs typeface="+mn-cs"/>
              </a:rPr>
              <a:t> Deux activités importantes sont prises en charge par ces programmes: la rétropolation des comptes de branche et à la rétropolation des ERE des produits</a:t>
            </a:r>
          </a:p>
          <a:p>
            <a:pPr marL="914400" lvl="1" indent="-457200" algn="just">
              <a:lnSpc>
                <a:spcPct val="170000"/>
              </a:lnSpc>
              <a:buFont typeface="Wingdings" panose="05000000000000000000" pitchFamily="2" charset="2"/>
              <a:buChar char="§"/>
              <a:defRPr/>
            </a:pPr>
            <a:r>
              <a:rPr lang="fr-FR" sz="2600" dirty="0">
                <a:hlinkClick r:id="rId4" action="ppaction://hlinkfile"/>
              </a:rPr>
              <a:t>Retro_Br</a:t>
            </a:r>
            <a:endParaRPr lang="fr-FR" sz="2600" dirty="0"/>
          </a:p>
          <a:p>
            <a:pPr marL="914400" lvl="1" indent="-457200" algn="just">
              <a:lnSpc>
                <a:spcPct val="170000"/>
              </a:lnSpc>
              <a:buFont typeface="Wingdings" panose="05000000000000000000" pitchFamily="2" charset="2"/>
              <a:buChar char="§"/>
              <a:defRPr/>
            </a:pPr>
            <a:r>
              <a:rPr lang="fr-FR" sz="2600" dirty="0">
                <a:hlinkClick r:id="rId5" action="ppaction://hlinkfile"/>
              </a:rPr>
              <a:t>Retro_ERE</a:t>
            </a:r>
            <a:endParaRPr lang="fr-FR" sz="2600" dirty="0"/>
          </a:p>
          <a:p>
            <a:pPr marL="342900" indent="-342900" algn="just" eaLnBrk="1" fontAlgn="auto" hangingPunct="1">
              <a:spcBef>
                <a:spcPts val="0"/>
              </a:spcBef>
              <a:spcAft>
                <a:spcPts val="0"/>
              </a:spcAft>
              <a:buFont typeface="Wingdings" panose="05000000000000000000" pitchFamily="2" charset="2"/>
              <a:buChar char="v"/>
              <a:defRPr/>
            </a:pPr>
            <a:endParaRPr lang="fr-FR" sz="2000" dirty="0">
              <a:latin typeface="+mn-lt"/>
              <a:cs typeface="+mn-cs"/>
            </a:endParaRPr>
          </a:p>
          <a:p>
            <a:pPr eaLnBrk="1" fontAlgn="auto" hangingPunct="1">
              <a:spcBef>
                <a:spcPts val="0"/>
              </a:spcBef>
              <a:spcAft>
                <a:spcPts val="0"/>
              </a:spcAft>
              <a:defRPr/>
            </a:pPr>
            <a:endParaRPr lang="fr-FR" dirty="0">
              <a:latin typeface="+mn-lt"/>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746628" y="1783959"/>
            <a:ext cx="5445372" cy="2889114"/>
          </a:xfrm>
        </p:spPr>
        <p:txBody>
          <a:bodyPr anchor="b">
            <a:normAutofit fontScale="90000"/>
          </a:bodyPr>
          <a:lstStyle/>
          <a:p>
            <a:pPr algn="l"/>
            <a:r>
              <a:rPr lang="fr-FR" sz="7200" dirty="0"/>
              <a:t>MERCI POUR VOTRE ATTENTION</a:t>
            </a:r>
          </a:p>
        </p:txBody>
      </p:sp>
      <p:sp>
        <p:nvSpPr>
          <p:cNvPr id="12" name="Freeform: Shape 11"/>
          <p:cNvSpPr>
            <a:spLocks noGrp="1" noRot="1" noChangeAspect="1" noMove="1" noResize="1" noEditPoints="1" noAdjustHandles="1" noChangeArrowheads="1" noChangeShapeType="1" noTextEdit="1"/>
          </p:cNvSpPr>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p:cNvPicPr/>
          <p:nvPr/>
        </p:nvPicPr>
        <p:blipFill rotWithShape="1">
          <a:blip r:embed="rId2" cstate="print"/>
          <a:srcRect l="718" r="10554"/>
          <a:stretch>
            <a:fillRect/>
          </a:stretch>
        </p:blipFill>
        <p:spPr bwMode="auto">
          <a:xfrm>
            <a:off x="0" y="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1195</TotalTime>
  <Words>433</Words>
  <Application>Microsoft Office PowerPoint</Application>
  <PresentationFormat>Grand écran</PresentationFormat>
  <Paragraphs>46</Paragraphs>
  <Slides>8</Slides>
  <Notes>4</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8</vt:i4>
      </vt:variant>
    </vt:vector>
  </HeadingPairs>
  <TitlesOfParts>
    <vt:vector size="14" baseType="lpstr">
      <vt:lpstr>Arial</vt:lpstr>
      <vt:lpstr>Calibri</vt:lpstr>
      <vt:lpstr>Calibri Light</vt:lpstr>
      <vt:lpstr>Wingdings</vt:lpstr>
      <vt:lpstr>Thème Office</vt:lpstr>
      <vt:lpstr>1_Thème Office</vt:lpstr>
      <vt:lpstr>Applications développées pour les comptes définitifs et provisoires </vt:lpstr>
      <vt:lpstr>PLAN</vt:lpstr>
      <vt:lpstr>Introduction</vt:lpstr>
      <vt:lpstr>INTRODUCTION </vt:lpstr>
      <vt:lpstr>1. Maquette de traitement des données sources</vt:lpstr>
      <vt:lpstr> 2.  Outils de vérification des indices pour accompagner la réalisation des ERE </vt:lpstr>
      <vt:lpstr> 3.  Application pour la rétropolation des comptes nationaux base 2015 </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SUR LES COMPTES NATIONAUX TRIMESTRIELS</dc:title>
  <dc:creator>Hervé OBOSSOU</dc:creator>
  <cp:lastModifiedBy>Ishola ODOUBOUROU</cp:lastModifiedBy>
  <cp:revision>215</cp:revision>
  <dcterms:created xsi:type="dcterms:W3CDTF">2018-11-06T23:56:00Z</dcterms:created>
  <dcterms:modified xsi:type="dcterms:W3CDTF">2019-07-02T10:40:40Z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1036-10.2.0.7646</vt:lpwstr>
  </property>
</Properties>
</file>