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81" r:id="rId4"/>
    <p:sldId id="279" r:id="rId5"/>
    <p:sldId id="280" r:id="rId6"/>
    <p:sldId id="282" r:id="rId7"/>
    <p:sldId id="285" r:id="rId8"/>
    <p:sldId id="283" r:id="rId9"/>
    <p:sldId id="259" r:id="rId10"/>
    <p:sldId id="284" r:id="rId11"/>
    <p:sldId id="26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103" autoAdjust="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E4472-18D0-455E-96CF-350DBC6F263A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70639-055C-4FBD-8360-E43D6F7F70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72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70639-055C-4FBD-8360-E43D6F7F707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49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70639-055C-4FBD-8360-E43D6F7F707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43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C217-7E90-4171-9F55-171948D3B1C7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7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0B72-3F4C-4948-9648-0FDC8CF0C3A9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34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CD33-E4E6-44E4-BBF0-4A78C1AD298C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11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25D2-660D-497F-9658-88A9740F587A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8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D4FA-52C8-450A-B955-BF7440365647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21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1B6B-7172-4A84-B357-975EB28D670B}" type="datetime1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6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759D2-EF94-4110-B7A9-4B6877CA3497}" type="datetime1">
              <a:rPr lang="fr-FR" smtClean="0"/>
              <a:t>01/07/2019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93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1760-2ECB-4A14-97EA-8970E083D285}" type="datetime1">
              <a:rPr lang="fr-FR" smtClean="0"/>
              <a:t>01/07/2019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53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B234-538A-40BD-B0A7-8C62A721B5DC}" type="datetime1">
              <a:rPr lang="fr-FR" smtClean="0"/>
              <a:t>01/07/2019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40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85F6-7813-4BED-B48E-F48208E86D22}" type="datetime1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9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9C07A-A896-42F9-84FA-E611E2818918}" type="datetime1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60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8BE88-B3B7-490D-9FA9-E1DB22AA947E}" type="datetime1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1CA44-4C4D-4B02-83F2-5C8C42DCE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50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28757"/>
            <a:ext cx="9144000" cy="1386419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AIELIER REGIONAL SUR LES COMPTES NATIONAUX (Etat d’avancement du volet comptabilité nationale du PSR au Togo)</a:t>
            </a:r>
            <a:endParaRPr lang="fr-FR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44887"/>
            <a:ext cx="9144000" cy="9452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fr-F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PROGRAMME STATISTIQUE REGIONAL PSR-UEMOA 2015-2020</a:t>
            </a:r>
            <a:endParaRPr lang="fr-FR" dirty="0">
              <a:latin typeface="arial (Corps)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65393" y="4862384"/>
            <a:ext cx="674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OTCHAKPA Amey &amp;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FAROUH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P’lanam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 Germain</a:t>
            </a:r>
            <a:endParaRPr lang="fr-FR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Corps)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80022" y="5962136"/>
            <a:ext cx="286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Cotonou, le 1</a:t>
            </a:r>
            <a:r>
              <a:rPr lang="fr-FR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er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 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juillet 2019</a:t>
            </a:r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0369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20000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Perspectives</a:t>
            </a:r>
            <a:endParaRPr lang="fr-FR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74604"/>
            <a:ext cx="10515600" cy="5040000"/>
          </a:xfrm>
        </p:spPr>
        <p:txBody>
          <a:bodyPr>
            <a:normAutofit/>
          </a:bodyPr>
          <a:lstStyle/>
          <a:p>
            <a:pPr marL="539750" indent="-539750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>
                <a:latin typeface="arial (Corps)"/>
              </a:rPr>
              <a:t>Le Togo prévoit à la mis septembre 2019 donnée des résultats sur le </a:t>
            </a:r>
            <a:r>
              <a:rPr lang="fr-FR" dirty="0">
                <a:latin typeface="arial (Corps)"/>
              </a:rPr>
              <a:t>t</a:t>
            </a:r>
            <a:r>
              <a:rPr lang="fr-FR" dirty="0">
                <a:latin typeface="arial (Corps)"/>
              </a:rPr>
              <a:t>ableau </a:t>
            </a:r>
            <a:r>
              <a:rPr lang="fr-FR" dirty="0">
                <a:latin typeface="arial (Corps)"/>
              </a:rPr>
              <a:t>des impacts </a:t>
            </a:r>
            <a:r>
              <a:rPr lang="fr-FR" dirty="0">
                <a:latin typeface="arial (Corps)"/>
              </a:rPr>
              <a:t>de la migration au SCN 2008 avec une </a:t>
            </a:r>
            <a:r>
              <a:rPr lang="fr-FR" dirty="0">
                <a:latin typeface="arial (Corps)"/>
              </a:rPr>
              <a:t>note succincte des résultats </a:t>
            </a:r>
            <a:r>
              <a:rPr lang="fr-FR" dirty="0">
                <a:latin typeface="arial (Corps)"/>
              </a:rPr>
              <a:t>préliminaires</a:t>
            </a:r>
            <a:r>
              <a:rPr lang="fr-FR" dirty="0" smtClean="0">
                <a:latin typeface="arial (Corps)"/>
              </a:rPr>
              <a:t>;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endParaRPr lang="fr-FR" sz="1400" dirty="0">
              <a:latin typeface="arial (Corps)"/>
            </a:endParaRP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(Corps)"/>
              </a:rPr>
              <a:t>Elaboré les comptes de la première année courante 2017; 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endParaRPr lang="fr-FR" sz="1400" dirty="0" smtClean="0">
              <a:latin typeface="arial (Corps)"/>
            </a:endParaRP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>
                <a:latin typeface="arial (Corps)"/>
              </a:rPr>
              <a:t>Dissémination des </a:t>
            </a:r>
            <a:r>
              <a:rPr lang="fr-FR" dirty="0" smtClean="0">
                <a:latin typeface="arial (Corps)"/>
              </a:rPr>
              <a:t>résultats des deux années de comptes en février 2020;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(Corps)"/>
              </a:rPr>
              <a:t>Commencer le chantier de </a:t>
            </a:r>
            <a:r>
              <a:rPr lang="fr-FR" dirty="0" err="1" smtClean="0">
                <a:latin typeface="arial (Corps)"/>
              </a:rPr>
              <a:t>retropolation</a:t>
            </a:r>
            <a:r>
              <a:rPr lang="fr-FR" dirty="0" smtClean="0">
                <a:latin typeface="arial (Corps)"/>
              </a:rPr>
              <a:t> et celui des CNT.</a:t>
            </a:r>
            <a:endParaRPr lang="fr-FR" dirty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10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66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11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607277" y="2798806"/>
            <a:ext cx="6878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arial (Corps)"/>
              </a:rPr>
              <a:t>MERCI DE VOTRE ATTENTION</a:t>
            </a:r>
            <a:endParaRPr lang="fr-FR" sz="3600" b="1" dirty="0">
              <a:latin typeface="arial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835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0261"/>
            <a:ext cx="10515600" cy="48980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Contexte</a:t>
            </a:r>
          </a:p>
          <a:p>
            <a:pPr>
              <a:lnSpc>
                <a:spcPct val="150000"/>
              </a:lnSpc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Bilan des travaux réalisés sur le PSR</a:t>
            </a:r>
          </a:p>
          <a:p>
            <a:pPr>
              <a:lnSpc>
                <a:spcPct val="150000"/>
              </a:lnSpc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Points sur les travaux de migration au SCN 2008 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et</a:t>
            </a:r>
          </a:p>
          <a:p>
            <a:pPr>
              <a:lnSpc>
                <a:spcPct val="150000"/>
              </a:lnSpc>
            </a:pP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P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(Corps)"/>
              </a:rPr>
              <a:t>erspectives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2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5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INSEED TOGO</a:t>
            </a:r>
          </a:p>
        </p:txBody>
      </p:sp>
    </p:spTree>
    <p:extLst>
      <p:ext uri="{BB962C8B-B14F-4D97-AF65-F5344CB8AC3E}">
        <p14:creationId xmlns:p14="http://schemas.microsoft.com/office/powerpoint/2010/main" val="4143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Contexte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8702"/>
            <a:ext cx="10515600" cy="507742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>
                <a:latin typeface="arial (Corps)"/>
              </a:rPr>
              <a:t>Dans la perspective d’amener les pays membre à </a:t>
            </a:r>
            <a:r>
              <a:rPr lang="fr-FR" dirty="0" err="1" smtClean="0">
                <a:latin typeface="arial (Corps)"/>
              </a:rPr>
              <a:t>ratrapper</a:t>
            </a:r>
            <a:r>
              <a:rPr lang="fr-FR" dirty="0" smtClean="0">
                <a:latin typeface="arial (Corps)"/>
              </a:rPr>
              <a:t> le retards dans l’</a:t>
            </a:r>
            <a:r>
              <a:rPr lang="fr-FR" dirty="0">
                <a:latin typeface="arial (Corps)"/>
              </a:rPr>
              <a:t>é</a:t>
            </a:r>
            <a:r>
              <a:rPr lang="fr-FR" dirty="0" smtClean="0">
                <a:latin typeface="arial (Corps)"/>
              </a:rPr>
              <a:t>laboration des CN sous SCN 93 et à la migration au SCN 2008 dans les Etats membres, l’UEMOA a élaboré un programme qui couvre les années 2015-2020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latin typeface="arial (Corps)"/>
              </a:rPr>
              <a:t>Les principaux points inscrit dans le programme:</a:t>
            </a:r>
          </a:p>
          <a:p>
            <a:pPr>
              <a:buFontTx/>
              <a:buChar char="-"/>
            </a:pPr>
            <a:r>
              <a:rPr lang="fr-FR" dirty="0" smtClean="0">
                <a:latin typeface="arial (Corps)"/>
              </a:rPr>
              <a:t>Rattrapage </a:t>
            </a:r>
            <a:r>
              <a:rPr lang="fr-FR" dirty="0">
                <a:latin typeface="arial (Corps)"/>
              </a:rPr>
              <a:t>des retards dans la production régulière des comptes nationaux selon le </a:t>
            </a:r>
            <a:r>
              <a:rPr lang="fr-FR" dirty="0" smtClean="0">
                <a:latin typeface="arial (Corps)"/>
              </a:rPr>
              <a:t>SCN93;</a:t>
            </a:r>
          </a:p>
          <a:p>
            <a:pPr>
              <a:buFontTx/>
              <a:buChar char="-"/>
            </a:pPr>
            <a:r>
              <a:rPr lang="fr-FR" dirty="0">
                <a:latin typeface="arial (Corps)"/>
              </a:rPr>
              <a:t>Adaptation des </a:t>
            </a:r>
            <a:r>
              <a:rPr lang="fr-FR" dirty="0" smtClean="0">
                <a:latin typeface="arial (Corps)"/>
              </a:rPr>
              <a:t>nomenclatures;</a:t>
            </a:r>
          </a:p>
          <a:p>
            <a:pPr>
              <a:buFontTx/>
              <a:buChar char="-"/>
            </a:pPr>
            <a:r>
              <a:rPr lang="fr-FR" dirty="0">
                <a:latin typeface="arial (Corps)"/>
              </a:rPr>
              <a:t>Mise en œuvre du Système de Comptabilité Nationale 2008 (SCN 2008</a:t>
            </a:r>
            <a:r>
              <a:rPr lang="fr-FR" dirty="0" smtClean="0">
                <a:latin typeface="arial (Corps)"/>
              </a:rPr>
              <a:t>);</a:t>
            </a:r>
          </a:p>
          <a:p>
            <a:pPr>
              <a:buFontTx/>
              <a:buChar char="-"/>
            </a:pPr>
            <a:r>
              <a:rPr lang="fr-FR" dirty="0" smtClean="0">
                <a:latin typeface="arial (Corps)"/>
              </a:rPr>
              <a:t>Collecte des données complémentaires;</a:t>
            </a:r>
          </a:p>
          <a:p>
            <a:pPr>
              <a:buFontTx/>
              <a:buChar char="-"/>
            </a:pPr>
            <a:r>
              <a:rPr lang="fr-FR" dirty="0">
                <a:latin typeface="arial (Corps)"/>
              </a:rPr>
              <a:t>Production </a:t>
            </a:r>
            <a:r>
              <a:rPr lang="fr-FR" dirty="0" smtClean="0">
                <a:latin typeface="arial (Corps)"/>
              </a:rPr>
              <a:t>de la MCS et l’élaboration des CNT.</a:t>
            </a:r>
          </a:p>
          <a:p>
            <a:pPr>
              <a:buFontTx/>
              <a:buChar char="-"/>
            </a:pPr>
            <a:endParaRPr lang="fr-FR" dirty="0" smtClean="0">
              <a:latin typeface="arial (Corps)"/>
            </a:endParaRPr>
          </a:p>
          <a:p>
            <a:pPr marL="514350" indent="-514350">
              <a:buFont typeface="+mj-lt"/>
              <a:buAutoNum type="arabicPeriod"/>
            </a:pPr>
            <a:endParaRPr lang="fr-FR" dirty="0" smtClean="0">
              <a:latin typeface="arial (Corps)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fr-FR" sz="2800" dirty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3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5" y="6282153"/>
            <a:ext cx="147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INSEED TOGO</a:t>
            </a:r>
          </a:p>
        </p:txBody>
      </p:sp>
    </p:spTree>
    <p:extLst>
      <p:ext uri="{BB962C8B-B14F-4D97-AF65-F5344CB8AC3E}">
        <p14:creationId xmlns:p14="http://schemas.microsoft.com/office/powerpoint/2010/main" val="33947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 des travaux réalisés sur le PSR</a:t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78924"/>
            <a:ext cx="10515600" cy="5077426"/>
          </a:xfrm>
        </p:spPr>
        <p:txBody>
          <a:bodyPr>
            <a:normAutofit fontScale="85000" lnSpcReduction="20000"/>
          </a:bodyPr>
          <a:lstStyle/>
          <a:p>
            <a:pPr marL="539750" indent="-539750"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arial (Corps)"/>
              </a:rPr>
              <a:t>Comme résultat notable de ce programme, </a:t>
            </a:r>
          </a:p>
          <a:p>
            <a:pPr marL="514350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le Togo dispose d’une nomenclature togolaise d’activité et de produit (NTA, NTP).Plusieurs ateliers ont permis la réalisation de cette activité depuis l’année 2016; </a:t>
            </a:r>
            <a:endParaRPr lang="fr-FR" sz="3200" dirty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1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Le Togo dispose aussi d’une matrice de comptabilité </a:t>
            </a:r>
            <a:r>
              <a:rPr lang="fr-FR" sz="3200" dirty="0" smtClean="0">
                <a:latin typeface="arial (Corps)"/>
              </a:rPr>
              <a:t>sociale 2013;</a:t>
            </a: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1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>
                <a:latin typeface="arial (Corps)"/>
              </a:rPr>
              <a:t>Les fonds PSR ont permis de collecter les données pour les comptes nationaux sous le SCN93 et SCN 2008(définitifs et provisoires</a:t>
            </a:r>
            <a:r>
              <a:rPr lang="fr-FR" sz="3200" dirty="0" smtClean="0">
                <a:latin typeface="arial (Corps)"/>
              </a:rPr>
              <a:t>);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La collecte des données complémentaires;</a:t>
            </a: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13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Achat de matériel </a:t>
            </a:r>
            <a:r>
              <a:rPr lang="fr-FR" sz="3200" dirty="0" smtClean="0">
                <a:latin typeface="arial (Corps)"/>
              </a:rPr>
              <a:t>informatique.</a:t>
            </a:r>
            <a:endParaRPr lang="fr-FR" sz="3200" dirty="0">
              <a:latin typeface="arial (Corps)"/>
            </a:endParaRPr>
          </a:p>
          <a:p>
            <a:pPr marL="457200" lvl="1" indent="0">
              <a:buNone/>
            </a:pPr>
            <a:r>
              <a:rPr lang="fr-FR" sz="3200" dirty="0" smtClean="0">
                <a:latin typeface="arial (Corps)"/>
              </a:rPr>
              <a:t> </a:t>
            </a:r>
          </a:p>
          <a:p>
            <a:pPr marL="0" indent="0">
              <a:buNone/>
            </a:pPr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endParaRPr lang="fr-FR" sz="3200" dirty="0" smtClean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4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95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 des travaux réalisés sur le PSR</a:t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78924"/>
            <a:ext cx="10515600" cy="5077426"/>
          </a:xfrm>
        </p:spPr>
        <p:txBody>
          <a:bodyPr>
            <a:normAutofit/>
          </a:bodyPr>
          <a:lstStyle/>
          <a:p>
            <a:pPr marL="539750" indent="-539750"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arial (Corps)"/>
              </a:rPr>
              <a:t>Comme résultat notable de ce programme, </a:t>
            </a:r>
          </a:p>
          <a:p>
            <a:pPr marL="514350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Les </a:t>
            </a:r>
            <a:r>
              <a:rPr lang="fr-FR" sz="3200" dirty="0">
                <a:latin typeface="arial (Corps)"/>
              </a:rPr>
              <a:t>fonds PSR ont permis de renouveler les équipements de travail de la division des comptes nationaux : 9 ordinateurs de bureau avec Antivirus (Kaspersky); trois onduleurs; un </a:t>
            </a:r>
            <a:r>
              <a:rPr lang="fr-FR" sz="3200" dirty="0" smtClean="0">
                <a:latin typeface="arial (Corps)"/>
              </a:rPr>
              <a:t>vidéoprojecteur;</a:t>
            </a:r>
          </a:p>
          <a:p>
            <a:pPr marL="971550" lvl="1" indent="-514350">
              <a:buFont typeface="+mj-lt"/>
              <a:buAutoNum type="arabicPeriod"/>
            </a:pPr>
            <a:endParaRPr lang="fr-FR" sz="1100" dirty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L’acquisition du Progress n’a pas été réalisé</a:t>
            </a:r>
            <a:r>
              <a:rPr lang="fr-FR" sz="3200" dirty="0" smtClean="0">
                <a:latin typeface="arial (Corps)"/>
              </a:rPr>
              <a:t>.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>
              <a:latin typeface="arial (Corps)"/>
            </a:endParaRPr>
          </a:p>
          <a:p>
            <a:pPr marL="457200" lvl="1" indent="0">
              <a:buNone/>
            </a:pPr>
            <a:r>
              <a:rPr lang="fr-FR" sz="3200" dirty="0" smtClean="0">
                <a:latin typeface="arial (Corps)"/>
              </a:rPr>
              <a:t> </a:t>
            </a:r>
          </a:p>
          <a:p>
            <a:pPr marL="0" indent="0">
              <a:buNone/>
            </a:pPr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endParaRPr lang="fr-FR" sz="3200" dirty="0" smtClean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5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2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 des travaux réalisés sur le PSR</a:t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78924"/>
            <a:ext cx="10515600" cy="5077426"/>
          </a:xfrm>
        </p:spPr>
        <p:txBody>
          <a:bodyPr>
            <a:normAutofit fontScale="85000" lnSpcReduction="20000"/>
          </a:bodyPr>
          <a:lstStyle/>
          <a:p>
            <a:pPr marL="539750" indent="-539750"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arial (Corps)"/>
              </a:rPr>
              <a:t>Comme résultat notable de ce programme, </a:t>
            </a:r>
          </a:p>
          <a:p>
            <a:pPr marL="457200" lvl="1" indent="0">
              <a:buNone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1100" dirty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Le rattrapage des comptes sous le SCN 93;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La réalisation des collectes complémentaires;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L’élaboration de la MCS 2013 et son document de note méthodologique disponible;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>
                <a:latin typeface="arial (Corps)"/>
              </a:rPr>
              <a:t>L’adaptation de la nomenclature dont la validation par le système statistique national en décembre </a:t>
            </a:r>
            <a:r>
              <a:rPr lang="fr-FR" sz="3200" dirty="0" smtClean="0">
                <a:latin typeface="arial (Corps)"/>
              </a:rPr>
              <a:t>2018.</a:t>
            </a: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3200" dirty="0">
              <a:latin typeface="arial (Corps)"/>
            </a:endParaRPr>
          </a:p>
          <a:p>
            <a:pPr marL="457200" lvl="1" indent="0">
              <a:buNone/>
            </a:pPr>
            <a:r>
              <a:rPr lang="fr-FR" sz="3200" dirty="0" smtClean="0">
                <a:latin typeface="arial (Corps)"/>
              </a:rPr>
              <a:t> </a:t>
            </a:r>
          </a:p>
          <a:p>
            <a:pPr marL="0" indent="0">
              <a:buNone/>
            </a:pPr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endParaRPr lang="fr-FR" sz="3200" dirty="0" smtClean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6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56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>
                <a:latin typeface="Arial" panose="020B0604020202020204" pitchFamily="34" charset="0"/>
                <a:cs typeface="Arial" panose="020B0604020202020204" pitchFamily="34" charset="0"/>
              </a:rPr>
              <a:t>Comparaison des versions successives de la CITI et de la NAEMA avec la NTA</a:t>
            </a: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5938" y="2048244"/>
            <a:ext cx="8248603" cy="395055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9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195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 des travaux réalisés sur le PSR</a:t>
            </a:r>
            <a:br>
              <a:rPr lang="fr-FR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4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78924"/>
            <a:ext cx="10515600" cy="5077426"/>
          </a:xfrm>
        </p:spPr>
        <p:txBody>
          <a:bodyPr>
            <a:normAutofit lnSpcReduction="10000"/>
          </a:bodyPr>
          <a:lstStyle/>
          <a:p>
            <a:pPr marL="539750" indent="-539750"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arial (Corps)"/>
              </a:rPr>
              <a:t>Comme résultat notable de ce programme, </a:t>
            </a:r>
          </a:p>
          <a:p>
            <a:pPr marL="514350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Un atelier de traitement des différentes enquêtes en comptabilité nationale sous le SCN 2008;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3200" dirty="0" smtClean="0">
                <a:latin typeface="arial (Corps)"/>
              </a:rPr>
              <a:t>La réalisation de l’enquête sur la structure du consommation intermédiaire </a:t>
            </a:r>
          </a:p>
          <a:p>
            <a:pPr marL="971550" lvl="1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3200" dirty="0" smtClean="0">
              <a:latin typeface="arial (Corps)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3200" dirty="0">
              <a:latin typeface="arial (Corps)"/>
            </a:endParaRPr>
          </a:p>
          <a:p>
            <a:pPr marL="457200" lvl="1" indent="0">
              <a:buNone/>
            </a:pPr>
            <a:r>
              <a:rPr lang="fr-FR" sz="3200" dirty="0" smtClean="0">
                <a:latin typeface="arial (Corps)"/>
              </a:rPr>
              <a:t> </a:t>
            </a:r>
          </a:p>
          <a:p>
            <a:pPr marL="0" indent="0">
              <a:buNone/>
            </a:pPr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pPr lvl="1"/>
            <a:endParaRPr lang="fr-FR" sz="3200" dirty="0" smtClean="0">
              <a:latin typeface="arial (Corps)"/>
            </a:endParaRPr>
          </a:p>
          <a:p>
            <a:endParaRPr lang="fr-FR" sz="3200" dirty="0" smtClean="0">
              <a:latin typeface="arial (Corps)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8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23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20000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</a:t>
            </a:r>
            <a:r>
              <a:rPr lang="fr-FR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les travaux de migration au SCN </a:t>
            </a:r>
            <a:r>
              <a:rPr lang="fr-FR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2008</a:t>
            </a:r>
            <a:endParaRPr lang="fr-FR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74604"/>
            <a:ext cx="10515600" cy="5040000"/>
          </a:xfrm>
        </p:spPr>
        <p:txBody>
          <a:bodyPr>
            <a:normAutofit/>
          </a:bodyPr>
          <a:lstStyle/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(Corps)"/>
              </a:rPr>
              <a:t>Des enquêtes spécifiques ont été réalisé pour </a:t>
            </a:r>
            <a:r>
              <a:rPr lang="fr-FR" dirty="0" smtClean="0">
                <a:latin typeface="arial (Corps)"/>
              </a:rPr>
              <a:t>la migration au SCN </a:t>
            </a:r>
            <a:r>
              <a:rPr lang="fr-FR" dirty="0" smtClean="0">
                <a:latin typeface="arial (Corps)"/>
              </a:rPr>
              <a:t>2008 (</a:t>
            </a:r>
            <a:r>
              <a:rPr lang="fr-FR" dirty="0"/>
              <a:t>Enquête sur les flux transfrontaliers non </a:t>
            </a:r>
            <a:r>
              <a:rPr lang="fr-FR" dirty="0" smtClean="0"/>
              <a:t>enregistrés, </a:t>
            </a:r>
            <a:r>
              <a:rPr lang="fr-FR" dirty="0"/>
              <a:t>Enquête sur les marges de commerce et de </a:t>
            </a:r>
            <a:r>
              <a:rPr lang="fr-FR" dirty="0" smtClean="0"/>
              <a:t>transport, </a:t>
            </a:r>
            <a:r>
              <a:rPr lang="fr-FR" dirty="0"/>
              <a:t>Enquête sur les structure des consommations intermédiaires des entreprises  (formelles, informelles</a:t>
            </a:r>
            <a:r>
              <a:rPr lang="fr-FR" dirty="0" smtClean="0"/>
              <a:t>), </a:t>
            </a:r>
            <a:r>
              <a:rPr lang="fr-FR" dirty="0"/>
              <a:t>Enquête sur la production artisanale des </a:t>
            </a:r>
            <a:r>
              <a:rPr lang="fr-FR" dirty="0" smtClean="0"/>
              <a:t>mines, </a:t>
            </a:r>
            <a:r>
              <a:rPr lang="fr-FR" dirty="0"/>
              <a:t>Recensement des institutions sans but lucratif (ISBL</a:t>
            </a:r>
            <a:r>
              <a:rPr lang="fr-FR" dirty="0" smtClean="0"/>
              <a:t>);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/>
              <a:t>Le traitement en comptabilité nationale sont finalisés;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/>
              <a:t>Le chargement dans ERETES et 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r>
              <a:rPr lang="fr-FR" dirty="0" smtClean="0"/>
              <a:t>Phase de pré arbitrage.</a:t>
            </a:r>
          </a:p>
          <a:p>
            <a:pPr marL="539750" indent="-539750">
              <a:buFont typeface="Courier New" panose="02070309020205020404" pitchFamily="49" charset="0"/>
              <a:buChar char="o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CA44-4C4D-4B02-83F2-5C8C42DCEE81}" type="slidenum">
              <a:rPr lang="fr-FR" smtClean="0"/>
              <a:t>9</a:t>
            </a:fld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994720" y="1085125"/>
            <a:ext cx="8352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540106" y="6282153"/>
            <a:ext cx="1473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INSEED </a:t>
            </a:r>
            <a:r>
              <a:rPr lang="fr-FR" dirty="0" smtClean="0"/>
              <a:t>TOGO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60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</TotalTime>
  <Words>561</Words>
  <Application>Microsoft Office PowerPoint</Application>
  <PresentationFormat>Grand écran</PresentationFormat>
  <Paragraphs>105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arial (Corps)</vt:lpstr>
      <vt:lpstr>Calibri</vt:lpstr>
      <vt:lpstr>Calibri Light</vt:lpstr>
      <vt:lpstr>Courier New</vt:lpstr>
      <vt:lpstr>Wingdings</vt:lpstr>
      <vt:lpstr>Thème Office</vt:lpstr>
      <vt:lpstr>AIELIER REGIONAL SUR LES COMPTES NATIONAUX (Etat d’avancement du volet comptabilité nationale du PSR au Togo)</vt:lpstr>
      <vt:lpstr>Plan </vt:lpstr>
      <vt:lpstr>Contexte</vt:lpstr>
      <vt:lpstr>  Bilan des travaux réalisés sur le PSR </vt:lpstr>
      <vt:lpstr>  Bilan des travaux réalisés sur le PSR </vt:lpstr>
      <vt:lpstr>  Bilan des travaux réalisés sur le PSR </vt:lpstr>
      <vt:lpstr>Comparaison des versions successives de la CITI et de la NAEMA avec la NTA</vt:lpstr>
      <vt:lpstr>  Bilan des travaux réalisés sur le PSR </vt:lpstr>
      <vt:lpstr>Points sur les travaux de migration au SCN 2008</vt:lpstr>
      <vt:lpstr>Perspectives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Amey OTCHAKPA</dc:creator>
  <cp:lastModifiedBy>DELL</cp:lastModifiedBy>
  <cp:revision>123</cp:revision>
  <dcterms:created xsi:type="dcterms:W3CDTF">2018-11-13T00:20:17Z</dcterms:created>
  <dcterms:modified xsi:type="dcterms:W3CDTF">2019-07-01T18:56:42Z</dcterms:modified>
</cp:coreProperties>
</file>