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1" r:id="rId3"/>
    <p:sldId id="280" r:id="rId4"/>
    <p:sldId id="257" r:id="rId5"/>
    <p:sldId id="314" r:id="rId6"/>
    <p:sldId id="315" r:id="rId7"/>
    <p:sldId id="282" r:id="rId8"/>
    <p:sldId id="259" r:id="rId9"/>
    <p:sldId id="298" r:id="rId10"/>
    <p:sldId id="318" r:id="rId11"/>
    <p:sldId id="316" r:id="rId12"/>
    <p:sldId id="306" r:id="rId13"/>
    <p:sldId id="319" r:id="rId14"/>
    <p:sldId id="321" r:id="rId15"/>
    <p:sldId id="309" r:id="rId16"/>
    <p:sldId id="320" r:id="rId17"/>
    <p:sldId id="312" r:id="rId18"/>
    <p:sldId id="313" r:id="rId19"/>
    <p:sldId id="273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BB77FF-3E0B-4F45-BDFD-29F7DD86A50E}" type="datetimeFigureOut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CEA40C-07F4-4061-8C5D-58135CB3546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7973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106CC7F-F85D-46C2-A4A7-23E23B4DF947}" type="datetimeFigureOut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D266DE-402F-4420-A334-69A23E979BE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3359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7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B01F9CA3-105E-4857-9057-6DB6197DA786}" type="datetimeFigureOut">
              <a:rPr lang="en-US"/>
              <a:pPr>
                <a:defRPr/>
              </a:pPr>
              <a:t>7/1/2019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8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00ED7-3DE0-4218-A770-FC939D8FC1D7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BBCD-EDCF-4586-B058-F46E9988AF5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4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533AD-7005-48CB-892F-58FF0C233C75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74FDD-8C74-4CED-A88A-9E882D04FF3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3BE1-EFEC-48D2-99D4-BF75D6588374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95C-FDE7-406E-8F40-6D139AB093A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6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D76E9-7B61-4846-A760-D4D3DF5C53EB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6" name="TextBox 9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8DB2-41E9-4FCC-8848-12309E48C330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C2E80-D2F1-4002-B324-5CBAFDB8002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7" name="TextBox 9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B07A7-2291-493A-9B0E-3DCC32389760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7EBB2-3A59-41DE-BC3A-9727498BD3C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7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D43FEC-AE62-4302-9FB3-F4784909A082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BB1E-CD52-47DC-B414-CF78A50F65F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8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453C2E-13B0-4809-B6F9-76BB27E82E83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A842D-BB07-4E3A-9DA5-E6E78662858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8" name="TextBox 9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92EBA-2506-4B97-8726-2F3DFE698669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A922-DC51-4E36-9B04-95085685CFF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587BB-E1E9-4A29-A1D0-088B1E390ACC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6CAD-A6EA-47E8-8B2D-BA142D651D8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1713-DDDB-4B34-AC20-319921960CDF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D2E8-105D-418F-A710-C94B4795B29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5" name="TextBox 8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626C3-043F-476B-A497-527489B6297C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E2E58-DE8E-42C0-80EC-6DF3158685D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6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78632-5085-43BC-AC6B-6743C8D6B278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1033-A9EF-4EA6-80B0-F6282E2FBA3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10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noProof="0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33C5D65D-4894-4B04-B064-D5FFBDDD7E6E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5" name="TextBox 7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1F9CA3-105E-4857-9057-6DB6197DA786}" type="datetimeFigureOut">
              <a:rPr lang="en-US"/>
              <a:pPr>
                <a:defRPr/>
              </a:pPr>
              <a:t>7/1/2019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8C35B-8983-4C8E-9F8C-20CABDF406B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0BB7E-29CE-4777-B99C-4FF24C55C566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995D-5876-43C8-B5AC-6733700AA60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8" name="TextBox 11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2CF77-6E61-4CEF-B6A1-6FD326EE660A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F2EB-5BF5-45EC-8737-05C4FDA511A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33229-C72D-4076-8C6F-2DB5EFE38730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D0F1-A24E-41EA-9E54-7FD62B17D97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C7802-70CA-415D-AD31-C84A9AE64118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1DFEF-04F2-425B-8E59-73FF43050BC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FD9683-FF27-4F2F-A182-1CC894ED86C7}" type="datetime1">
              <a:rPr lang="fr-FR"/>
              <a:pPr>
                <a:defRPr/>
              </a:pPr>
              <a:t>01/07/2019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 dirty="0"/>
              <a:t>projet de Changement d'année de base des comptes nationaux du Sénégal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A03320-FF4E-465A-82ED-C7FEEB47DAD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  <p:sldLayoutId id="2147483895" r:id="rId17"/>
    <p:sldLayoutId id="2147483896" r:id="rId18"/>
    <p:sldLayoutId id="2147483897" r:id="rId19"/>
    <p:sldLayoutId id="2147483898" r:id="rId20"/>
  </p:sldLayoutIdLst>
  <p:transition spd="med">
    <p:wipe dir="d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A1C4E3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A1C4E3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399" y="228600"/>
            <a:ext cx="8359775" cy="6477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endParaRPr lang="fr-FR" b="1" dirty="0"/>
          </a:p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endParaRPr lang="fr-FR" b="1" dirty="0"/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algn="ctr"/>
            <a:r>
              <a:rPr lang="fr-FR" sz="2000" b="1" dirty="0" smtClean="0">
                <a:solidFill>
                  <a:srgbClr val="800000"/>
                </a:solidFill>
              </a:rPr>
              <a:t>ATELIER </a:t>
            </a:r>
            <a:r>
              <a:rPr lang="fr-FR" sz="2000" b="1" dirty="0">
                <a:solidFill>
                  <a:srgbClr val="800000"/>
                </a:solidFill>
              </a:rPr>
              <a:t>REGIONAL SUR LES COMPTES NATIONAUX</a:t>
            </a:r>
          </a:p>
          <a:p>
            <a:pPr algn="ctr"/>
            <a:r>
              <a:rPr lang="fr-FR" sz="2000" b="1" dirty="0">
                <a:solidFill>
                  <a:srgbClr val="800000"/>
                </a:solidFill>
              </a:rPr>
              <a:t>(Dans le cadre des activités du PSR-UEMOA 2015-2020</a:t>
            </a:r>
            <a:r>
              <a:rPr lang="fr-FR" sz="2000" b="1" dirty="0" smtClean="0">
                <a:solidFill>
                  <a:srgbClr val="800000"/>
                </a:solidFill>
              </a:rPr>
              <a:t>) : </a:t>
            </a:r>
            <a:r>
              <a:rPr lang="fr-FR" sz="2000" b="1" i="1" dirty="0">
                <a:solidFill>
                  <a:srgbClr val="800000"/>
                </a:solidFill>
              </a:rPr>
              <a:t>« Partage d'expériences sur les applications spécifiques développées dans le processus d’élaboration des comptes </a:t>
            </a:r>
            <a:r>
              <a:rPr lang="fr-FR" sz="2000" b="1" i="1" dirty="0" smtClean="0">
                <a:solidFill>
                  <a:srgbClr val="800000"/>
                </a:solidFill>
              </a:rPr>
              <a:t>nationaux » </a:t>
            </a:r>
            <a:endParaRPr lang="fr-FR" sz="2000" b="1" i="1" dirty="0">
              <a:solidFill>
                <a:srgbClr val="800000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b="1" i="1" dirty="0" smtClean="0">
                <a:solidFill>
                  <a:schemeClr val="bg2">
                    <a:lumMod val="25000"/>
                  </a:schemeClr>
                </a:solidFill>
              </a:rPr>
              <a:t>Cotonou</a:t>
            </a:r>
            <a:r>
              <a:rPr lang="fr-FR" b="1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fr-FR" b="1" i="1" dirty="0">
                <a:solidFill>
                  <a:schemeClr val="bg2">
                    <a:lumMod val="25000"/>
                  </a:schemeClr>
                </a:solidFill>
              </a:rPr>
              <a:t>du </a:t>
            </a:r>
            <a:r>
              <a:rPr lang="fr-FR" b="1" i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fr-FR" b="1" i="1" baseline="30000" dirty="0" smtClean="0">
                <a:solidFill>
                  <a:schemeClr val="bg2">
                    <a:lumMod val="25000"/>
                  </a:schemeClr>
                </a:solidFill>
              </a:rPr>
              <a:t>er</a:t>
            </a:r>
            <a:r>
              <a:rPr lang="fr-FR" b="1" i="1" dirty="0" smtClean="0">
                <a:solidFill>
                  <a:schemeClr val="bg2">
                    <a:lumMod val="25000"/>
                  </a:schemeClr>
                </a:solidFill>
              </a:rPr>
              <a:t> au 5 juillet 2019</a:t>
            </a:r>
            <a:endParaRPr lang="fr-FR" b="1" i="1" dirty="0">
              <a:solidFill>
                <a:schemeClr val="bg2">
                  <a:lumMod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/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28" name="ZoneTexte 3"/>
          <p:cNvSpPr txBox="1">
            <a:spLocks noChangeArrowheads="1"/>
          </p:cNvSpPr>
          <p:nvPr/>
        </p:nvSpPr>
        <p:spPr bwMode="auto">
          <a:xfrm>
            <a:off x="2971800" y="14478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dirty="0">
              <a:latin typeface="Rockwell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86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362200"/>
            <a:ext cx="2187575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772400" cy="1295400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Rattrapage du retard de la production des comptes selon le SCN93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905000"/>
            <a:ext cx="7924800" cy="4191000"/>
          </a:xfrm>
        </p:spPr>
        <p:txBody>
          <a:bodyPr rtlCol="0">
            <a:normAutofit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Au moment de la signature de la convention le Sénégal était à jour sur la série </a:t>
            </a: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1993 (1980-2015)</a:t>
            </a:r>
            <a:endParaRPr lang="fr-FR" sz="2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Après le démarrage des travaux de la rénovation des comptes, le Sénégal a suspendu la production de la série selon le SCN 93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Le retard induit par le changement d’année de base a été résorbé concernant la nouvelle série </a:t>
            </a:r>
          </a:p>
        </p:txBody>
      </p:sp>
    </p:spTree>
    <p:extLst>
      <p:ext uri="{BB962C8B-B14F-4D97-AF65-F5344CB8AC3E}">
        <p14:creationId xmlns:p14="http://schemas.microsoft.com/office/powerpoint/2010/main" val="107431828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20000" cy="914400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</a:t>
            </a:r>
            <a:r>
              <a:rPr lang="fr-FR" b="1" dirty="0">
                <a:solidFill>
                  <a:srgbClr val="800000"/>
                </a:solidFill>
              </a:rPr>
              <a:t>A</a:t>
            </a:r>
            <a:r>
              <a:rPr lang="fr-FR" b="1" dirty="0" smtClean="0">
                <a:solidFill>
                  <a:srgbClr val="800000"/>
                </a:solidFill>
              </a:rPr>
              <a:t>ctualisation de la MCS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524000"/>
            <a:ext cx="7924800" cy="4832350"/>
          </a:xfrm>
        </p:spPr>
        <p:txBody>
          <a:bodyPr rtlCol="0">
            <a:normAutofit/>
          </a:bodyPr>
          <a:lstStyle/>
          <a:p>
            <a:pPr marL="0" lvl="1" indent="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None/>
              <a:defRPr/>
            </a:pPr>
            <a:r>
              <a:rPr lang="fr-FR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 titre de la MCS les résultats ci-après ont été atteints :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 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MCS standard </a:t>
            </a:r>
            <a:endParaRPr lang="fr-FR" sz="2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une Micro MCS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 Micro MCS 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primaire ajustée (65 comptes) </a:t>
            </a:r>
            <a:endParaRPr lang="fr-FR" sz="2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 MCS 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désagrégée (85 comptes)</a:t>
            </a:r>
            <a:endParaRPr lang="fr-FR" sz="2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 note méthodologique sur l’élaboration de la MCS </a:t>
            </a:r>
          </a:p>
        </p:txBody>
      </p:sp>
    </p:spTree>
    <p:extLst>
      <p:ext uri="{BB962C8B-B14F-4D97-AF65-F5344CB8AC3E}">
        <p14:creationId xmlns:p14="http://schemas.microsoft.com/office/powerpoint/2010/main" val="213591762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Le </a:t>
            </a:r>
            <a:r>
              <a:rPr lang="fr-FR" b="1" dirty="0">
                <a:solidFill>
                  <a:srgbClr val="800000"/>
                </a:solidFill>
              </a:rPr>
              <a:t>passage du SNC 93 au SCN 2008 est réalisé en 2018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2" cy="4922838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r>
              <a:rPr lang="fr-FR" sz="2400" dirty="0" smtClean="0"/>
              <a:t>Résultats atteints :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L’année de base 2014 a été réalisée et publiée ainsi que les années courantes 2015 et 2016 (</a:t>
            </a:r>
            <a:r>
              <a:rPr lang="fr-FR" sz="2200" b="1" i="1" dirty="0" smtClean="0"/>
              <a:t>en mai sur le site de l’ANSD et le 12 juillet restitution officielle en présence du Président de la république</a:t>
            </a:r>
            <a:r>
              <a:rPr lang="fr-FR" sz="2200" i="1" dirty="0" smtClean="0"/>
              <a:t>)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La note d’analyse des comptes provisoires de 2017 </a:t>
            </a:r>
            <a:r>
              <a:rPr lang="fr-FR" sz="2200" i="1" dirty="0" smtClean="0"/>
              <a:t>a été publiée </a:t>
            </a:r>
            <a:r>
              <a:rPr lang="fr-FR" sz="2200" i="1" dirty="0" smtClean="0"/>
              <a:t>en janvier 2019 </a:t>
            </a:r>
            <a:endParaRPr lang="fr-FR" sz="2200" i="1" dirty="0"/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Une note sur le processus de mise en œuvre du changement d’année de base a été publiée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Une première série rétropolée (2007-2013)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Une note sur les changements apportés par la nouvelle base a été </a:t>
            </a:r>
            <a:r>
              <a:rPr lang="fr-FR" sz="2200" i="1" dirty="0" smtClean="0"/>
              <a:t>publiée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9603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Le </a:t>
            </a:r>
            <a:r>
              <a:rPr lang="fr-FR" b="1" dirty="0">
                <a:solidFill>
                  <a:srgbClr val="800000"/>
                </a:solidFill>
              </a:rPr>
              <a:t>passage du SNC 93 au SCN 2008 est réalisé en 2018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2" cy="4922838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r>
              <a:rPr lang="fr-FR" sz="2400" dirty="0" smtClean="0"/>
              <a:t>Résultats atteints :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Publication des comptes nationaux trimestriels selon SCN 2008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Publication des CNT optique demande 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Publication des comptes du T1 2019 </a:t>
            </a:r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63988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Acquisition de matériels informatique</a:t>
            </a:r>
            <a:endParaRPr lang="fr-FR" b="1" dirty="0">
              <a:solidFill>
                <a:srgbClr val="8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2" cy="4922838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endParaRPr lang="fr-FR" sz="2400" dirty="0" smtClean="0"/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endParaRPr lang="fr-FR" sz="2400" dirty="0"/>
          </a:p>
          <a:p>
            <a:pPr marL="0" indent="0" algn="just" fontAlgn="auto">
              <a:spcAft>
                <a:spcPts val="0"/>
              </a:spcAft>
              <a:buClr>
                <a:srgbClr val="800000"/>
              </a:buClr>
              <a:buNone/>
              <a:defRPr/>
            </a:pPr>
            <a:r>
              <a:rPr lang="fr-FR" sz="2400" dirty="0" smtClean="0"/>
              <a:t>Acquisition du logiciel PROGRESS</a:t>
            </a: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4624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>DIFFICULTES RENCONTREES ET SOLUTIONS APPORTEES</a:t>
            </a: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958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9183183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Difficultés rencontrées</a:t>
            </a:r>
            <a:endParaRPr lang="fr-FR" b="1" dirty="0">
              <a:solidFill>
                <a:srgbClr val="8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7844052" cy="4846638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endParaRPr lang="fr-FR" sz="2400" dirty="0" smtClean="0"/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endParaRPr lang="fr-FR" sz="2400" dirty="0"/>
          </a:p>
          <a:p>
            <a:pPr marL="0" indent="0" algn="just" fontAlgn="auto">
              <a:spcAft>
                <a:spcPts val="0"/>
              </a:spcAft>
              <a:buClr>
                <a:srgbClr val="800000"/>
              </a:buClr>
              <a:buNone/>
              <a:defRPr/>
            </a:pPr>
            <a:r>
              <a:rPr lang="fr-FR" sz="2400" dirty="0" smtClean="0"/>
              <a:t>RAS vis-à-vis d’AFRISTAT et de la Commission de l’UEMOA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endParaRPr lang="fr-FR" sz="2200" i="1" dirty="0" smtClean="0"/>
          </a:p>
          <a:p>
            <a:pPr lvl="2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91538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>PRESPECTIVES</a:t>
            </a: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958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6468608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800000"/>
                </a:solidFill>
              </a:rPr>
              <a:t>   Perspectives</a:t>
            </a:r>
            <a:endParaRPr lang="fr-FR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1" cy="4832350"/>
          </a:xfrm>
        </p:spPr>
        <p:txBody>
          <a:bodyPr rtlCol="0">
            <a:normAutofit lnSpcReduction="10000"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 Publier la note méthodologique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Publier la nomenclature adaptée par le Sénégal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Publier la macro MCS sur le site de l’ANSD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Finaliser les </a:t>
            </a:r>
            <a:r>
              <a:rPr lang="fr-FR" sz="2400" dirty="0" smtClean="0"/>
              <a:t>enquêtes sectoriels (ERI-ESI, EMSAS, EMTRAAS, EMISBLSM)</a:t>
            </a:r>
            <a:endParaRPr lang="fr-FR" sz="2400" dirty="0" smtClean="0"/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Finaliser les travaux de rétropolation (1980-2006)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Publier la nouvelle série (1980-2017</a:t>
            </a:r>
            <a:r>
              <a:rPr lang="fr-FR" sz="2400" dirty="0" smtClean="0"/>
              <a:t>)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Réaliser des TRE trimestriels 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Initier </a:t>
            </a:r>
            <a:r>
              <a:rPr lang="fr-FR" sz="2400" dirty="0" smtClean="0"/>
              <a:t>la réflexion sur la prochaine année de base </a:t>
            </a: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17966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u contenu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1295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r-FR" sz="4000" b="1" dirty="0" smtClean="0"/>
              <a:t>MERCI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4"/>
          <p:cNvSpPr>
            <a:spLocks noGrp="1"/>
          </p:cNvSpPr>
          <p:nvPr>
            <p:ph type="title"/>
          </p:nvPr>
        </p:nvSpPr>
        <p:spPr>
          <a:xfrm>
            <a:off x="381000" y="2571750"/>
            <a:ext cx="3254375" cy="116205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Etat d’avancement volet comptabilité nationale du PSR</a:t>
            </a:r>
            <a:endParaRPr lang="fr-FR" b="1" i="1" dirty="0" smtClean="0">
              <a:solidFill>
                <a:srgbClr val="C0000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168775" y="273050"/>
            <a:ext cx="4597400" cy="585311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b="1" dirty="0" smtClean="0">
              <a:solidFill>
                <a:srgbClr val="8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contexte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Rappel des objectifs du volet comptabilité nationale du PSR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Etat de mise en œuvre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Difficultés rencontrées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Perspectives</a:t>
            </a:r>
            <a:endParaRPr lang="fr-FR" sz="3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r>
              <a:rPr lang="fr-FR" sz="2800" b="1" dirty="0" smtClean="0">
                <a:solidFill>
                  <a:srgbClr val="800000"/>
                </a:solidFill>
              </a:rPr>
              <a:t>CONTEXTE  </a:t>
            </a: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endParaRPr lang="fr-FR" sz="2800" b="1" dirty="0" smtClean="0">
              <a:solidFill>
                <a:srgbClr val="800000"/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6482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362200"/>
            <a:ext cx="23844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0896" y="304800"/>
            <a:ext cx="7696200" cy="1143000"/>
          </a:xfrm>
        </p:spPr>
        <p:txBody>
          <a:bodyPr rtlCol="0"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/>
            </a:r>
            <a:br>
              <a:rPr lang="fr-FR" b="1" dirty="0" smtClean="0">
                <a:solidFill>
                  <a:srgbClr val="800000"/>
                </a:solidFill>
              </a:rPr>
            </a:br>
            <a:r>
              <a:rPr lang="fr-FR" b="1" dirty="0" smtClean="0">
                <a:solidFill>
                  <a:srgbClr val="800000"/>
                </a:solidFill>
              </a:rPr>
              <a:t>Contexte </a:t>
            </a: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304800" y="1752600"/>
            <a:ext cx="8153400" cy="4572052"/>
          </a:xfrm>
        </p:spPr>
        <p:txBody>
          <a:bodyPr/>
          <a:lstStyle/>
          <a:p>
            <a:pPr hangingPunct="0"/>
            <a:r>
              <a:rPr lang="fr-FR" sz="1800" b="1" dirty="0" smtClean="0"/>
              <a:t>Volonté de la Commission de l’UEMOA d’améliorer la production statistique en particulier les compte nationaux </a:t>
            </a:r>
          </a:p>
          <a:p>
            <a:pPr hangingPunct="0"/>
            <a:r>
              <a:rPr lang="fr-FR" sz="1800" b="1" i="1" dirty="0" smtClean="0"/>
              <a:t>Signature d’une convention entre l’UEMOA et AFRISTAT le 16 et le 20 novembre 2015</a:t>
            </a:r>
            <a:endParaRPr lang="fr-FR" sz="1800" dirty="0" smtClean="0"/>
          </a:p>
          <a:p>
            <a:pPr hangingPunct="0"/>
            <a:r>
              <a:rPr lang="fr-FR" sz="1800" b="1" i="1" dirty="0" smtClean="0"/>
              <a:t>Signature d’une convention entre le DG d’AFRISTAT et le DG de l’ANSD : 1</a:t>
            </a:r>
            <a:r>
              <a:rPr lang="fr-FR" sz="1800" b="1" i="1" baseline="30000" dirty="0" smtClean="0"/>
              <a:t>er</a:t>
            </a:r>
            <a:r>
              <a:rPr lang="fr-FR" sz="1800" b="1" i="1" dirty="0" smtClean="0"/>
              <a:t> juillet 2016 </a:t>
            </a:r>
          </a:p>
          <a:p>
            <a:pPr marL="0" indent="0" algn="just">
              <a:buNone/>
            </a:pPr>
            <a:endParaRPr lang="fr-FR" sz="1800" b="1" i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733800"/>
            <a:ext cx="2852737" cy="2476552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r>
              <a:rPr lang="fr-FR" sz="2800" b="1" dirty="0" smtClean="0">
                <a:solidFill>
                  <a:srgbClr val="800000"/>
                </a:solidFill>
              </a:rPr>
              <a:t>RAPPEL DES OBJECTIFS DU VOLET COMPTABILITE NATIONALE DU PSR   </a:t>
            </a: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endParaRPr lang="fr-FR" sz="2800" b="1" dirty="0" smtClean="0">
              <a:solidFill>
                <a:srgbClr val="800000"/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6482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362200"/>
            <a:ext cx="23844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9964683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0896" y="304800"/>
            <a:ext cx="7696200" cy="1143000"/>
          </a:xfrm>
        </p:spPr>
        <p:txBody>
          <a:bodyPr rtlCol="0"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/>
            </a:r>
            <a:br>
              <a:rPr lang="fr-FR" b="1" dirty="0" smtClean="0">
                <a:solidFill>
                  <a:srgbClr val="800000"/>
                </a:solidFill>
              </a:rPr>
            </a:br>
            <a:r>
              <a:rPr lang="fr-FR" b="1" dirty="0" smtClean="0">
                <a:solidFill>
                  <a:srgbClr val="800000"/>
                </a:solidFill>
              </a:rPr>
              <a:t>Objectifs du volet comptabilité nationale du PSR </a:t>
            </a:r>
            <a:r>
              <a:rPr lang="fr-FR" dirty="0">
                <a:solidFill>
                  <a:srgbClr val="800000"/>
                </a:solidFill>
              </a:rPr>
              <a:t/>
            </a:r>
            <a:br>
              <a:rPr lang="fr-FR" dirty="0">
                <a:solidFill>
                  <a:srgbClr val="800000"/>
                </a:solidFill>
              </a:rPr>
            </a:b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156972" y="1600200"/>
            <a:ext cx="7850124" cy="5105400"/>
          </a:xfrm>
        </p:spPr>
        <p:txBody>
          <a:bodyPr/>
          <a:lstStyle/>
          <a:p>
            <a:pPr marL="228600" lvl="1" indent="0">
              <a:buNone/>
            </a:pPr>
            <a:r>
              <a:rPr lang="fr-FR" sz="2000" b="1" i="1" dirty="0"/>
              <a:t>Domaine de la Comptabilité </a:t>
            </a:r>
            <a:r>
              <a:rPr lang="fr-FR" sz="2000" b="1" i="1" dirty="0" smtClean="0"/>
              <a:t>Nationale les résultats suivants étaient attendus :</a:t>
            </a:r>
            <a:endParaRPr lang="fr-FR" sz="2000" i="1" dirty="0"/>
          </a:p>
          <a:p>
            <a:pPr lvl="2"/>
            <a:r>
              <a:rPr lang="fr-FR" sz="2000" dirty="0"/>
              <a:t>Une nouvelle nomenclature découlant de la NAEMA Rev.1 et de la NOPEMA Rev.1 est disponible en 2016 ;</a:t>
            </a:r>
          </a:p>
          <a:p>
            <a:pPr lvl="2"/>
            <a:r>
              <a:rPr lang="fr-FR" sz="2000" dirty="0"/>
              <a:t>Une matrice de comptabilité sociale actilisée est disponible en 2016 ; </a:t>
            </a:r>
          </a:p>
          <a:p>
            <a:pPr lvl="2"/>
            <a:r>
              <a:rPr lang="fr-FR" sz="2000" dirty="0"/>
              <a:t>Les retards dans la production des comptes nationaux selon le SNC 93 sont résorbés en 2016 ;</a:t>
            </a:r>
          </a:p>
          <a:p>
            <a:pPr lvl="2"/>
            <a:r>
              <a:rPr lang="fr-FR" sz="2000" dirty="0"/>
              <a:t>La périodicité de publication des comptes nationaux définitifs de l’année n-2 en septembre de l’année n est effective en 2017 ;</a:t>
            </a:r>
          </a:p>
          <a:p>
            <a:pPr lvl="2"/>
            <a:r>
              <a:rPr lang="fr-FR" sz="2000" dirty="0"/>
              <a:t>Le passage du SNC 93 au SCN 2008 est réalisé en 2018 ;</a:t>
            </a:r>
          </a:p>
          <a:p>
            <a:pPr lvl="2"/>
            <a:r>
              <a:rPr lang="fr-FR" sz="2000" dirty="0"/>
              <a:t>l’ANSD produit les comptes nationaux trimestriels en </a:t>
            </a:r>
            <a:r>
              <a:rPr lang="fr-FR" sz="2000" dirty="0" smtClean="0"/>
              <a:t>2018</a:t>
            </a:r>
          </a:p>
          <a:p>
            <a:pPr lvl="2"/>
            <a:r>
              <a:rPr lang="fr-FR" sz="2000" dirty="0" smtClean="0"/>
              <a:t>L’acquisition de matériels informatique</a:t>
            </a:r>
            <a:r>
              <a:rPr lang="fr-FR" sz="2000" dirty="0" smtClean="0"/>
              <a:t>.</a:t>
            </a:r>
            <a:endParaRPr lang="fr-FR" dirty="0"/>
          </a:p>
          <a:p>
            <a:pPr marL="0" indent="0" algn="just"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418723770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1613" y="1676400"/>
            <a:ext cx="6446837" cy="17526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r>
              <a:rPr lang="fr-FR" sz="2400" b="1" dirty="0" smtClean="0">
                <a:solidFill>
                  <a:srgbClr val="800000"/>
                </a:solidFill>
              </a:rPr>
              <a:t>ETAT DE MISE EN ŒUVRE DES ACTIVITES DU VOLET COMPTABILITE NATIONALE DU PSR</a:t>
            </a:r>
            <a:r>
              <a:rPr lang="fr-FR" sz="2400" b="1" dirty="0">
                <a:solidFill>
                  <a:srgbClr val="800000"/>
                </a:solidFill>
              </a:rPr>
              <a:t/>
            </a:r>
            <a:br>
              <a:rPr lang="fr-FR" sz="2400" b="1" dirty="0">
                <a:solidFill>
                  <a:srgbClr val="800000"/>
                </a:solidFill>
              </a:rPr>
            </a:br>
            <a:r>
              <a:rPr lang="fr-FR" sz="2400" b="1" dirty="0">
                <a:solidFill>
                  <a:srgbClr val="800000"/>
                </a:solidFill>
              </a:rPr>
              <a:t> </a:t>
            </a:r>
            <a:r>
              <a:rPr lang="fr-FR" sz="2400" dirty="0"/>
              <a:t/>
            </a:r>
            <a:br>
              <a:rPr lang="fr-FR" sz="2400" dirty="0"/>
            </a:b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31748" name="Imag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0"/>
            <a:ext cx="85232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ag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7187" y="2400300"/>
            <a:ext cx="24368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239000" cy="990600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Situation de la mise en œuvre des nouvelles nomenclatures 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524000"/>
            <a:ext cx="7924800" cy="4832350"/>
          </a:xfrm>
        </p:spPr>
        <p:txBody>
          <a:bodyPr rtlCol="0">
            <a:normAutofit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Elaboration d’une note sur les généralités et concepts liés aux nomenclatures en mettant en exergue les nouveautés apportés au plan international et sous régional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Réalisation d’études visant en mettre en relief les nouvelles activités (produits) et celles en perte de vitesse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Organisation de trois ateliers avec les membres du SSN pour examiner et valider la nomenclature nationale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Wingdings" panose="05000000000000000000" pitchFamily="2" charset="2"/>
              <a:buChar char="q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Accueil d’une mission d’</a:t>
            </a: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Afristat</a:t>
            </a: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 pour recueillir ses observations et recommandations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20000" cy="914400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</a:t>
            </a:r>
            <a:r>
              <a:rPr lang="fr-FR" b="1" dirty="0">
                <a:solidFill>
                  <a:srgbClr val="800000"/>
                </a:solidFill>
              </a:rPr>
              <a:t>Situation de la mise en œuvre des nouvelles nomenclatures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524000"/>
            <a:ext cx="7924800" cy="4832350"/>
          </a:xfrm>
        </p:spPr>
        <p:txBody>
          <a:bodyPr rtlCol="0">
            <a:normAutofit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nouveaux groupes ont été introduits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Plus de détails au niveau des classes et catégories 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Une nouvelle nomenclature d’activités et de produits est disponible (</a:t>
            </a:r>
            <a:r>
              <a:rPr lang="fr-FR" sz="2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validée avec AFRISTAT</a:t>
            </a:r>
            <a:r>
              <a:rPr lang="fr-FR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78665"/>
              </p:ext>
            </p:extLst>
          </p:nvPr>
        </p:nvGraphicFramePr>
        <p:xfrm>
          <a:off x="304801" y="3505200"/>
          <a:ext cx="7619999" cy="2667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1918"/>
                <a:gridCol w="1203681"/>
                <a:gridCol w="1233525"/>
                <a:gridCol w="1301916"/>
                <a:gridCol w="1388959"/>
              </a:tblGrid>
              <a:tr h="7538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NAEMA, Rev1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NAEMAS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NOPEMA, Rev1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NOPEMAS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6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SECTIONS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6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DIVISIONS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88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88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6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GROUPES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157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</a:rPr>
                        <a:t>163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6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CLASSES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287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293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05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CATEGORIES (PRODUITS)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675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</a:rPr>
                        <a:t>879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4908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7070</TotalTime>
  <Words>591</Words>
  <Application>Microsoft Office PowerPoint</Application>
  <PresentationFormat>Affichage à l'écran (4:3)</PresentationFormat>
  <Paragraphs>123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Rockwell</vt:lpstr>
      <vt:lpstr>Times New Roman</vt:lpstr>
      <vt:lpstr>Wingdings</vt:lpstr>
      <vt:lpstr>Avantage</vt:lpstr>
      <vt:lpstr>Présentation PowerPoint</vt:lpstr>
      <vt:lpstr>Etat d’avancement volet comptabilité nationale du PSR</vt:lpstr>
      <vt:lpstr> CONTEXTE    </vt:lpstr>
      <vt:lpstr> Contexte </vt:lpstr>
      <vt:lpstr> RAPPEL DES OBJECTIFS DU VOLET COMPTABILITE NATIONALE DU PSR     </vt:lpstr>
      <vt:lpstr> Objectifs du volet comptabilité nationale du PSR  </vt:lpstr>
      <vt:lpstr> ETAT DE MISE EN ŒUVRE DES ACTIVITES DU VOLET COMPTABILITE NATIONALE DU PSR   </vt:lpstr>
      <vt:lpstr>   Situation de la mise en œuvre des nouvelles nomenclatures  </vt:lpstr>
      <vt:lpstr> Situation de la mise en œuvre des nouvelles nomenclatures</vt:lpstr>
      <vt:lpstr>   Rattrapage du retard de la production des comptes selon le SCN93 </vt:lpstr>
      <vt:lpstr> Actualisation de la MCS</vt:lpstr>
      <vt:lpstr>Le passage du SNC 93 au SCN 2008 est réalisé en 2018</vt:lpstr>
      <vt:lpstr>Le passage du SNC 93 au SCN 2008 est réalisé en 2018</vt:lpstr>
      <vt:lpstr>Acquisition de matériels informatique</vt:lpstr>
      <vt:lpstr>DIFFICULTES RENCONTREES ET SOLUTIONS APPORTEES</vt:lpstr>
      <vt:lpstr>Difficultés rencontrées</vt:lpstr>
      <vt:lpstr>PRESPECTIVES</vt:lpstr>
      <vt:lpstr>   Perspectives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osarr</dc:creator>
  <cp:lastModifiedBy>Adama SECK</cp:lastModifiedBy>
  <cp:revision>228</cp:revision>
  <cp:lastPrinted>2015-03-26T15:12:12Z</cp:lastPrinted>
  <dcterms:created xsi:type="dcterms:W3CDTF">2015-03-23T09:23:31Z</dcterms:created>
  <dcterms:modified xsi:type="dcterms:W3CDTF">2019-07-02T11:29:43Z</dcterms:modified>
</cp:coreProperties>
</file>